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258" r:id="rId3"/>
    <p:sldId id="296" r:id="rId4"/>
    <p:sldId id="300" r:id="rId5"/>
    <p:sldId id="302" r:id="rId6"/>
    <p:sldId id="301" r:id="rId7"/>
    <p:sldId id="305" r:id="rId8"/>
    <p:sldId id="328" r:id="rId9"/>
    <p:sldId id="327" r:id="rId10"/>
    <p:sldId id="324" r:id="rId11"/>
    <p:sldId id="304" r:id="rId12"/>
    <p:sldId id="286" r:id="rId13"/>
    <p:sldId id="317" r:id="rId1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910"/>
    <a:srgbClr val="DF36B5"/>
    <a:srgbClr val="FFFF00"/>
    <a:srgbClr val="A80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11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54" tIns="46077" rIns="92154" bIns="46077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54" tIns="46077" rIns="92154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54" tIns="46077" rIns="92154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54" tIns="46077" rIns="92154" bIns="46077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154" tIns="46077" rIns="92154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053A41F1-925B-4FB7-BE98-8298C9520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133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2FF4A1-E796-4109-A273-68C40E5DB9E7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This slide is a holding slide. You should start and/or finish your presentation with this slide. You can copy this slide.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Here are some general guidelines to producing clear presentations for Mencap. 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000" b="1" smtClean="0">
                <a:latin typeface="Arial" pitchFamily="34" charset="0"/>
                <a:ea typeface="ＭＳ Ｐゴシック" pitchFamily="34" charset="-128"/>
              </a:rPr>
              <a:t>The clearer your presentation, the easier it will be for people to understand. This template is set up to be as accessible as possible – for everyone, including people with a learning disability.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Keep it simple – don’t detract from what you want to communicate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Clean and clear = accessible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Use the Mencap templates – always use the master template pages.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Don’t overcrowd each slide. The less points the better.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The Mencap maroon colour is set up in the colour palette please use where appropriate.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Just because you can, doesn’t mean you should! – Use animations, transitions and effects sparingly. Use the least distracting ones and be consistent with the one you choose.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When changing the size of images or logos only use the corner point – this keeps the picture in proportion and stops it from stretching or distorting. Never use the middle points on the box this will distort the image.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If you want to crop an image rather than just making it smaller you can use the cropping tool which is found under ‘view&gt;toolbars&gt;picture’ Click on the image you would like to crop and then click on the cropping tool (looks like 2 arrows overlapping). Then move the black marks up or down to crop the image to the shape you want.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Use rules and guides to make sure everything lines up. Clear spaces and borders are important for accessibility and consistency.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The template is set up in the typeface FS Mencap if you use it on a computer that doesn’t have Mencap’s typeface it should automatically default to Arial. This won’t effect the layouts you have made as FS Mencap and Arial are similar sizes.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000" smtClean="0">
                <a:latin typeface="Arial" pitchFamily="34" charset="0"/>
                <a:ea typeface="ＭＳ Ｐゴシック" pitchFamily="34" charset="-128"/>
              </a:rPr>
              <a:t>The help menu can tell you how to complete many tasks within powerpoint.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6BCC210-2EBA-450C-9021-712EFC8CCFB8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/>
              <a:t>Methodology</a:t>
            </a:r>
          </a:p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r>
              <a:rPr lang="en-GB"/>
              <a:t>The focus for the interviews included confidence, friendships. Social life and expectations for the future.</a:t>
            </a:r>
          </a:p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9B8B056-EC85-4FB0-87F5-A85AA3D33A28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/>
              <a:t>Methodology</a:t>
            </a:r>
          </a:p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r>
              <a:rPr lang="en-GB"/>
              <a:t>The focus for the interviews included confidence, friendships. Social life and expectations for the future.</a:t>
            </a:r>
          </a:p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B65BB89-3AC1-4855-89AE-D2A71603496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5700713"/>
            <a:ext cx="9144000" cy="1157287"/>
          </a:xfrm>
          <a:prstGeom prst="rect">
            <a:avLst/>
          </a:prstGeom>
          <a:solidFill>
            <a:srgbClr val="A808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4" name="Picture 11" descr="Mencap cymru logo_re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884863"/>
            <a:ext cx="2336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81188" y="1789113"/>
            <a:ext cx="5518150" cy="2820987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6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9063" y="746125"/>
            <a:ext cx="1539875" cy="4010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4675" y="746125"/>
            <a:ext cx="4471988" cy="4010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2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675" y="746125"/>
            <a:ext cx="61642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844675" y="1976438"/>
            <a:ext cx="6164263" cy="2779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9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5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14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1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0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7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82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7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414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933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68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1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675" y="1976438"/>
            <a:ext cx="3005138" cy="2779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213" y="1976438"/>
            <a:ext cx="3006725" cy="2779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7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2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3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4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5700713"/>
            <a:ext cx="9144000" cy="1157287"/>
          </a:xfrm>
          <a:prstGeom prst="rect">
            <a:avLst/>
          </a:prstGeom>
          <a:solidFill>
            <a:srgbClr val="A808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4675" y="746125"/>
            <a:ext cx="61642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4675" y="1976438"/>
            <a:ext cx="6164263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02275" y="6245225"/>
            <a:ext cx="248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12" descr="Mencap cymru logo_rev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884863"/>
            <a:ext cx="2336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Mencap cymru logo_300dp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035175"/>
            <a:ext cx="76041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dag.info/media/182261/all_wales_strategy_1983_eng__1_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16386" name="Picture 6" descr="Mencap cymru logo_3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20650"/>
            <a:ext cx="25336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819400"/>
            <a:ext cx="3251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0" y="2786063"/>
            <a:ext cx="9144000" cy="15875"/>
          </a:xfrm>
          <a:prstGeom prst="line">
            <a:avLst/>
          </a:prstGeom>
          <a:noFill/>
          <a:ln w="25400">
            <a:solidFill>
              <a:srgbClr val="DF36B5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0" y="5087938"/>
            <a:ext cx="9144000" cy="17462"/>
          </a:xfrm>
          <a:prstGeom prst="line">
            <a:avLst/>
          </a:prstGeom>
          <a:noFill/>
          <a:ln w="25400">
            <a:solidFill>
              <a:srgbClr val="DF36B5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127000" y="5308600"/>
            <a:ext cx="7010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A8084D"/>
                </a:solidFill>
              </a:rPr>
              <a:t>Our vision is a world where people with a learning disability are valued equally, listened to and included</a:t>
            </a:r>
          </a:p>
          <a:p>
            <a:pPr eaLnBrk="1" hangingPunct="1"/>
            <a:endParaRPr lang="en-US" altLang="en-US" sz="1400" b="1">
              <a:solidFill>
                <a:srgbClr val="A8084D"/>
              </a:solidFill>
            </a:endParaRPr>
          </a:p>
          <a:p>
            <a:pPr eaLnBrk="1" hangingPunct="1"/>
            <a:r>
              <a:rPr lang="en-US" altLang="en-US" sz="1400" b="1">
                <a:solidFill>
                  <a:srgbClr val="A8084D"/>
                </a:solidFill>
              </a:rPr>
              <a:t>Ein gweledigaeth yw byd ble mae pobl ag anabledd dysgu yr un mor werthfawr â phawb arrall, ble mae pobl yn gwrando arnynt ac yn eu cynnwys</a:t>
            </a:r>
            <a:r>
              <a:rPr lang="en-US" altLang="en-US" sz="1800" b="1">
                <a:solidFill>
                  <a:srgbClr val="A8084D"/>
                </a:solidFill>
              </a:rPr>
              <a:t>.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0" y="1082675"/>
            <a:ext cx="90090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4000" b="1"/>
              <a:t>Visible &amp; Valued</a:t>
            </a:r>
          </a:p>
          <a:p>
            <a:pPr algn="r" eaLnBrk="1" hangingPunct="1"/>
            <a:r>
              <a:rPr lang="en-US" altLang="en-US" sz="3600" b="1"/>
              <a:t>Creating an inclusive Wales</a:t>
            </a:r>
          </a:p>
          <a:p>
            <a:pPr algn="r" eaLnBrk="1" hangingPunct="1"/>
            <a:endParaRPr lang="en-US" altLang="en-US" sz="2000" b="1"/>
          </a:p>
        </p:txBody>
      </p:sp>
      <p:pic>
        <p:nvPicPr>
          <p:cNvPr id="1639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811463"/>
            <a:ext cx="28321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4800"/>
            <a:ext cx="338613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" descr="dyma f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689600"/>
            <a:ext cx="1714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119063"/>
            <a:ext cx="8602663" cy="1143000"/>
          </a:xfrm>
        </p:spPr>
        <p:txBody>
          <a:bodyPr/>
          <a:lstStyle/>
          <a:p>
            <a:r>
              <a:rPr lang="en-US" altLang="en-US" sz="2800" smtClean="0"/>
              <a:t>Understanding the views of people with a learning disability, parents, communities &amp; commissioners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000" smtClean="0">
                <a:solidFill>
                  <a:schemeClr val="tx1"/>
                </a:solidFill>
              </a:rPr>
              <a:t>Security &amp; safety</a:t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tx1"/>
                </a:solidFill>
              </a:rPr>
              <a:t/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tx1"/>
                </a:solidFill>
              </a:rPr>
              <a:t>Adventure &amp; personal challenge</a:t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tx1"/>
                </a:solidFill>
              </a:rPr>
              <a:t/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tx1"/>
                </a:solidFill>
              </a:rPr>
              <a:t>Visibility in your local community</a:t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tx1"/>
                </a:solidFill>
              </a:rPr>
              <a:t/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tx1"/>
                </a:solidFill>
              </a:rPr>
              <a:t>Valued &amp; Respect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>
                <a:solidFill>
                  <a:srgbClr val="000000"/>
                </a:solidFill>
              </a:rPr>
              <a:t>Continuity of support</a:t>
            </a:r>
            <a:br>
              <a:rPr lang="en-US" altLang="en-US" sz="2000" smtClean="0">
                <a:solidFill>
                  <a:srgbClr val="000000"/>
                </a:solidFill>
              </a:rPr>
            </a:br>
            <a:r>
              <a:rPr lang="en-US" altLang="en-US" sz="2000" smtClean="0">
                <a:solidFill>
                  <a:srgbClr val="000000"/>
                </a:solidFill>
              </a:rPr>
              <a:t/>
            </a:r>
            <a:br>
              <a:rPr lang="en-US" altLang="en-US" sz="2000" smtClean="0">
                <a:solidFill>
                  <a:srgbClr val="000000"/>
                </a:solidFill>
              </a:rPr>
            </a:br>
            <a:r>
              <a:rPr lang="en-US" altLang="en-US" sz="2000" smtClean="0">
                <a:solidFill>
                  <a:srgbClr val="000000"/>
                </a:solidFill>
              </a:rPr>
              <a:t>Friendships and Relationships</a:t>
            </a:r>
            <a:br>
              <a:rPr lang="en-US" altLang="en-US" sz="2000" smtClean="0">
                <a:solidFill>
                  <a:srgbClr val="000000"/>
                </a:solidFill>
              </a:rPr>
            </a:br>
            <a:r>
              <a:rPr lang="en-US" altLang="en-US" sz="2000" smtClean="0">
                <a:solidFill>
                  <a:srgbClr val="000000"/>
                </a:solidFill>
              </a:rPr>
              <a:t/>
            </a:r>
            <a:br>
              <a:rPr lang="en-US" altLang="en-US" sz="2000" smtClean="0">
                <a:solidFill>
                  <a:srgbClr val="000000"/>
                </a:solidFill>
              </a:rPr>
            </a:br>
            <a:r>
              <a:rPr lang="en-US" altLang="en-US" sz="2000" smtClean="0">
                <a:solidFill>
                  <a:srgbClr val="000000"/>
                </a:solidFill>
              </a:rPr>
              <a:t>Affordability</a:t>
            </a:r>
          </a:p>
        </p:txBody>
      </p:sp>
      <p:pic>
        <p:nvPicPr>
          <p:cNvPr id="29698" name="Picture 3" descr="dyma f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5686425"/>
            <a:ext cx="1714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832475"/>
            <a:ext cx="723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4046538" y="5799138"/>
            <a:ext cx="36877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800">
                <a:solidFill>
                  <a:schemeClr val="bg1"/>
                </a:solidFill>
              </a:rPr>
              <a:t>Daron Owen </a:t>
            </a:r>
          </a:p>
          <a:p>
            <a:pPr algn="r" eaLnBrk="1" hangingPunct="1"/>
            <a:r>
              <a:rPr lang="en-US" altLang="en-US" sz="2800">
                <a:solidFill>
                  <a:schemeClr val="bg1"/>
                </a:solidFill>
              </a:rPr>
              <a:t>PhD Researcher</a:t>
            </a: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198438" y="109538"/>
            <a:ext cx="36877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Research, Evaluation &amp;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80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85738" y="0"/>
            <a:ext cx="69770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It makes me feel good 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to help people around here  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Jeremy 62</a:t>
            </a:r>
          </a:p>
        </p:txBody>
      </p:sp>
      <p:pic>
        <p:nvPicPr>
          <p:cNvPr id="31747" name="Picture 3" descr="dyma f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892800"/>
            <a:ext cx="977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Fulfilling the Promises report (200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1727200"/>
            <a:ext cx="27876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6" descr="All Wales Strategy for the Development of Services for Mentally Handicapped People (1983)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744663"/>
            <a:ext cx="27003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Social Services and Well-being (Wales) Act 20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676400"/>
            <a:ext cx="309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94400" y="1658938"/>
            <a:ext cx="2878138" cy="3692525"/>
          </a:xfrm>
          <a:prstGeom prst="rect">
            <a:avLst/>
          </a:prstGeom>
          <a:noFill/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109538" y="185738"/>
            <a:ext cx="3903662" cy="1077912"/>
          </a:xfrm>
          <a:prstGeom prst="rect">
            <a:avLst/>
          </a:prstGeom>
          <a:solidFill>
            <a:srgbClr val="A808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The Acts that</a:t>
            </a:r>
            <a:r>
              <a:rPr lang="en-GB" altLang="en-US" sz="3200">
                <a:solidFill>
                  <a:schemeClr val="bg1"/>
                </a:solidFill>
              </a:rPr>
              <a:t> have</a:t>
            </a:r>
            <a:r>
              <a:rPr lang="en-US" altLang="en-US" sz="3200">
                <a:solidFill>
                  <a:schemeClr val="bg1"/>
                </a:solidFill>
              </a:rPr>
              <a:t> shaped us</a:t>
            </a:r>
          </a:p>
        </p:txBody>
      </p:sp>
      <p:pic>
        <p:nvPicPr>
          <p:cNvPr id="18438" name="Picture 7" descr="dyma f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5686425"/>
            <a:ext cx="1714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25425"/>
            <a:ext cx="8123238" cy="74771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1983: </a:t>
            </a:r>
            <a:r>
              <a:rPr lang="is-IS" sz="3200" dirty="0" smtClean="0"/>
              <a:t>All Wales Mental Handicap Strategy</a:t>
            </a:r>
            <a:endParaRPr lang="en-GB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498475"/>
            <a:ext cx="8208963" cy="4703763"/>
          </a:xfrm>
        </p:spPr>
        <p:txBody>
          <a:bodyPr/>
          <a:lstStyle/>
          <a:p>
            <a:pPr marL="0" indent="0">
              <a:buFontTx/>
              <a:buNone/>
            </a:pPr>
            <a:endParaRPr lang="en-GB" altLang="en-US" smtClean="0"/>
          </a:p>
          <a:p>
            <a:pPr marL="0" indent="0">
              <a:buFontTx/>
              <a:buNone/>
            </a:pPr>
            <a:r>
              <a:rPr lang="en-GB" altLang="en-US" b="1" i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responsibility of securing a full life– is not only the concern and responsibility of professionals – </a:t>
            </a:r>
            <a:r>
              <a:rPr lang="en-GB" altLang="en-US" b="1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rather one for society</a:t>
            </a:r>
            <a:endParaRPr lang="en-GB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/>
            <a:endParaRPr lang="en-GB" altLang="en-US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en-GB" altLang="en-US" b="1" i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Voluntary sector has a </a:t>
            </a:r>
            <a:r>
              <a:rPr lang="en-GB" altLang="en-US" b="1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unique contribution </a:t>
            </a:r>
            <a:r>
              <a:rPr lang="en-GB" altLang="en-US" b="1" i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make in promoting acceptance.</a:t>
            </a:r>
          </a:p>
          <a:p>
            <a:pPr marL="0" indent="0"/>
            <a:endParaRPr lang="en-GB" altLang="en-US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b="1" i="1" smtClean="0">
                <a:solidFill>
                  <a:srgbClr val="800000"/>
                </a:solidFill>
              </a:rPr>
              <a:t>Alongside the recognition that care must be primarily a means of stimulating, developing and widening opportunities for a fuller life, necessarily goes the acknowledgement that it must also </a:t>
            </a:r>
            <a:r>
              <a:rPr lang="en-GB" altLang="en-US" b="1" i="1" smtClean="0">
                <a:solidFill>
                  <a:srgbClr val="000000"/>
                </a:solidFill>
              </a:rPr>
              <a:t>involve a degree of adventure.”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endParaRPr lang="en-GB" altLang="en-US" sz="2000" smtClean="0">
              <a:solidFill>
                <a:srgbClr val="A8084D"/>
              </a:solidFill>
            </a:endParaRPr>
          </a:p>
          <a:p>
            <a:pPr marL="457200" lvl="1" indent="0" eaLnBrk="1" hangingPunct="1">
              <a:lnSpc>
                <a:spcPct val="90000"/>
              </a:lnSpc>
            </a:pPr>
            <a:endParaRPr lang="en-GB" altLang="en-US" sz="3300" smtClean="0"/>
          </a:p>
          <a:p>
            <a:pPr marL="457200" lvl="1" indent="0" eaLnBrk="1" hangingPunct="1">
              <a:lnSpc>
                <a:spcPct val="90000"/>
              </a:lnSpc>
            </a:pPr>
            <a:endParaRPr lang="en-GB" altLang="en-US" sz="3300" smtClean="0"/>
          </a:p>
          <a:p>
            <a:pPr marL="0" indent="0" eaLnBrk="1" hangingPunct="1">
              <a:lnSpc>
                <a:spcPct val="90000"/>
              </a:lnSpc>
            </a:pPr>
            <a:endParaRPr lang="en-GB" altLang="en-US" sz="3200" smtClean="0"/>
          </a:p>
          <a:p>
            <a:pPr marL="0" indent="0" eaLnBrk="1" hangingPunct="1">
              <a:lnSpc>
                <a:spcPct val="90000"/>
              </a:lnSpc>
            </a:pPr>
            <a:endParaRPr lang="en-GB" altLang="en-US" sz="3200" smtClean="0"/>
          </a:p>
        </p:txBody>
      </p:sp>
      <p:pic>
        <p:nvPicPr>
          <p:cNvPr id="19459" name="Picture 7" descr="Mencap Cymru Presentation Backgroun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5973" r="65416" b="21527"/>
          <a:stretch>
            <a:fillRect/>
          </a:stretch>
        </p:blipFill>
        <p:spPr bwMode="auto">
          <a:xfrm>
            <a:off x="393700" y="5778500"/>
            <a:ext cx="2616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dyma f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5686425"/>
            <a:ext cx="1714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642938"/>
            <a:ext cx="8388350" cy="44815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3600" dirty="0" smtClean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b="1" i="1" dirty="0">
                <a:solidFill>
                  <a:srgbClr val="000090"/>
                </a:solidFill>
              </a:rPr>
              <a:t>It is not enough to provide services and to promote the integration of people with learning disabilities in their communities unless these efforts help to develop </a:t>
            </a:r>
            <a:r>
              <a:rPr lang="en-GB" b="1" i="1" dirty="0">
                <a:solidFill>
                  <a:srgbClr val="000000"/>
                </a:solidFill>
              </a:rPr>
              <a:t>independence and self-fulfilment</a:t>
            </a:r>
            <a:r>
              <a:rPr lang="en-GB" i="1" dirty="0" smtClean="0">
                <a:solidFill>
                  <a:srgbClr val="000090"/>
                </a:solidFill>
              </a:rPr>
              <a:t>.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GB" dirty="0">
              <a:solidFill>
                <a:srgbClr val="00009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b="1" i="1" dirty="0">
                <a:solidFill>
                  <a:srgbClr val="000090"/>
                </a:solidFill>
              </a:rPr>
              <a:t>The dignity and self-respect of individuals often depends on their </a:t>
            </a:r>
            <a:r>
              <a:rPr lang="en-GB" b="1" i="1" dirty="0">
                <a:solidFill>
                  <a:srgbClr val="000000"/>
                </a:solidFill>
              </a:rPr>
              <a:t>ability to make everyday decisions </a:t>
            </a:r>
            <a:r>
              <a:rPr lang="en-GB" b="1" i="1" dirty="0">
                <a:solidFill>
                  <a:srgbClr val="000090"/>
                </a:solidFill>
              </a:rPr>
              <a:t>and to feel that they are not only consulted but that they are listened to before decisions are made for </a:t>
            </a:r>
            <a:r>
              <a:rPr lang="en-GB" b="1" i="1" dirty="0" smtClean="0">
                <a:solidFill>
                  <a:srgbClr val="000090"/>
                </a:solidFill>
              </a:rPr>
              <a:t>them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GB" b="1" i="1" dirty="0">
              <a:solidFill>
                <a:srgbClr val="00009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b="1" i="1" dirty="0">
                <a:solidFill>
                  <a:srgbClr val="000090"/>
                </a:solidFill>
              </a:rPr>
              <a:t>Ultimately, community living is about personal lifestyles and the networks of </a:t>
            </a:r>
            <a:r>
              <a:rPr lang="en-GB" b="1" i="1" dirty="0">
                <a:solidFill>
                  <a:srgbClr val="000000"/>
                </a:solidFill>
              </a:rPr>
              <a:t>friendships, support arrangements and opportunities </a:t>
            </a:r>
            <a:r>
              <a:rPr lang="en-GB" b="1" i="1" dirty="0">
                <a:solidFill>
                  <a:srgbClr val="000090"/>
                </a:solidFill>
              </a:rPr>
              <a:t>that are available to individuals</a:t>
            </a:r>
            <a:endParaRPr lang="en-GB" altLang="en-US" sz="2000" b="1" i="1" dirty="0" smtClean="0">
              <a:solidFill>
                <a:srgbClr val="00009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altLang="en-US" sz="33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GB" altLang="en-US" sz="33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alt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altLang="en-US" sz="3200" dirty="0" smtClean="0"/>
          </a:p>
        </p:txBody>
      </p:sp>
      <p:pic>
        <p:nvPicPr>
          <p:cNvPr id="21506" name="Picture 7" descr="Mencap Cymru Presentation Backgroun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5973" r="65416" b="21527"/>
          <a:stretch>
            <a:fillRect/>
          </a:stretch>
        </p:blipFill>
        <p:spPr bwMode="auto">
          <a:xfrm>
            <a:off x="393700" y="5778500"/>
            <a:ext cx="2616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123825"/>
            <a:ext cx="6121400" cy="74771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000090"/>
                </a:solidFill>
              </a:rPr>
              <a:t>2001: </a:t>
            </a:r>
            <a:r>
              <a:rPr lang="is-IS" sz="3200" dirty="0" smtClean="0">
                <a:solidFill>
                  <a:srgbClr val="000090"/>
                </a:solidFill>
              </a:rPr>
              <a:t>Fulfilling the Promises</a:t>
            </a:r>
            <a:endParaRPr lang="en-GB" sz="3200" dirty="0">
              <a:solidFill>
                <a:srgbClr val="000090"/>
              </a:solidFill>
            </a:endParaRPr>
          </a:p>
        </p:txBody>
      </p:sp>
      <p:pic>
        <p:nvPicPr>
          <p:cNvPr id="21508" name="Picture 4" descr="dyma f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5686425"/>
            <a:ext cx="1714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73138"/>
            <a:ext cx="8388350" cy="4429125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3300" dirty="0" smtClean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400" b="1" i="1" dirty="0" smtClean="0">
                <a:solidFill>
                  <a:srgbClr val="00B050"/>
                </a:solidFill>
              </a:rPr>
              <a:t>The relationship between the person providing the services and the person receiving the service </a:t>
            </a:r>
            <a:r>
              <a:rPr lang="en-GB" altLang="en-US" sz="2400" b="1" i="1" dirty="0" smtClean="0">
                <a:solidFill>
                  <a:srgbClr val="000000"/>
                </a:solidFill>
              </a:rPr>
              <a:t>must be an equal one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altLang="en-US" sz="2400" b="1" i="1" dirty="0" smtClean="0">
              <a:solidFill>
                <a:srgbClr val="00B05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400" b="1" i="1" dirty="0" smtClean="0">
                <a:solidFill>
                  <a:srgbClr val="00B050"/>
                </a:solidFill>
              </a:rPr>
              <a:t>Those funding, designing and providing services should expect adults to know what is </a:t>
            </a:r>
            <a:r>
              <a:rPr lang="en-GB" altLang="en-US" sz="2400" b="1" i="1" dirty="0" smtClean="0">
                <a:solidFill>
                  <a:srgbClr val="000000"/>
                </a:solidFill>
              </a:rPr>
              <a:t>best for themselves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 smtClean="0">
              <a:solidFill>
                <a:srgbClr val="00B05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400" b="1" i="1" dirty="0" smtClean="0">
                <a:solidFill>
                  <a:srgbClr val="00B050"/>
                </a:solidFill>
              </a:rPr>
              <a:t>Make sure communities have a chance </a:t>
            </a:r>
            <a:r>
              <a:rPr lang="en-GB" altLang="en-US" sz="2400" b="1" i="1" dirty="0" smtClean="0">
                <a:solidFill>
                  <a:srgbClr val="000000"/>
                </a:solidFill>
              </a:rPr>
              <a:t>to offer </a:t>
            </a:r>
            <a:r>
              <a:rPr lang="en-GB" altLang="en-US" sz="2400" b="1" i="1" dirty="0" smtClean="0">
                <a:solidFill>
                  <a:srgbClr val="00B050"/>
                </a:solidFill>
              </a:rPr>
              <a:t>their knowledge and experience</a:t>
            </a:r>
            <a:endParaRPr lang="en-GB" alt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altLang="en-US" sz="3200" dirty="0" smtClean="0"/>
          </a:p>
        </p:txBody>
      </p:sp>
      <p:pic>
        <p:nvPicPr>
          <p:cNvPr id="23554" name="Picture 7" descr="Mencap Cymru Presentation Backgroun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5973" r="65416" b="21527"/>
          <a:stretch>
            <a:fillRect/>
          </a:stretch>
        </p:blipFill>
        <p:spPr bwMode="auto">
          <a:xfrm>
            <a:off x="393700" y="5778500"/>
            <a:ext cx="2616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123825"/>
            <a:ext cx="7920037" cy="74771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9AE910"/>
                </a:solidFill>
              </a:rPr>
              <a:t>2016: Social Services &amp; Wellbeing Act</a:t>
            </a:r>
            <a:endParaRPr lang="en-GB" sz="3200" dirty="0">
              <a:solidFill>
                <a:srgbClr val="9AE910"/>
              </a:solidFill>
            </a:endParaRPr>
          </a:p>
        </p:txBody>
      </p:sp>
      <p:pic>
        <p:nvPicPr>
          <p:cNvPr id="23556" name="Picture 4" descr="dyma f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5686425"/>
            <a:ext cx="1714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87325"/>
            <a:ext cx="6164262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Valued &amp; Visible</a:t>
            </a:r>
            <a:endParaRPr lang="en-US" dirty="0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87338" y="898525"/>
            <a:ext cx="862012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i="1">
                <a:solidFill>
                  <a:srgbClr val="800000"/>
                </a:solidFill>
                <a:cs typeface="Arial" pitchFamily="34" charset="0"/>
              </a:rPr>
              <a:t>The responsibility of securing a full life – is not only the concern and responsibility of professionals – but rather one for society (1983)</a:t>
            </a:r>
          </a:p>
          <a:p>
            <a:pPr eaLnBrk="1" hangingPunct="1"/>
            <a:endParaRPr lang="en-GB" altLang="en-US" b="1" i="1">
              <a:solidFill>
                <a:srgbClr val="800000"/>
              </a:solidFill>
              <a:cs typeface="Arial" pitchFamily="34" charset="0"/>
            </a:endParaRPr>
          </a:p>
          <a:p>
            <a:pPr marL="0" lvl="1" eaLnBrk="1" hangingPunct="1"/>
            <a:r>
              <a:rPr lang="en-GB" altLang="en-US" b="1" i="1">
                <a:solidFill>
                  <a:srgbClr val="000090"/>
                </a:solidFill>
              </a:rPr>
              <a:t>It is not enough to provide services and to promote the integration of people with learning disabilities in their communities unless these efforts help to develop independence and self-fulfilment</a:t>
            </a:r>
            <a:r>
              <a:rPr lang="en-GB" altLang="en-US" i="1">
                <a:solidFill>
                  <a:srgbClr val="000090"/>
                </a:solidFill>
              </a:rPr>
              <a:t>. (2001)</a:t>
            </a:r>
          </a:p>
          <a:p>
            <a:pPr eaLnBrk="1" hangingPunct="1"/>
            <a:endParaRPr lang="en-GB" altLang="en-US" b="1" i="1">
              <a:solidFill>
                <a:srgbClr val="800000"/>
              </a:solidFill>
              <a:cs typeface="Arial" pitchFamily="34" charset="0"/>
            </a:endParaRPr>
          </a:p>
          <a:p>
            <a:pPr eaLnBrk="1" hangingPunct="1"/>
            <a:r>
              <a:rPr lang="en-GB" altLang="en-US" b="1" i="1">
                <a:solidFill>
                  <a:srgbClr val="00B050"/>
                </a:solidFill>
              </a:rPr>
              <a:t>Make sure communities have a chance to offer their knowledge and experience (2016)</a:t>
            </a:r>
            <a:endParaRPr lang="en-GB" altLang="en-US"/>
          </a:p>
          <a:p>
            <a:pPr eaLnBrk="1" hangingPunct="1"/>
            <a:endParaRPr lang="en-GB" altLang="en-US" sz="2800">
              <a:solidFill>
                <a:srgbClr val="8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041400" y="4279900"/>
            <a:ext cx="3136900" cy="1117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181100" y="4635500"/>
            <a:ext cx="290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Benign Benevolence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699000" y="4318000"/>
            <a:ext cx="3136900" cy="1117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4762500" y="4622800"/>
            <a:ext cx="290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Fearful Ignorance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028700" y="2463800"/>
            <a:ext cx="6692900" cy="1117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730500" y="571500"/>
            <a:ext cx="3136900" cy="1117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1371600" y="2768600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/>
              <a:t>Visibility, Value &amp; Respect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2870200" y="927100"/>
            <a:ext cx="278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/>
              <a:t>Active Inclusion</a:t>
            </a:r>
          </a:p>
        </p:txBody>
      </p:sp>
      <p:sp>
        <p:nvSpPr>
          <p:cNvPr id="14" name="Up Arrow 13"/>
          <p:cNvSpPr>
            <a:spLocks noChangeArrowheads="1"/>
          </p:cNvSpPr>
          <p:nvPr/>
        </p:nvSpPr>
        <p:spPr bwMode="auto">
          <a:xfrm>
            <a:off x="5905500" y="3784600"/>
            <a:ext cx="596900" cy="368300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Up Arrow 14"/>
          <p:cNvSpPr>
            <a:spLocks noChangeArrowheads="1"/>
          </p:cNvSpPr>
          <p:nvPr/>
        </p:nvSpPr>
        <p:spPr bwMode="auto">
          <a:xfrm>
            <a:off x="2438400" y="3746500"/>
            <a:ext cx="596900" cy="368300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Up Arrow 15"/>
          <p:cNvSpPr>
            <a:spLocks noChangeArrowheads="1"/>
          </p:cNvSpPr>
          <p:nvPr/>
        </p:nvSpPr>
        <p:spPr bwMode="auto">
          <a:xfrm>
            <a:off x="3975100" y="1892300"/>
            <a:ext cx="596900" cy="368300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6636" name="Picture 12" descr="dyma f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5686425"/>
            <a:ext cx="1714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339725"/>
            <a:ext cx="8010525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do we need from Regional Partnership Boards in Wales?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709738"/>
            <a:ext cx="8721725" cy="27797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800" smtClean="0">
                <a:solidFill>
                  <a:srgbClr val="800000"/>
                </a:solidFill>
              </a:rPr>
              <a:t>A Change </a:t>
            </a:r>
            <a:r>
              <a:rPr lang="en-US" altLang="en-US" sz="1800" smtClean="0"/>
              <a:t>in relationships between funders &amp; organisations which support people with a learning disability – understanding your partners</a:t>
            </a:r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r>
              <a:rPr lang="en-US" altLang="en-US" sz="1800" smtClean="0">
                <a:solidFill>
                  <a:srgbClr val="800000"/>
                </a:solidFill>
              </a:rPr>
              <a:t>A Clearer Joint Understanding </a:t>
            </a:r>
            <a:r>
              <a:rPr lang="en-US" altLang="en-US" sz="1800" smtClean="0"/>
              <a:t>of how the SSWBA impacts on designing &amp; commissioning of services.</a:t>
            </a:r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r>
              <a:rPr lang="en-US" altLang="en-US" sz="1800" smtClean="0">
                <a:solidFill>
                  <a:srgbClr val="800000"/>
                </a:solidFill>
              </a:rPr>
              <a:t>Long term partnerships </a:t>
            </a:r>
            <a:r>
              <a:rPr lang="en-US" altLang="en-US" sz="1800" smtClean="0"/>
              <a:t>with clear shared outcomes.</a:t>
            </a:r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r>
              <a:rPr lang="en-US" altLang="en-US" sz="1800" smtClean="0"/>
              <a:t>People with a learning disability, their families &amp; organisations which support them as as </a:t>
            </a:r>
            <a:r>
              <a:rPr lang="en-US" altLang="en-US" sz="1800" smtClean="0">
                <a:solidFill>
                  <a:srgbClr val="800000"/>
                </a:solidFill>
              </a:rPr>
              <a:t>key partners in defining outcomes &amp; service design.</a:t>
            </a:r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r>
              <a:rPr lang="en-US" altLang="en-US" sz="1800" smtClean="0"/>
              <a:t>Service design which help </a:t>
            </a:r>
            <a:r>
              <a:rPr lang="en-US" altLang="en-US" sz="1800" smtClean="0">
                <a:solidFill>
                  <a:srgbClr val="800000"/>
                </a:solidFill>
              </a:rPr>
              <a:t>change public attitudes </a:t>
            </a:r>
            <a:r>
              <a:rPr lang="en-US" altLang="en-US" sz="1800" smtClean="0"/>
              <a:t>as a long term outcome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</p:txBody>
      </p:sp>
      <p:pic>
        <p:nvPicPr>
          <p:cNvPr id="27651" name="Picture 3" descr="dyma f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5686425"/>
            <a:ext cx="1714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19063"/>
            <a:ext cx="8310562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do we measure our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774700"/>
            <a:ext cx="8332788" cy="27797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Shared Adapted measurement tools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Shared Wellbeing tools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Service monitoring which measuring projects which enhance status &amp; value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Understanding &amp; defining the steps needed to</a:t>
            </a:r>
          </a:p>
          <a:p>
            <a:pPr lvl="1">
              <a:defRPr/>
            </a:pPr>
            <a:r>
              <a:rPr lang="en-US" dirty="0" smtClean="0"/>
              <a:t>Increase Visibility/Value</a:t>
            </a:r>
          </a:p>
          <a:p>
            <a:pPr lvl="1">
              <a:defRPr/>
            </a:pPr>
            <a:r>
              <a:rPr lang="en-US" dirty="0" smtClean="0"/>
              <a:t>Reduce need for paid support</a:t>
            </a:r>
          </a:p>
          <a:p>
            <a:pPr lvl="1">
              <a:defRPr/>
            </a:pPr>
            <a:r>
              <a:rPr lang="en-US" dirty="0" smtClean="0"/>
              <a:t>Engage Communities in a journey to Active </a:t>
            </a:r>
            <a:r>
              <a:rPr lang="en-US" dirty="0"/>
              <a:t>I</a:t>
            </a:r>
            <a:r>
              <a:rPr lang="en-US" dirty="0" smtClean="0"/>
              <a:t>nclusion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28675" name="Picture 3" descr="dyma f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5686425"/>
            <a:ext cx="1714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S Mencap"/>
        <a:ea typeface="ＭＳ Ｐゴシック"/>
        <a:cs typeface=""/>
      </a:majorFont>
      <a:minorFont>
        <a:latin typeface="FS Mencap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943</Words>
  <Application>Microsoft Office PowerPoint</Application>
  <PresentationFormat>On-screen Show (4:3)</PresentationFormat>
  <Paragraphs>101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ＭＳ Ｐゴシック</vt:lpstr>
      <vt:lpstr>FS Mencap</vt:lpstr>
      <vt:lpstr>Default Design</vt:lpstr>
      <vt:lpstr>Custom Design</vt:lpstr>
      <vt:lpstr>PowerPoint Presentation</vt:lpstr>
      <vt:lpstr>PowerPoint Presentation</vt:lpstr>
      <vt:lpstr>1983: All Wales Mental Handicap Strategy</vt:lpstr>
      <vt:lpstr>2001: Fulfilling the Promises</vt:lpstr>
      <vt:lpstr>2016: Social Services &amp; Wellbeing Act</vt:lpstr>
      <vt:lpstr>Valued &amp; Visible</vt:lpstr>
      <vt:lpstr>PowerPoint Presentation</vt:lpstr>
      <vt:lpstr>What do we need from Regional Partnership Boards in Wales?</vt:lpstr>
      <vt:lpstr>How do we measure our impact?</vt:lpstr>
      <vt:lpstr>Understanding the views of people with a learning disability, parents, communities &amp; commissioners   Security &amp; safety  Adventure &amp; personal challenge  Visibility in your local community  Valued &amp; Respect  Continuity of support  Friendships and Relationships  Affordability</vt:lpstr>
      <vt:lpstr>PowerPoint Presentation</vt:lpstr>
      <vt:lpstr>PowerPoint Presentation</vt:lpstr>
    </vt:vector>
  </TitlesOfParts>
  <Company>RSMencap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Mencap</dc:creator>
  <cp:lastModifiedBy>Bethan Price</cp:lastModifiedBy>
  <cp:revision>200</cp:revision>
  <dcterms:created xsi:type="dcterms:W3CDTF">2008-01-18T09:59:28Z</dcterms:created>
  <dcterms:modified xsi:type="dcterms:W3CDTF">2016-11-10T11:45:12Z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A15826828</vt:lpwstr>
  </property>
  <property fmtid="{D5CDD505-2E9C-101B-9397-08002B2CF9AE}" pid="3" name="Objective-Title">
    <vt:lpwstr>Presentation - 6 - Wayne Crocker - Mencap - 2/11 RPB event</vt:lpwstr>
  </property>
  <property fmtid="{D5CDD505-2E9C-101B-9397-08002B2CF9AE}" pid="4" name="Objective-Comment">
    <vt:lpwstr/>
  </property>
  <property fmtid="{D5CDD505-2E9C-101B-9397-08002B2CF9AE}" pid="5" name="Objective-CreationStamp">
    <vt:filetime>2016-10-31T10:33:23Z</vt:filetime>
  </property>
  <property fmtid="{D5CDD505-2E9C-101B-9397-08002B2CF9AE}" pid="6" name="Objective-IsApproved">
    <vt:bool>false</vt:bool>
  </property>
  <property fmtid="{D5CDD505-2E9C-101B-9397-08002B2CF9AE}" pid="7" name="Objective-IsPublished">
    <vt:bool>true</vt:bool>
  </property>
  <property fmtid="{D5CDD505-2E9C-101B-9397-08002B2CF9AE}" pid="8" name="Objective-DatePublished">
    <vt:filetime>2016-10-31T10:33:23Z</vt:filetime>
  </property>
  <property fmtid="{D5CDD505-2E9C-101B-9397-08002B2CF9AE}" pid="9" name="Objective-ModificationStamp">
    <vt:filetime>2016-11-03T10:10:08Z</vt:filetime>
  </property>
  <property fmtid="{D5CDD505-2E9C-101B-9397-08002B2CF9AE}" pid="10" name="Objective-Owner">
    <vt:lpwstr>Cleaver, Tom (HSS - Social Services &amp; Integration)</vt:lpwstr>
  </property>
  <property fmtid="{D5CDD505-2E9C-101B-9397-08002B2CF9AE}" pid="11" name="Objective-Path">
    <vt:lpwstr>Objective Global Folder:Corporate File Plan:PROGRAMME &amp; PROJECT MANAGEMENT:Sustainable Social Services Programme:Social Services Implementation:07 - Stakeholder &amp; Communication Management:Sustainable Social Services Implementation - Part 9 - Regional Partnership Boards - event planning - 2016-2018:RPB Event 2 Nov 2016:</vt:lpwstr>
  </property>
  <property fmtid="{D5CDD505-2E9C-101B-9397-08002B2CF9AE}" pid="12" name="Objective-Parent">
    <vt:lpwstr>RPB Event 2 Nov 2016</vt:lpwstr>
  </property>
  <property fmtid="{D5CDD505-2E9C-101B-9397-08002B2CF9AE}" pid="13" name="Objective-State">
    <vt:lpwstr>Published</vt:lpwstr>
  </property>
  <property fmtid="{D5CDD505-2E9C-101B-9397-08002B2CF9AE}" pid="14" name="Objective-Version">
    <vt:lpwstr>1.0</vt:lpwstr>
  </property>
  <property fmtid="{D5CDD505-2E9C-101B-9397-08002B2CF9AE}" pid="15" name="Objective-VersionNumber">
    <vt:r8>1</vt:r8>
  </property>
  <property fmtid="{D5CDD505-2E9C-101B-9397-08002B2CF9AE}" pid="16" name="Objective-VersionComment">
    <vt:lpwstr>First version</vt:lpwstr>
  </property>
  <property fmtid="{D5CDD505-2E9C-101B-9397-08002B2CF9AE}" pid="17" name="Objective-FileNumber">
    <vt:lpwstr>qA1256020</vt:lpwstr>
  </property>
  <property fmtid="{D5CDD505-2E9C-101B-9397-08002B2CF9AE}" pid="18" name="Objective-Classification">
    <vt:lpwstr>[Inherited - Official]</vt:lpwstr>
  </property>
  <property fmtid="{D5CDD505-2E9C-101B-9397-08002B2CF9AE}" pid="19" name="Objective-Caveats">
    <vt:lpwstr/>
  </property>
  <property fmtid="{D5CDD505-2E9C-101B-9397-08002B2CF9AE}" pid="20" name="Objective-Language [system]">
    <vt:lpwstr>English (eng)</vt:lpwstr>
  </property>
  <property fmtid="{D5CDD505-2E9C-101B-9397-08002B2CF9AE}" pid="21" name="Objective-Date Acquired [system]">
    <vt:filetime>2016-10-31T00:00:00Z</vt:filetime>
  </property>
  <property fmtid="{D5CDD505-2E9C-101B-9397-08002B2CF9AE}" pid="22" name="Objective-What to Keep [system]">
    <vt:lpwstr>No</vt:lpwstr>
  </property>
  <property fmtid="{D5CDD505-2E9C-101B-9397-08002B2CF9AE}" pid="23" name="Objective-Official Translation [system]">
    <vt:lpwstr/>
  </property>
  <property fmtid="{D5CDD505-2E9C-101B-9397-08002B2CF9AE}" pid="24" name="Objective-Connect Creator [system]">
    <vt:lpwstr/>
  </property>
</Properties>
</file>