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3"/>
  </p:notesMasterIdLst>
  <p:sldIdLst>
    <p:sldId id="256" r:id="rId2"/>
    <p:sldId id="278" r:id="rId3"/>
    <p:sldId id="279" r:id="rId4"/>
    <p:sldId id="287" r:id="rId5"/>
    <p:sldId id="288" r:id="rId6"/>
    <p:sldId id="285" r:id="rId7"/>
    <p:sldId id="282" r:id="rId8"/>
    <p:sldId id="280" r:id="rId9"/>
    <p:sldId id="267" r:id="rId10"/>
    <p:sldId id="273" r:id="rId11"/>
    <p:sldId id="283" r:id="rId1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555"/>
    <a:srgbClr val="FDC536"/>
    <a:srgbClr val="ED1E87"/>
    <a:srgbClr val="5CC9E3"/>
    <a:srgbClr val="EF9526"/>
    <a:srgbClr val="85C441"/>
    <a:srgbClr val="FABCDB"/>
    <a:srgbClr val="F89ECB"/>
    <a:srgbClr val="FF00A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10" autoAdjust="0"/>
  </p:normalViewPr>
  <p:slideViewPr>
    <p:cSldViewPr>
      <p:cViewPr>
        <p:scale>
          <a:sx n="70" d="100"/>
          <a:sy n="70" d="100"/>
        </p:scale>
        <p:origin x="-1325" y="-58"/>
      </p:cViewPr>
      <p:guideLst>
        <p:guide orient="horz" pos="2160"/>
        <p:guide pos="2880"/>
      </p:guideLst>
    </p:cSldViewPr>
  </p:slideViewPr>
  <p:notesTextViewPr>
    <p:cViewPr>
      <p:scale>
        <a:sx n="1" d="1"/>
        <a:sy n="1" d="1"/>
      </p:scale>
      <p:origin x="0" y="0"/>
    </p:cViewPr>
  </p:notesTextViewPr>
  <p:notesViewPr>
    <p:cSldViewPr>
      <p:cViewPr>
        <p:scale>
          <a:sx n="90" d="100"/>
          <a:sy n="90" d="100"/>
        </p:scale>
        <p:origin x="-1022" y="161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B3F19-0587-4874-970F-0CEB44E0455C}"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03276124-9EFE-483C-903E-C30DB5FDA3DA}">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1. Introduction</a:t>
          </a:r>
          <a:endParaRPr lang="en-GB" dirty="0">
            <a:latin typeface="Arial" panose="020B0604020202020204" pitchFamily="34" charset="0"/>
            <a:cs typeface="Arial" panose="020B0604020202020204" pitchFamily="34" charset="0"/>
          </a:endParaRPr>
        </a:p>
      </dgm:t>
    </dgm:pt>
    <dgm:pt modelId="{10BC3C2A-6A08-41E8-9E79-7D93D567AA6E}" type="parTrans" cxnId="{A28AF0BF-A965-4BBD-B4F8-82F83B4548D1}">
      <dgm:prSet/>
      <dgm:spPr/>
      <dgm:t>
        <a:bodyPr/>
        <a:lstStyle/>
        <a:p>
          <a:endParaRPr lang="en-GB"/>
        </a:p>
      </dgm:t>
    </dgm:pt>
    <dgm:pt modelId="{54E0158C-ED9A-44F7-BCA6-A04B881A03AF}" type="sibTrans" cxnId="{A28AF0BF-A965-4BBD-B4F8-82F83B4548D1}">
      <dgm:prSet/>
      <dgm:spPr/>
      <dgm:t>
        <a:bodyPr/>
        <a:lstStyle/>
        <a:p>
          <a:endParaRPr lang="en-GB"/>
        </a:p>
      </dgm:t>
    </dgm:pt>
    <dgm:pt modelId="{9896BB57-DEB9-4B9D-AE91-2D5DB4645A76}">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2. General Functions</a:t>
          </a:r>
          <a:endParaRPr lang="en-GB" dirty="0">
            <a:latin typeface="Arial" panose="020B0604020202020204" pitchFamily="34" charset="0"/>
            <a:cs typeface="Arial" panose="020B0604020202020204" pitchFamily="34" charset="0"/>
          </a:endParaRPr>
        </a:p>
      </dgm:t>
    </dgm:pt>
    <dgm:pt modelId="{063B7A06-1D83-432E-9DBF-8E9701F2AEF2}" type="parTrans" cxnId="{6381ACFE-8324-4C4B-B470-19D76B60BF14}">
      <dgm:prSet/>
      <dgm:spPr/>
      <dgm:t>
        <a:bodyPr/>
        <a:lstStyle/>
        <a:p>
          <a:endParaRPr lang="en-GB"/>
        </a:p>
      </dgm:t>
    </dgm:pt>
    <dgm:pt modelId="{4B071273-5769-4CF9-9205-9AF0CEAE28A3}" type="sibTrans" cxnId="{6381ACFE-8324-4C4B-B470-19D76B60BF14}">
      <dgm:prSet/>
      <dgm:spPr/>
      <dgm:t>
        <a:bodyPr/>
        <a:lstStyle/>
        <a:p>
          <a:endParaRPr lang="en-GB"/>
        </a:p>
      </dgm:t>
    </dgm:pt>
    <dgm:pt modelId="{61495EE5-7F5D-4AEE-93D6-21D394246097}">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3. Assessing the Needs of Individuals</a:t>
          </a:r>
          <a:endParaRPr lang="en-GB" dirty="0">
            <a:latin typeface="Arial" panose="020B0604020202020204" pitchFamily="34" charset="0"/>
            <a:cs typeface="Arial" panose="020B0604020202020204" pitchFamily="34" charset="0"/>
          </a:endParaRPr>
        </a:p>
      </dgm:t>
    </dgm:pt>
    <dgm:pt modelId="{29BDA626-57A7-4310-A00B-933689C6DD27}" type="parTrans" cxnId="{64CAD8A4-82BC-4800-95E2-649458EFC269}">
      <dgm:prSet/>
      <dgm:spPr/>
      <dgm:t>
        <a:bodyPr/>
        <a:lstStyle/>
        <a:p>
          <a:endParaRPr lang="en-GB"/>
        </a:p>
      </dgm:t>
    </dgm:pt>
    <dgm:pt modelId="{20948665-1591-48E6-A530-FF500762D1A5}" type="sibTrans" cxnId="{64CAD8A4-82BC-4800-95E2-649458EFC269}">
      <dgm:prSet/>
      <dgm:spPr/>
      <dgm:t>
        <a:bodyPr/>
        <a:lstStyle/>
        <a:p>
          <a:endParaRPr lang="en-GB"/>
        </a:p>
      </dgm:t>
    </dgm:pt>
    <dgm:pt modelId="{4F38AEA4-6D98-40F9-A924-F4DCB57F9412}">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4. Meeting Needs</a:t>
          </a:r>
          <a:endParaRPr lang="en-GB" dirty="0">
            <a:latin typeface="Arial" panose="020B0604020202020204" pitchFamily="34" charset="0"/>
            <a:cs typeface="Arial" panose="020B0604020202020204" pitchFamily="34" charset="0"/>
          </a:endParaRPr>
        </a:p>
      </dgm:t>
    </dgm:pt>
    <dgm:pt modelId="{5C9AE1E4-AF3E-4D76-8AD9-B074783E1F59}" type="parTrans" cxnId="{FB0B10A7-77E2-4FED-AE86-8362ABB51DAD}">
      <dgm:prSet/>
      <dgm:spPr/>
      <dgm:t>
        <a:bodyPr/>
        <a:lstStyle/>
        <a:p>
          <a:endParaRPr lang="en-GB"/>
        </a:p>
      </dgm:t>
    </dgm:pt>
    <dgm:pt modelId="{6EDC90CD-57B5-45C4-8C5B-58FB39AE4E37}" type="sibTrans" cxnId="{FB0B10A7-77E2-4FED-AE86-8362ABB51DAD}">
      <dgm:prSet/>
      <dgm:spPr/>
      <dgm:t>
        <a:bodyPr/>
        <a:lstStyle/>
        <a:p>
          <a:endParaRPr lang="en-GB"/>
        </a:p>
      </dgm:t>
    </dgm:pt>
    <dgm:pt modelId="{7D821CA3-D3E3-48F1-82B9-01DE661ACD43}">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5. Charging and Financial Assessment</a:t>
          </a:r>
          <a:endParaRPr lang="en-GB" dirty="0">
            <a:latin typeface="Arial" panose="020B0604020202020204" pitchFamily="34" charset="0"/>
            <a:cs typeface="Arial" panose="020B0604020202020204" pitchFamily="34" charset="0"/>
          </a:endParaRPr>
        </a:p>
      </dgm:t>
    </dgm:pt>
    <dgm:pt modelId="{970793B0-5D11-4FA2-98F4-CBA80AF1C47C}" type="parTrans" cxnId="{EAAE2A83-ED48-4FDB-9D94-EC4C67EF8186}">
      <dgm:prSet/>
      <dgm:spPr/>
      <dgm:t>
        <a:bodyPr/>
        <a:lstStyle/>
        <a:p>
          <a:endParaRPr lang="en-GB"/>
        </a:p>
      </dgm:t>
    </dgm:pt>
    <dgm:pt modelId="{91AE2D4D-9D28-4034-AB3B-9FA98EA79C20}" type="sibTrans" cxnId="{EAAE2A83-ED48-4FDB-9D94-EC4C67EF8186}">
      <dgm:prSet/>
      <dgm:spPr/>
      <dgm:t>
        <a:bodyPr/>
        <a:lstStyle/>
        <a:p>
          <a:endParaRPr lang="en-GB"/>
        </a:p>
      </dgm:t>
    </dgm:pt>
    <dgm:pt modelId="{E71EDD43-8776-4725-8DC7-D4AE3465C91E}">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6. Looked After and Accommodated Children</a:t>
          </a:r>
          <a:endParaRPr lang="en-GB" dirty="0">
            <a:latin typeface="Arial" panose="020B0604020202020204" pitchFamily="34" charset="0"/>
            <a:cs typeface="Arial" panose="020B0604020202020204" pitchFamily="34" charset="0"/>
          </a:endParaRPr>
        </a:p>
      </dgm:t>
    </dgm:pt>
    <dgm:pt modelId="{E2FB1909-95A0-4D89-9C79-9AE3243DD1B3}" type="parTrans" cxnId="{3B5A7270-C7B2-4384-BE70-07BC29D47E71}">
      <dgm:prSet/>
      <dgm:spPr/>
      <dgm:t>
        <a:bodyPr/>
        <a:lstStyle/>
        <a:p>
          <a:endParaRPr lang="en-GB"/>
        </a:p>
      </dgm:t>
    </dgm:pt>
    <dgm:pt modelId="{99760CF1-FE16-4077-B535-84E76C3EECC6}" type="sibTrans" cxnId="{3B5A7270-C7B2-4384-BE70-07BC29D47E71}">
      <dgm:prSet/>
      <dgm:spPr/>
      <dgm:t>
        <a:bodyPr/>
        <a:lstStyle/>
        <a:p>
          <a:endParaRPr lang="en-GB"/>
        </a:p>
      </dgm:t>
    </dgm:pt>
    <dgm:pt modelId="{17D4B281-B72A-4C6C-9824-6DF9D528F4C4}">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7. Safeguarding</a:t>
          </a:r>
          <a:endParaRPr lang="en-GB" dirty="0">
            <a:latin typeface="Arial" panose="020B0604020202020204" pitchFamily="34" charset="0"/>
            <a:cs typeface="Arial" panose="020B0604020202020204" pitchFamily="34" charset="0"/>
          </a:endParaRPr>
        </a:p>
      </dgm:t>
    </dgm:pt>
    <dgm:pt modelId="{8E2BFE76-90BC-44CB-A7B5-E03F8B7BDA8A}" type="parTrans" cxnId="{6FCE7E39-CCDC-4043-BF04-5DFEA926AABB}">
      <dgm:prSet/>
      <dgm:spPr/>
      <dgm:t>
        <a:bodyPr/>
        <a:lstStyle/>
        <a:p>
          <a:endParaRPr lang="en-GB"/>
        </a:p>
      </dgm:t>
    </dgm:pt>
    <dgm:pt modelId="{0D753CAB-A7ED-462E-BD93-DFEEA0CB272B}" type="sibTrans" cxnId="{6FCE7E39-CCDC-4043-BF04-5DFEA926AABB}">
      <dgm:prSet/>
      <dgm:spPr/>
      <dgm:t>
        <a:bodyPr/>
        <a:lstStyle/>
        <a:p>
          <a:endParaRPr lang="en-GB"/>
        </a:p>
      </dgm:t>
    </dgm:pt>
    <dgm:pt modelId="{8C706B17-2C8F-42B6-B343-9610D8C3E049}">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8. Social Services Functions</a:t>
          </a:r>
          <a:endParaRPr lang="en-GB" dirty="0">
            <a:latin typeface="Arial" panose="020B0604020202020204" pitchFamily="34" charset="0"/>
            <a:cs typeface="Arial" panose="020B0604020202020204" pitchFamily="34" charset="0"/>
          </a:endParaRPr>
        </a:p>
      </dgm:t>
    </dgm:pt>
    <dgm:pt modelId="{2EB19A27-D37B-4A77-9E4D-2103F49B7F27}" type="parTrans" cxnId="{94BABD27-73E8-4676-A2CF-BAD3ED122F16}">
      <dgm:prSet/>
      <dgm:spPr/>
      <dgm:t>
        <a:bodyPr/>
        <a:lstStyle/>
        <a:p>
          <a:endParaRPr lang="en-GB"/>
        </a:p>
      </dgm:t>
    </dgm:pt>
    <dgm:pt modelId="{4134812D-B327-4A97-A9AF-AC5193E2B63A}" type="sibTrans" cxnId="{94BABD27-73E8-4676-A2CF-BAD3ED122F16}">
      <dgm:prSet/>
      <dgm:spPr/>
      <dgm:t>
        <a:bodyPr/>
        <a:lstStyle/>
        <a:p>
          <a:endParaRPr lang="en-GB"/>
        </a:p>
      </dgm:t>
    </dgm:pt>
    <dgm:pt modelId="{85DD9F60-FB30-4B6F-A0D1-2927360DCE9F}">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9. Co-operation and Partnership</a:t>
          </a:r>
          <a:endParaRPr lang="en-GB" dirty="0">
            <a:latin typeface="Arial" panose="020B0604020202020204" pitchFamily="34" charset="0"/>
            <a:cs typeface="Arial" panose="020B0604020202020204" pitchFamily="34" charset="0"/>
          </a:endParaRPr>
        </a:p>
      </dgm:t>
    </dgm:pt>
    <dgm:pt modelId="{0D99BB0F-ED0D-4634-A5E9-83F4859EEFC9}" type="parTrans" cxnId="{EC674F56-3762-4BE7-A57D-C15E94010736}">
      <dgm:prSet/>
      <dgm:spPr/>
      <dgm:t>
        <a:bodyPr/>
        <a:lstStyle/>
        <a:p>
          <a:endParaRPr lang="en-GB"/>
        </a:p>
      </dgm:t>
    </dgm:pt>
    <dgm:pt modelId="{0E3CA167-FA3F-4051-8FAF-697A4EE88365}" type="sibTrans" cxnId="{EC674F56-3762-4BE7-A57D-C15E94010736}">
      <dgm:prSet/>
      <dgm:spPr/>
      <dgm:t>
        <a:bodyPr/>
        <a:lstStyle/>
        <a:p>
          <a:endParaRPr lang="en-GB"/>
        </a:p>
      </dgm:t>
    </dgm:pt>
    <dgm:pt modelId="{68F66413-C26D-49D4-98C0-DDB2B232309D}">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10. Complaints and Advocacy</a:t>
          </a:r>
          <a:endParaRPr lang="en-GB" dirty="0">
            <a:latin typeface="Arial" panose="020B0604020202020204" pitchFamily="34" charset="0"/>
            <a:cs typeface="Arial" panose="020B0604020202020204" pitchFamily="34" charset="0"/>
          </a:endParaRPr>
        </a:p>
      </dgm:t>
    </dgm:pt>
    <dgm:pt modelId="{BB47030A-F61C-46BB-A570-87E9CB40E98A}" type="parTrans" cxnId="{78106BC2-A27F-4E98-BCEB-9CBC1AA7A3F8}">
      <dgm:prSet/>
      <dgm:spPr/>
      <dgm:t>
        <a:bodyPr/>
        <a:lstStyle/>
        <a:p>
          <a:endParaRPr lang="en-GB"/>
        </a:p>
      </dgm:t>
    </dgm:pt>
    <dgm:pt modelId="{CEF85D61-D9F4-4B83-B297-9373B176238D}" type="sibTrans" cxnId="{78106BC2-A27F-4E98-BCEB-9CBC1AA7A3F8}">
      <dgm:prSet/>
      <dgm:spPr/>
      <dgm:t>
        <a:bodyPr/>
        <a:lstStyle/>
        <a:p>
          <a:endParaRPr lang="en-GB"/>
        </a:p>
      </dgm:t>
    </dgm:pt>
    <dgm:pt modelId="{CDECA827-B4C9-459A-AFD4-FF57DB214825}">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11. Miscellaneous and General</a:t>
          </a:r>
          <a:endParaRPr lang="en-GB" dirty="0">
            <a:latin typeface="Arial" panose="020B0604020202020204" pitchFamily="34" charset="0"/>
            <a:cs typeface="Arial" panose="020B0604020202020204" pitchFamily="34" charset="0"/>
          </a:endParaRPr>
        </a:p>
      </dgm:t>
    </dgm:pt>
    <dgm:pt modelId="{C6230FAE-55C1-47E9-95CF-B3D6D32C564E}" type="parTrans" cxnId="{F3E5D14D-BAB6-4B88-B316-2E27B0B7DB24}">
      <dgm:prSet/>
      <dgm:spPr/>
      <dgm:t>
        <a:bodyPr/>
        <a:lstStyle/>
        <a:p>
          <a:endParaRPr lang="en-GB"/>
        </a:p>
      </dgm:t>
    </dgm:pt>
    <dgm:pt modelId="{2827BE26-17E5-406B-B47A-51A79A47391D}" type="sibTrans" cxnId="{F3E5D14D-BAB6-4B88-B316-2E27B0B7DB24}">
      <dgm:prSet/>
      <dgm:spPr/>
      <dgm:t>
        <a:bodyPr/>
        <a:lstStyle/>
        <a:p>
          <a:endParaRPr lang="en-GB"/>
        </a:p>
      </dgm:t>
    </dgm:pt>
    <dgm:pt modelId="{4C30386A-C1DF-4036-AC58-1EDAEE4359F9}" type="pres">
      <dgm:prSet presAssocID="{41DB3F19-0587-4874-970F-0CEB44E0455C}" presName="diagram" presStyleCnt="0">
        <dgm:presLayoutVars>
          <dgm:dir/>
          <dgm:resizeHandles val="exact"/>
        </dgm:presLayoutVars>
      </dgm:prSet>
      <dgm:spPr/>
      <dgm:t>
        <a:bodyPr/>
        <a:lstStyle/>
        <a:p>
          <a:endParaRPr lang="en-GB"/>
        </a:p>
      </dgm:t>
    </dgm:pt>
    <dgm:pt modelId="{FB85EEE4-3CA6-4DE2-A00F-3EFFE5804BD8}" type="pres">
      <dgm:prSet presAssocID="{03276124-9EFE-483C-903E-C30DB5FDA3DA}" presName="node" presStyleLbl="node1" presStyleIdx="0" presStyleCnt="11">
        <dgm:presLayoutVars>
          <dgm:bulletEnabled val="1"/>
        </dgm:presLayoutVars>
      </dgm:prSet>
      <dgm:spPr/>
      <dgm:t>
        <a:bodyPr/>
        <a:lstStyle/>
        <a:p>
          <a:endParaRPr lang="en-GB"/>
        </a:p>
      </dgm:t>
    </dgm:pt>
    <dgm:pt modelId="{757907AF-1E2D-40EE-AFE2-CEBF6114308D}" type="pres">
      <dgm:prSet presAssocID="{54E0158C-ED9A-44F7-BCA6-A04B881A03AF}" presName="sibTrans" presStyleCnt="0"/>
      <dgm:spPr/>
    </dgm:pt>
    <dgm:pt modelId="{BF16F7C4-B9C8-4033-8D82-AEE574D4B027}" type="pres">
      <dgm:prSet presAssocID="{9896BB57-DEB9-4B9D-AE91-2D5DB4645A76}" presName="node" presStyleLbl="node1" presStyleIdx="1" presStyleCnt="11">
        <dgm:presLayoutVars>
          <dgm:bulletEnabled val="1"/>
        </dgm:presLayoutVars>
      </dgm:prSet>
      <dgm:spPr/>
      <dgm:t>
        <a:bodyPr/>
        <a:lstStyle/>
        <a:p>
          <a:endParaRPr lang="en-GB"/>
        </a:p>
      </dgm:t>
    </dgm:pt>
    <dgm:pt modelId="{3E3EFB09-5652-4C70-9C37-750C178BA97F}" type="pres">
      <dgm:prSet presAssocID="{4B071273-5769-4CF9-9205-9AF0CEAE28A3}" presName="sibTrans" presStyleCnt="0"/>
      <dgm:spPr/>
    </dgm:pt>
    <dgm:pt modelId="{89886420-9E56-452D-96F3-6BFED2CC43AF}" type="pres">
      <dgm:prSet presAssocID="{61495EE5-7F5D-4AEE-93D6-21D394246097}" presName="node" presStyleLbl="node1" presStyleIdx="2" presStyleCnt="11">
        <dgm:presLayoutVars>
          <dgm:bulletEnabled val="1"/>
        </dgm:presLayoutVars>
      </dgm:prSet>
      <dgm:spPr/>
      <dgm:t>
        <a:bodyPr/>
        <a:lstStyle/>
        <a:p>
          <a:endParaRPr lang="en-GB"/>
        </a:p>
      </dgm:t>
    </dgm:pt>
    <dgm:pt modelId="{E53A5F71-D01E-4DCC-9042-A85FDAB091E9}" type="pres">
      <dgm:prSet presAssocID="{20948665-1591-48E6-A530-FF500762D1A5}" presName="sibTrans" presStyleCnt="0"/>
      <dgm:spPr/>
    </dgm:pt>
    <dgm:pt modelId="{BC11C9D1-9083-454A-8D3E-1C751AF28283}" type="pres">
      <dgm:prSet presAssocID="{4F38AEA4-6D98-40F9-A924-F4DCB57F9412}" presName="node" presStyleLbl="node1" presStyleIdx="3" presStyleCnt="11">
        <dgm:presLayoutVars>
          <dgm:bulletEnabled val="1"/>
        </dgm:presLayoutVars>
      </dgm:prSet>
      <dgm:spPr/>
      <dgm:t>
        <a:bodyPr/>
        <a:lstStyle/>
        <a:p>
          <a:endParaRPr lang="en-GB"/>
        </a:p>
      </dgm:t>
    </dgm:pt>
    <dgm:pt modelId="{B7CD1BA5-FF06-4D70-A29C-3D5380962FC2}" type="pres">
      <dgm:prSet presAssocID="{6EDC90CD-57B5-45C4-8C5B-58FB39AE4E37}" presName="sibTrans" presStyleCnt="0"/>
      <dgm:spPr/>
    </dgm:pt>
    <dgm:pt modelId="{7D25DB41-927D-4D31-9142-D1292E8C6ED7}" type="pres">
      <dgm:prSet presAssocID="{7D821CA3-D3E3-48F1-82B9-01DE661ACD43}" presName="node" presStyleLbl="node1" presStyleIdx="4" presStyleCnt="11">
        <dgm:presLayoutVars>
          <dgm:bulletEnabled val="1"/>
        </dgm:presLayoutVars>
      </dgm:prSet>
      <dgm:spPr/>
      <dgm:t>
        <a:bodyPr/>
        <a:lstStyle/>
        <a:p>
          <a:endParaRPr lang="en-GB"/>
        </a:p>
      </dgm:t>
    </dgm:pt>
    <dgm:pt modelId="{28B08B30-1A5B-43CE-985F-9196E265D1CA}" type="pres">
      <dgm:prSet presAssocID="{91AE2D4D-9D28-4034-AB3B-9FA98EA79C20}" presName="sibTrans" presStyleCnt="0"/>
      <dgm:spPr/>
    </dgm:pt>
    <dgm:pt modelId="{2715E223-CD1D-49B3-ABE8-8AF703C2F468}" type="pres">
      <dgm:prSet presAssocID="{E71EDD43-8776-4725-8DC7-D4AE3465C91E}" presName="node" presStyleLbl="node1" presStyleIdx="5" presStyleCnt="11">
        <dgm:presLayoutVars>
          <dgm:bulletEnabled val="1"/>
        </dgm:presLayoutVars>
      </dgm:prSet>
      <dgm:spPr/>
      <dgm:t>
        <a:bodyPr/>
        <a:lstStyle/>
        <a:p>
          <a:endParaRPr lang="en-GB"/>
        </a:p>
      </dgm:t>
    </dgm:pt>
    <dgm:pt modelId="{86E68327-F973-4B75-9C9B-183802165E31}" type="pres">
      <dgm:prSet presAssocID="{99760CF1-FE16-4077-B535-84E76C3EECC6}" presName="sibTrans" presStyleCnt="0"/>
      <dgm:spPr/>
    </dgm:pt>
    <dgm:pt modelId="{C7E8F0AD-8372-4C02-9315-7D9F00BFE8A5}" type="pres">
      <dgm:prSet presAssocID="{17D4B281-B72A-4C6C-9824-6DF9D528F4C4}" presName="node" presStyleLbl="node1" presStyleIdx="6" presStyleCnt="11">
        <dgm:presLayoutVars>
          <dgm:bulletEnabled val="1"/>
        </dgm:presLayoutVars>
      </dgm:prSet>
      <dgm:spPr/>
      <dgm:t>
        <a:bodyPr/>
        <a:lstStyle/>
        <a:p>
          <a:endParaRPr lang="en-GB"/>
        </a:p>
      </dgm:t>
    </dgm:pt>
    <dgm:pt modelId="{A6233E14-71EE-4BE4-9928-B4089EF9635F}" type="pres">
      <dgm:prSet presAssocID="{0D753CAB-A7ED-462E-BD93-DFEEA0CB272B}" presName="sibTrans" presStyleCnt="0"/>
      <dgm:spPr/>
    </dgm:pt>
    <dgm:pt modelId="{68768930-9A2C-453E-A7A1-07D275A0D155}" type="pres">
      <dgm:prSet presAssocID="{8C706B17-2C8F-42B6-B343-9610D8C3E049}" presName="node" presStyleLbl="node1" presStyleIdx="7" presStyleCnt="11">
        <dgm:presLayoutVars>
          <dgm:bulletEnabled val="1"/>
        </dgm:presLayoutVars>
      </dgm:prSet>
      <dgm:spPr/>
      <dgm:t>
        <a:bodyPr/>
        <a:lstStyle/>
        <a:p>
          <a:endParaRPr lang="en-GB"/>
        </a:p>
      </dgm:t>
    </dgm:pt>
    <dgm:pt modelId="{CFEE263D-2F3E-4452-9EE9-0AEDF715B2F3}" type="pres">
      <dgm:prSet presAssocID="{4134812D-B327-4A97-A9AF-AC5193E2B63A}" presName="sibTrans" presStyleCnt="0"/>
      <dgm:spPr/>
    </dgm:pt>
    <dgm:pt modelId="{37D5E634-48C8-4E5B-926D-BE5828A259A0}" type="pres">
      <dgm:prSet presAssocID="{85DD9F60-FB30-4B6F-A0D1-2927360DCE9F}" presName="node" presStyleLbl="node1" presStyleIdx="8" presStyleCnt="11">
        <dgm:presLayoutVars>
          <dgm:bulletEnabled val="1"/>
        </dgm:presLayoutVars>
      </dgm:prSet>
      <dgm:spPr/>
      <dgm:t>
        <a:bodyPr/>
        <a:lstStyle/>
        <a:p>
          <a:endParaRPr lang="en-GB"/>
        </a:p>
      </dgm:t>
    </dgm:pt>
    <dgm:pt modelId="{09B88825-3D33-4028-8F9C-3113A645317E}" type="pres">
      <dgm:prSet presAssocID="{0E3CA167-FA3F-4051-8FAF-697A4EE88365}" presName="sibTrans" presStyleCnt="0"/>
      <dgm:spPr/>
    </dgm:pt>
    <dgm:pt modelId="{EF5FD781-3F0C-420C-A1B3-24B74D2E1BF2}" type="pres">
      <dgm:prSet presAssocID="{68F66413-C26D-49D4-98C0-DDB2B232309D}" presName="node" presStyleLbl="node1" presStyleIdx="9" presStyleCnt="11">
        <dgm:presLayoutVars>
          <dgm:bulletEnabled val="1"/>
        </dgm:presLayoutVars>
      </dgm:prSet>
      <dgm:spPr/>
      <dgm:t>
        <a:bodyPr/>
        <a:lstStyle/>
        <a:p>
          <a:endParaRPr lang="en-GB"/>
        </a:p>
      </dgm:t>
    </dgm:pt>
    <dgm:pt modelId="{6BCB4D3A-10F6-466E-A862-3F28ABC3FF8B}" type="pres">
      <dgm:prSet presAssocID="{CEF85D61-D9F4-4B83-B297-9373B176238D}" presName="sibTrans" presStyleCnt="0"/>
      <dgm:spPr/>
    </dgm:pt>
    <dgm:pt modelId="{43D1F320-6068-435F-A513-70C057340FD9}" type="pres">
      <dgm:prSet presAssocID="{CDECA827-B4C9-459A-AFD4-FF57DB214825}" presName="node" presStyleLbl="node1" presStyleIdx="10" presStyleCnt="11">
        <dgm:presLayoutVars>
          <dgm:bulletEnabled val="1"/>
        </dgm:presLayoutVars>
      </dgm:prSet>
      <dgm:spPr/>
      <dgm:t>
        <a:bodyPr/>
        <a:lstStyle/>
        <a:p>
          <a:endParaRPr lang="en-GB"/>
        </a:p>
      </dgm:t>
    </dgm:pt>
  </dgm:ptLst>
  <dgm:cxnLst>
    <dgm:cxn modelId="{5D5B0DA4-0EEB-4475-9B3E-41FD7E94692E}" type="presOf" srcId="{41DB3F19-0587-4874-970F-0CEB44E0455C}" destId="{4C30386A-C1DF-4036-AC58-1EDAEE4359F9}" srcOrd="0" destOrd="0" presId="urn:microsoft.com/office/officeart/2005/8/layout/default"/>
    <dgm:cxn modelId="{6381ACFE-8324-4C4B-B470-19D76B60BF14}" srcId="{41DB3F19-0587-4874-970F-0CEB44E0455C}" destId="{9896BB57-DEB9-4B9D-AE91-2D5DB4645A76}" srcOrd="1" destOrd="0" parTransId="{063B7A06-1D83-432E-9DBF-8E9701F2AEF2}" sibTransId="{4B071273-5769-4CF9-9205-9AF0CEAE28A3}"/>
    <dgm:cxn modelId="{729DC120-6C4F-4B66-AAA2-4C9615317E46}" type="presOf" srcId="{8C706B17-2C8F-42B6-B343-9610D8C3E049}" destId="{68768930-9A2C-453E-A7A1-07D275A0D155}" srcOrd="0" destOrd="0" presId="urn:microsoft.com/office/officeart/2005/8/layout/default"/>
    <dgm:cxn modelId="{EC674F56-3762-4BE7-A57D-C15E94010736}" srcId="{41DB3F19-0587-4874-970F-0CEB44E0455C}" destId="{85DD9F60-FB30-4B6F-A0D1-2927360DCE9F}" srcOrd="8" destOrd="0" parTransId="{0D99BB0F-ED0D-4634-A5E9-83F4859EEFC9}" sibTransId="{0E3CA167-FA3F-4051-8FAF-697A4EE88365}"/>
    <dgm:cxn modelId="{5AD7403C-056F-4FC1-959E-E0554422BE1F}" type="presOf" srcId="{85DD9F60-FB30-4B6F-A0D1-2927360DCE9F}" destId="{37D5E634-48C8-4E5B-926D-BE5828A259A0}" srcOrd="0" destOrd="0" presId="urn:microsoft.com/office/officeart/2005/8/layout/default"/>
    <dgm:cxn modelId="{A28AF0BF-A965-4BBD-B4F8-82F83B4548D1}" srcId="{41DB3F19-0587-4874-970F-0CEB44E0455C}" destId="{03276124-9EFE-483C-903E-C30DB5FDA3DA}" srcOrd="0" destOrd="0" parTransId="{10BC3C2A-6A08-41E8-9E79-7D93D567AA6E}" sibTransId="{54E0158C-ED9A-44F7-BCA6-A04B881A03AF}"/>
    <dgm:cxn modelId="{78106BC2-A27F-4E98-BCEB-9CBC1AA7A3F8}" srcId="{41DB3F19-0587-4874-970F-0CEB44E0455C}" destId="{68F66413-C26D-49D4-98C0-DDB2B232309D}" srcOrd="9" destOrd="0" parTransId="{BB47030A-F61C-46BB-A570-87E9CB40E98A}" sibTransId="{CEF85D61-D9F4-4B83-B297-9373B176238D}"/>
    <dgm:cxn modelId="{878A5BD8-9A50-47EF-9F73-D89792F1C6D0}" type="presOf" srcId="{68F66413-C26D-49D4-98C0-DDB2B232309D}" destId="{EF5FD781-3F0C-420C-A1B3-24B74D2E1BF2}" srcOrd="0" destOrd="0" presId="urn:microsoft.com/office/officeart/2005/8/layout/default"/>
    <dgm:cxn modelId="{64CAD8A4-82BC-4800-95E2-649458EFC269}" srcId="{41DB3F19-0587-4874-970F-0CEB44E0455C}" destId="{61495EE5-7F5D-4AEE-93D6-21D394246097}" srcOrd="2" destOrd="0" parTransId="{29BDA626-57A7-4310-A00B-933689C6DD27}" sibTransId="{20948665-1591-48E6-A530-FF500762D1A5}"/>
    <dgm:cxn modelId="{D61074BC-83DC-4A03-A04B-A24D43E6FAA4}" type="presOf" srcId="{7D821CA3-D3E3-48F1-82B9-01DE661ACD43}" destId="{7D25DB41-927D-4D31-9142-D1292E8C6ED7}" srcOrd="0" destOrd="0" presId="urn:microsoft.com/office/officeart/2005/8/layout/default"/>
    <dgm:cxn modelId="{535AC909-1DA2-432D-8626-3DF5B53FF90F}" type="presOf" srcId="{17D4B281-B72A-4C6C-9824-6DF9D528F4C4}" destId="{C7E8F0AD-8372-4C02-9315-7D9F00BFE8A5}" srcOrd="0" destOrd="0" presId="urn:microsoft.com/office/officeart/2005/8/layout/default"/>
    <dgm:cxn modelId="{3A5879DC-BEC2-437F-BF6F-42CCBEBB265A}" type="presOf" srcId="{61495EE5-7F5D-4AEE-93D6-21D394246097}" destId="{89886420-9E56-452D-96F3-6BFED2CC43AF}" srcOrd="0" destOrd="0" presId="urn:microsoft.com/office/officeart/2005/8/layout/default"/>
    <dgm:cxn modelId="{CCEDABA1-C418-4A1D-A4BC-56C3F80F81DA}" type="presOf" srcId="{CDECA827-B4C9-459A-AFD4-FF57DB214825}" destId="{43D1F320-6068-435F-A513-70C057340FD9}" srcOrd="0" destOrd="0" presId="urn:microsoft.com/office/officeart/2005/8/layout/default"/>
    <dgm:cxn modelId="{6FCE7E39-CCDC-4043-BF04-5DFEA926AABB}" srcId="{41DB3F19-0587-4874-970F-0CEB44E0455C}" destId="{17D4B281-B72A-4C6C-9824-6DF9D528F4C4}" srcOrd="6" destOrd="0" parTransId="{8E2BFE76-90BC-44CB-A7B5-E03F8B7BDA8A}" sibTransId="{0D753CAB-A7ED-462E-BD93-DFEEA0CB272B}"/>
    <dgm:cxn modelId="{7D426F61-3816-4306-A206-944EB8AAF42C}" type="presOf" srcId="{E71EDD43-8776-4725-8DC7-D4AE3465C91E}" destId="{2715E223-CD1D-49B3-ABE8-8AF703C2F468}" srcOrd="0" destOrd="0" presId="urn:microsoft.com/office/officeart/2005/8/layout/default"/>
    <dgm:cxn modelId="{FB0B10A7-77E2-4FED-AE86-8362ABB51DAD}" srcId="{41DB3F19-0587-4874-970F-0CEB44E0455C}" destId="{4F38AEA4-6D98-40F9-A924-F4DCB57F9412}" srcOrd="3" destOrd="0" parTransId="{5C9AE1E4-AF3E-4D76-8AD9-B074783E1F59}" sibTransId="{6EDC90CD-57B5-45C4-8C5B-58FB39AE4E37}"/>
    <dgm:cxn modelId="{3B5A7270-C7B2-4384-BE70-07BC29D47E71}" srcId="{41DB3F19-0587-4874-970F-0CEB44E0455C}" destId="{E71EDD43-8776-4725-8DC7-D4AE3465C91E}" srcOrd="5" destOrd="0" parTransId="{E2FB1909-95A0-4D89-9C79-9AE3243DD1B3}" sibTransId="{99760CF1-FE16-4077-B535-84E76C3EECC6}"/>
    <dgm:cxn modelId="{D0DA7C68-D1A3-4F0A-8916-2B592FC41A19}" type="presOf" srcId="{9896BB57-DEB9-4B9D-AE91-2D5DB4645A76}" destId="{BF16F7C4-B9C8-4033-8D82-AEE574D4B027}" srcOrd="0" destOrd="0" presId="urn:microsoft.com/office/officeart/2005/8/layout/default"/>
    <dgm:cxn modelId="{94BABD27-73E8-4676-A2CF-BAD3ED122F16}" srcId="{41DB3F19-0587-4874-970F-0CEB44E0455C}" destId="{8C706B17-2C8F-42B6-B343-9610D8C3E049}" srcOrd="7" destOrd="0" parTransId="{2EB19A27-D37B-4A77-9E4D-2103F49B7F27}" sibTransId="{4134812D-B327-4A97-A9AF-AC5193E2B63A}"/>
    <dgm:cxn modelId="{EAAE2A83-ED48-4FDB-9D94-EC4C67EF8186}" srcId="{41DB3F19-0587-4874-970F-0CEB44E0455C}" destId="{7D821CA3-D3E3-48F1-82B9-01DE661ACD43}" srcOrd="4" destOrd="0" parTransId="{970793B0-5D11-4FA2-98F4-CBA80AF1C47C}" sibTransId="{91AE2D4D-9D28-4034-AB3B-9FA98EA79C20}"/>
    <dgm:cxn modelId="{F3E5D14D-BAB6-4B88-B316-2E27B0B7DB24}" srcId="{41DB3F19-0587-4874-970F-0CEB44E0455C}" destId="{CDECA827-B4C9-459A-AFD4-FF57DB214825}" srcOrd="10" destOrd="0" parTransId="{C6230FAE-55C1-47E9-95CF-B3D6D32C564E}" sibTransId="{2827BE26-17E5-406B-B47A-51A79A47391D}"/>
    <dgm:cxn modelId="{7B1C69B9-08CD-4B48-A561-A127C70FFEE9}" type="presOf" srcId="{03276124-9EFE-483C-903E-C30DB5FDA3DA}" destId="{FB85EEE4-3CA6-4DE2-A00F-3EFFE5804BD8}" srcOrd="0" destOrd="0" presId="urn:microsoft.com/office/officeart/2005/8/layout/default"/>
    <dgm:cxn modelId="{81CCAD0E-046B-40AA-8FE5-86F555A44C65}" type="presOf" srcId="{4F38AEA4-6D98-40F9-A924-F4DCB57F9412}" destId="{BC11C9D1-9083-454A-8D3E-1C751AF28283}" srcOrd="0" destOrd="0" presId="urn:microsoft.com/office/officeart/2005/8/layout/default"/>
    <dgm:cxn modelId="{4CCFCA5E-E333-41F2-A927-1FC9C67664EE}" type="presParOf" srcId="{4C30386A-C1DF-4036-AC58-1EDAEE4359F9}" destId="{FB85EEE4-3CA6-4DE2-A00F-3EFFE5804BD8}" srcOrd="0" destOrd="0" presId="urn:microsoft.com/office/officeart/2005/8/layout/default"/>
    <dgm:cxn modelId="{8AC0E652-0AAE-4C92-92F2-CE9F8A10F0FD}" type="presParOf" srcId="{4C30386A-C1DF-4036-AC58-1EDAEE4359F9}" destId="{757907AF-1E2D-40EE-AFE2-CEBF6114308D}" srcOrd="1" destOrd="0" presId="urn:microsoft.com/office/officeart/2005/8/layout/default"/>
    <dgm:cxn modelId="{F4535A7B-112B-4DD3-BFCF-F32AB60BCBCA}" type="presParOf" srcId="{4C30386A-C1DF-4036-AC58-1EDAEE4359F9}" destId="{BF16F7C4-B9C8-4033-8D82-AEE574D4B027}" srcOrd="2" destOrd="0" presId="urn:microsoft.com/office/officeart/2005/8/layout/default"/>
    <dgm:cxn modelId="{C7FC7513-40BF-4819-A7D5-B3F94DD68BE4}" type="presParOf" srcId="{4C30386A-C1DF-4036-AC58-1EDAEE4359F9}" destId="{3E3EFB09-5652-4C70-9C37-750C178BA97F}" srcOrd="3" destOrd="0" presId="urn:microsoft.com/office/officeart/2005/8/layout/default"/>
    <dgm:cxn modelId="{407152C1-C19C-4E86-BEAE-43DA5FAFB6A6}" type="presParOf" srcId="{4C30386A-C1DF-4036-AC58-1EDAEE4359F9}" destId="{89886420-9E56-452D-96F3-6BFED2CC43AF}" srcOrd="4" destOrd="0" presId="urn:microsoft.com/office/officeart/2005/8/layout/default"/>
    <dgm:cxn modelId="{E812AAA6-2ED6-4D86-9B5E-6B32F205D01A}" type="presParOf" srcId="{4C30386A-C1DF-4036-AC58-1EDAEE4359F9}" destId="{E53A5F71-D01E-4DCC-9042-A85FDAB091E9}" srcOrd="5" destOrd="0" presId="urn:microsoft.com/office/officeart/2005/8/layout/default"/>
    <dgm:cxn modelId="{C99B5329-21A1-4FA1-BCD2-2FA755756C94}" type="presParOf" srcId="{4C30386A-C1DF-4036-AC58-1EDAEE4359F9}" destId="{BC11C9D1-9083-454A-8D3E-1C751AF28283}" srcOrd="6" destOrd="0" presId="urn:microsoft.com/office/officeart/2005/8/layout/default"/>
    <dgm:cxn modelId="{DD893FAD-9F36-4D01-AEA5-25C462ED61FC}" type="presParOf" srcId="{4C30386A-C1DF-4036-AC58-1EDAEE4359F9}" destId="{B7CD1BA5-FF06-4D70-A29C-3D5380962FC2}" srcOrd="7" destOrd="0" presId="urn:microsoft.com/office/officeart/2005/8/layout/default"/>
    <dgm:cxn modelId="{E0CF1D0A-887E-4249-9296-FAEFDFFD2BB0}" type="presParOf" srcId="{4C30386A-C1DF-4036-AC58-1EDAEE4359F9}" destId="{7D25DB41-927D-4D31-9142-D1292E8C6ED7}" srcOrd="8" destOrd="0" presId="urn:microsoft.com/office/officeart/2005/8/layout/default"/>
    <dgm:cxn modelId="{B39496A0-30AB-4C1E-BA72-23701066BF82}" type="presParOf" srcId="{4C30386A-C1DF-4036-AC58-1EDAEE4359F9}" destId="{28B08B30-1A5B-43CE-985F-9196E265D1CA}" srcOrd="9" destOrd="0" presId="urn:microsoft.com/office/officeart/2005/8/layout/default"/>
    <dgm:cxn modelId="{5DD5ABE8-D99C-4F20-A984-9ABCB29D5048}" type="presParOf" srcId="{4C30386A-C1DF-4036-AC58-1EDAEE4359F9}" destId="{2715E223-CD1D-49B3-ABE8-8AF703C2F468}" srcOrd="10" destOrd="0" presId="urn:microsoft.com/office/officeart/2005/8/layout/default"/>
    <dgm:cxn modelId="{C8885CCA-FDA8-45E3-9EA8-CCC88E5483E2}" type="presParOf" srcId="{4C30386A-C1DF-4036-AC58-1EDAEE4359F9}" destId="{86E68327-F973-4B75-9C9B-183802165E31}" srcOrd="11" destOrd="0" presId="urn:microsoft.com/office/officeart/2005/8/layout/default"/>
    <dgm:cxn modelId="{6E5C6CF4-DAB3-4E97-A17E-82C486C0A7EF}" type="presParOf" srcId="{4C30386A-C1DF-4036-AC58-1EDAEE4359F9}" destId="{C7E8F0AD-8372-4C02-9315-7D9F00BFE8A5}" srcOrd="12" destOrd="0" presId="urn:microsoft.com/office/officeart/2005/8/layout/default"/>
    <dgm:cxn modelId="{BDD7DD8A-7E9C-4F54-AFEE-3FF96287F572}" type="presParOf" srcId="{4C30386A-C1DF-4036-AC58-1EDAEE4359F9}" destId="{A6233E14-71EE-4BE4-9928-B4089EF9635F}" srcOrd="13" destOrd="0" presId="urn:microsoft.com/office/officeart/2005/8/layout/default"/>
    <dgm:cxn modelId="{4550825F-560F-4DB5-A80D-1C1B9E3AE263}" type="presParOf" srcId="{4C30386A-C1DF-4036-AC58-1EDAEE4359F9}" destId="{68768930-9A2C-453E-A7A1-07D275A0D155}" srcOrd="14" destOrd="0" presId="urn:microsoft.com/office/officeart/2005/8/layout/default"/>
    <dgm:cxn modelId="{B0599E0D-104E-4274-BB58-B9D1711A9A7B}" type="presParOf" srcId="{4C30386A-C1DF-4036-AC58-1EDAEE4359F9}" destId="{CFEE263D-2F3E-4452-9EE9-0AEDF715B2F3}" srcOrd="15" destOrd="0" presId="urn:microsoft.com/office/officeart/2005/8/layout/default"/>
    <dgm:cxn modelId="{65474D95-59FB-49B2-80BF-2D418A58ADEF}" type="presParOf" srcId="{4C30386A-C1DF-4036-AC58-1EDAEE4359F9}" destId="{37D5E634-48C8-4E5B-926D-BE5828A259A0}" srcOrd="16" destOrd="0" presId="urn:microsoft.com/office/officeart/2005/8/layout/default"/>
    <dgm:cxn modelId="{47C43D1C-38B3-40A1-A0DD-B3BFA0AF3445}" type="presParOf" srcId="{4C30386A-C1DF-4036-AC58-1EDAEE4359F9}" destId="{09B88825-3D33-4028-8F9C-3113A645317E}" srcOrd="17" destOrd="0" presId="urn:microsoft.com/office/officeart/2005/8/layout/default"/>
    <dgm:cxn modelId="{AF2EB38B-9471-475B-9796-493EEEE96F8B}" type="presParOf" srcId="{4C30386A-C1DF-4036-AC58-1EDAEE4359F9}" destId="{EF5FD781-3F0C-420C-A1B3-24B74D2E1BF2}" srcOrd="18" destOrd="0" presId="urn:microsoft.com/office/officeart/2005/8/layout/default"/>
    <dgm:cxn modelId="{734DFAAF-3DB3-4D3A-84B5-B5B0A10BE47C}" type="presParOf" srcId="{4C30386A-C1DF-4036-AC58-1EDAEE4359F9}" destId="{6BCB4D3A-10F6-466E-A862-3F28ABC3FF8B}" srcOrd="19" destOrd="0" presId="urn:microsoft.com/office/officeart/2005/8/layout/default"/>
    <dgm:cxn modelId="{FF002EE0-14F3-40BE-859B-AB285B05CF5E}" type="presParOf" srcId="{4C30386A-C1DF-4036-AC58-1EDAEE4359F9}" destId="{43D1F320-6068-435F-A513-70C057340FD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30EEB35-ACC0-42DE-B448-AF58B509B17B}" type="doc">
      <dgm:prSet loTypeId="urn:microsoft.com/office/officeart/2005/8/layout/hProcess3" loCatId="process" qsTypeId="urn:microsoft.com/office/officeart/2005/8/quickstyle/3d1" qsCatId="3D" csTypeId="urn:microsoft.com/office/officeart/2005/8/colors/accent1_2" csCatId="accent1" phldr="1"/>
      <dgm:spPr/>
      <dgm:t>
        <a:bodyPr/>
        <a:lstStyle/>
        <a:p>
          <a:endParaRPr lang="en-GB"/>
        </a:p>
      </dgm:t>
    </dgm:pt>
    <dgm:pt modelId="{6AF48E87-6D36-490F-991F-E925A9D1528F}">
      <dgm:prSet phldrT="[Text]" custT="1"/>
      <dgm:spPr/>
      <dgm:t>
        <a:bodyPr/>
        <a:lstStyle/>
        <a:p>
          <a:r>
            <a:rPr lang="en-GB" sz="2400" b="1" dirty="0" smtClean="0">
              <a:solidFill>
                <a:schemeClr val="bg1"/>
              </a:solidFill>
              <a:latin typeface="Arial" panose="020B0604020202020204" pitchFamily="34" charset="0"/>
              <a:cs typeface="Arial" panose="020B0604020202020204" pitchFamily="34" charset="0"/>
            </a:rPr>
            <a:t>Preventative</a:t>
          </a:r>
          <a:endParaRPr lang="en-GB" sz="2400" b="1" dirty="0">
            <a:solidFill>
              <a:schemeClr val="bg1"/>
            </a:solidFill>
            <a:latin typeface="Arial" panose="020B0604020202020204" pitchFamily="34" charset="0"/>
            <a:cs typeface="Arial" panose="020B0604020202020204" pitchFamily="34" charset="0"/>
          </a:endParaRPr>
        </a:p>
      </dgm:t>
    </dgm:pt>
    <dgm:pt modelId="{8C341402-83CF-43B1-8A4F-7F8AD7BBE90B}" type="parTrans" cxnId="{31178FCE-59C6-4D15-BA0B-E66928FF63BA}">
      <dgm:prSet/>
      <dgm:spPr/>
      <dgm:t>
        <a:bodyPr/>
        <a:lstStyle/>
        <a:p>
          <a:endParaRPr lang="en-GB"/>
        </a:p>
      </dgm:t>
    </dgm:pt>
    <dgm:pt modelId="{5FFC856C-84D4-4752-B0DE-EEF33135DFED}" type="sibTrans" cxnId="{31178FCE-59C6-4D15-BA0B-E66928FF63BA}">
      <dgm:prSet/>
      <dgm:spPr/>
      <dgm:t>
        <a:bodyPr/>
        <a:lstStyle/>
        <a:p>
          <a:endParaRPr lang="en-GB"/>
        </a:p>
      </dgm:t>
    </dgm:pt>
    <dgm:pt modelId="{341D1853-F8D1-42C5-922A-39A635437458}">
      <dgm:prSet phldrT="[Text]" custT="1"/>
      <dgm:spPr/>
      <dgm:t>
        <a:bodyPr/>
        <a:lstStyle/>
        <a:p>
          <a:r>
            <a:rPr lang="en-GB" sz="2400" b="1" dirty="0" smtClean="0">
              <a:solidFill>
                <a:schemeClr val="bg1"/>
              </a:solidFill>
              <a:latin typeface="Arial" panose="020B0604020202020204" pitchFamily="34" charset="0"/>
              <a:cs typeface="Arial" panose="020B0604020202020204" pitchFamily="34" charset="0"/>
            </a:rPr>
            <a:t>Intensive</a:t>
          </a:r>
          <a:endParaRPr lang="en-GB" sz="2400" b="1" dirty="0">
            <a:solidFill>
              <a:schemeClr val="bg1"/>
            </a:solidFill>
            <a:latin typeface="Arial" panose="020B0604020202020204" pitchFamily="34" charset="0"/>
            <a:cs typeface="Arial" panose="020B0604020202020204" pitchFamily="34" charset="0"/>
          </a:endParaRPr>
        </a:p>
      </dgm:t>
    </dgm:pt>
    <dgm:pt modelId="{48EF32F9-A5FB-42FF-9068-7F09CD6C3013}" type="parTrans" cxnId="{0BAD1CCA-844C-4165-8D9A-EF19A7AA8B0C}">
      <dgm:prSet/>
      <dgm:spPr/>
      <dgm:t>
        <a:bodyPr/>
        <a:lstStyle/>
        <a:p>
          <a:endParaRPr lang="en-GB"/>
        </a:p>
      </dgm:t>
    </dgm:pt>
    <dgm:pt modelId="{5CC24A0F-5E2F-4821-B150-B1B033CE0048}" type="sibTrans" cxnId="{0BAD1CCA-844C-4165-8D9A-EF19A7AA8B0C}">
      <dgm:prSet/>
      <dgm:spPr/>
      <dgm:t>
        <a:bodyPr/>
        <a:lstStyle/>
        <a:p>
          <a:endParaRPr lang="en-GB"/>
        </a:p>
      </dgm:t>
    </dgm:pt>
    <dgm:pt modelId="{E5835E4B-BF71-4298-92BA-CA9C2B321752}" type="pres">
      <dgm:prSet presAssocID="{930EEB35-ACC0-42DE-B448-AF58B509B17B}" presName="Name0" presStyleCnt="0">
        <dgm:presLayoutVars>
          <dgm:dir/>
          <dgm:animLvl val="lvl"/>
          <dgm:resizeHandles val="exact"/>
        </dgm:presLayoutVars>
      </dgm:prSet>
      <dgm:spPr/>
      <dgm:t>
        <a:bodyPr/>
        <a:lstStyle/>
        <a:p>
          <a:endParaRPr lang="en-GB"/>
        </a:p>
      </dgm:t>
    </dgm:pt>
    <dgm:pt modelId="{DE01DBF1-F002-428F-B255-AC123F10682C}" type="pres">
      <dgm:prSet presAssocID="{930EEB35-ACC0-42DE-B448-AF58B509B17B}" presName="dummy" presStyleCnt="0"/>
      <dgm:spPr/>
    </dgm:pt>
    <dgm:pt modelId="{ED860392-1EC1-4A5B-85EA-C72727040BC4}" type="pres">
      <dgm:prSet presAssocID="{930EEB35-ACC0-42DE-B448-AF58B509B17B}" presName="linH" presStyleCnt="0"/>
      <dgm:spPr/>
    </dgm:pt>
    <dgm:pt modelId="{13ED9475-9706-4A91-ABE7-5D486E28BCE3}" type="pres">
      <dgm:prSet presAssocID="{930EEB35-ACC0-42DE-B448-AF58B509B17B}" presName="padding1" presStyleCnt="0"/>
      <dgm:spPr/>
    </dgm:pt>
    <dgm:pt modelId="{CC88D72E-3190-4FE1-AC4C-354D39D04FBA}" type="pres">
      <dgm:prSet presAssocID="{6AF48E87-6D36-490F-991F-E925A9D1528F}" presName="linV" presStyleCnt="0"/>
      <dgm:spPr/>
    </dgm:pt>
    <dgm:pt modelId="{31868BEE-7FCD-4827-BA0F-74B5E3BF00A6}" type="pres">
      <dgm:prSet presAssocID="{6AF48E87-6D36-490F-991F-E925A9D1528F}" presName="spVertical1" presStyleCnt="0"/>
      <dgm:spPr/>
    </dgm:pt>
    <dgm:pt modelId="{18D4C9EB-9296-4C92-A789-464F592CF6BE}" type="pres">
      <dgm:prSet presAssocID="{6AF48E87-6D36-490F-991F-E925A9D1528F}" presName="parTx" presStyleLbl="revTx" presStyleIdx="0" presStyleCnt="2" custScaleX="62629" custScaleY="90909" custLinFactNeighborX="-28177" custLinFactNeighborY="-50650">
        <dgm:presLayoutVars>
          <dgm:chMax val="0"/>
          <dgm:chPref val="0"/>
          <dgm:bulletEnabled val="1"/>
        </dgm:presLayoutVars>
      </dgm:prSet>
      <dgm:spPr/>
      <dgm:t>
        <a:bodyPr/>
        <a:lstStyle/>
        <a:p>
          <a:endParaRPr lang="en-GB"/>
        </a:p>
      </dgm:t>
    </dgm:pt>
    <dgm:pt modelId="{EDC09E54-D299-410A-8F9E-B967D194C735}" type="pres">
      <dgm:prSet presAssocID="{6AF48E87-6D36-490F-991F-E925A9D1528F}" presName="spVertical2" presStyleCnt="0"/>
      <dgm:spPr/>
    </dgm:pt>
    <dgm:pt modelId="{631C812F-7CC5-4366-8F14-C1F0748A8242}" type="pres">
      <dgm:prSet presAssocID="{6AF48E87-6D36-490F-991F-E925A9D1528F}" presName="spVertical3" presStyleCnt="0"/>
      <dgm:spPr/>
    </dgm:pt>
    <dgm:pt modelId="{B3C75226-2C38-4CDC-9A4B-444E1A50A02B}" type="pres">
      <dgm:prSet presAssocID="{5FFC856C-84D4-4752-B0DE-EEF33135DFED}" presName="space" presStyleCnt="0"/>
      <dgm:spPr/>
    </dgm:pt>
    <dgm:pt modelId="{75F898DB-15ED-4BAE-85DB-214E313582D1}" type="pres">
      <dgm:prSet presAssocID="{341D1853-F8D1-42C5-922A-39A635437458}" presName="linV" presStyleCnt="0"/>
      <dgm:spPr/>
    </dgm:pt>
    <dgm:pt modelId="{1A3A1BB0-EE07-4B16-9EFE-EE74617D35C9}" type="pres">
      <dgm:prSet presAssocID="{341D1853-F8D1-42C5-922A-39A635437458}" presName="spVertical1" presStyleCnt="0"/>
      <dgm:spPr/>
    </dgm:pt>
    <dgm:pt modelId="{A0F0F986-78CF-41B9-9718-A46C36B46A58}" type="pres">
      <dgm:prSet presAssocID="{341D1853-F8D1-42C5-922A-39A635437458}" presName="parTx" presStyleLbl="revTx" presStyleIdx="1" presStyleCnt="2" custScaleX="44232" custScaleY="100258" custLinFactNeighborX="30902" custLinFactNeighborY="-57102">
        <dgm:presLayoutVars>
          <dgm:chMax val="0"/>
          <dgm:chPref val="0"/>
          <dgm:bulletEnabled val="1"/>
        </dgm:presLayoutVars>
      </dgm:prSet>
      <dgm:spPr/>
      <dgm:t>
        <a:bodyPr/>
        <a:lstStyle/>
        <a:p>
          <a:endParaRPr lang="en-GB"/>
        </a:p>
      </dgm:t>
    </dgm:pt>
    <dgm:pt modelId="{533B543E-778D-4228-8964-96D251722BB6}" type="pres">
      <dgm:prSet presAssocID="{341D1853-F8D1-42C5-922A-39A635437458}" presName="spVertical2" presStyleCnt="0"/>
      <dgm:spPr/>
    </dgm:pt>
    <dgm:pt modelId="{841F8105-40FC-4B4F-AB55-8D0A09F0EB68}" type="pres">
      <dgm:prSet presAssocID="{341D1853-F8D1-42C5-922A-39A635437458}" presName="spVertical3" presStyleCnt="0"/>
      <dgm:spPr/>
    </dgm:pt>
    <dgm:pt modelId="{93215E5A-896E-40C9-9AE4-2CB37194C264}" type="pres">
      <dgm:prSet presAssocID="{930EEB35-ACC0-42DE-B448-AF58B509B17B}" presName="padding2" presStyleCnt="0"/>
      <dgm:spPr/>
    </dgm:pt>
    <dgm:pt modelId="{E16CFE43-E95B-4515-BF1A-8345A452391E}" type="pres">
      <dgm:prSet presAssocID="{930EEB35-ACC0-42DE-B448-AF58B509B17B}" presName="negArrow" presStyleCnt="0"/>
      <dgm:spPr/>
    </dgm:pt>
    <dgm:pt modelId="{68A8B8D4-9A66-4D6F-82BE-22FE85EC7427}" type="pres">
      <dgm:prSet presAssocID="{930EEB35-ACC0-42DE-B448-AF58B509B17B}" presName="backgroundArrow" presStyleLbl="node1" presStyleIdx="0" presStyleCnt="1" custScaleY="74208" custLinFactNeighborY="2419"/>
      <dgm:spPr>
        <a:prstGeom prst="leftRightArrow">
          <a:avLst/>
        </a:prstGeom>
        <a:solidFill>
          <a:srgbClr val="ED1E87"/>
        </a:solidFill>
      </dgm:spPr>
      <dgm:extLst>
        <a:ext uri="{E40237B7-FDA0-4F09-8148-C483321AD2D9}">
          <dgm14:cNvPr xmlns:dgm14="http://schemas.microsoft.com/office/drawing/2010/diagram" id="0" name="" descr="A double headed arrow that shows the spectrum of care and support from preventative services on the left hand side to intensive services at the other. The spectrum has a dotted line on the right hand side to illustrate the need to shift the balance i.e. reduce the numbers of people receiving intensive support and increase the number using preventative services" title="Spectrum of care and support"/>
        </a:ext>
      </dgm:extLst>
    </dgm:pt>
  </dgm:ptLst>
  <dgm:cxnLst>
    <dgm:cxn modelId="{31178FCE-59C6-4D15-BA0B-E66928FF63BA}" srcId="{930EEB35-ACC0-42DE-B448-AF58B509B17B}" destId="{6AF48E87-6D36-490F-991F-E925A9D1528F}" srcOrd="0" destOrd="0" parTransId="{8C341402-83CF-43B1-8A4F-7F8AD7BBE90B}" sibTransId="{5FFC856C-84D4-4752-B0DE-EEF33135DFED}"/>
    <dgm:cxn modelId="{8DE1E3CD-2568-4466-8E40-2025F0979FB1}" type="presOf" srcId="{6AF48E87-6D36-490F-991F-E925A9D1528F}" destId="{18D4C9EB-9296-4C92-A789-464F592CF6BE}" srcOrd="0" destOrd="0" presId="urn:microsoft.com/office/officeart/2005/8/layout/hProcess3"/>
    <dgm:cxn modelId="{D6095D09-0835-4DD3-837D-DE8AC8E5237C}" type="presOf" srcId="{341D1853-F8D1-42C5-922A-39A635437458}" destId="{A0F0F986-78CF-41B9-9718-A46C36B46A58}" srcOrd="0" destOrd="0" presId="urn:microsoft.com/office/officeart/2005/8/layout/hProcess3"/>
    <dgm:cxn modelId="{56A6EDD3-3EF1-45A1-8B0F-3B786A219C6D}" type="presOf" srcId="{930EEB35-ACC0-42DE-B448-AF58B509B17B}" destId="{E5835E4B-BF71-4298-92BA-CA9C2B321752}" srcOrd="0" destOrd="0" presId="urn:microsoft.com/office/officeart/2005/8/layout/hProcess3"/>
    <dgm:cxn modelId="{0BAD1CCA-844C-4165-8D9A-EF19A7AA8B0C}" srcId="{930EEB35-ACC0-42DE-B448-AF58B509B17B}" destId="{341D1853-F8D1-42C5-922A-39A635437458}" srcOrd="1" destOrd="0" parTransId="{48EF32F9-A5FB-42FF-9068-7F09CD6C3013}" sibTransId="{5CC24A0F-5E2F-4821-B150-B1B033CE0048}"/>
    <dgm:cxn modelId="{E7517D95-9774-456C-927B-04A32FC61A0C}" type="presParOf" srcId="{E5835E4B-BF71-4298-92BA-CA9C2B321752}" destId="{DE01DBF1-F002-428F-B255-AC123F10682C}" srcOrd="0" destOrd="0" presId="urn:microsoft.com/office/officeart/2005/8/layout/hProcess3"/>
    <dgm:cxn modelId="{1AA829AA-E87D-47C8-B34D-E86369F8735A}" type="presParOf" srcId="{E5835E4B-BF71-4298-92BA-CA9C2B321752}" destId="{ED860392-1EC1-4A5B-85EA-C72727040BC4}" srcOrd="1" destOrd="0" presId="urn:microsoft.com/office/officeart/2005/8/layout/hProcess3"/>
    <dgm:cxn modelId="{A3C3AFC3-9A1B-4579-9C87-8ED02B026B19}" type="presParOf" srcId="{ED860392-1EC1-4A5B-85EA-C72727040BC4}" destId="{13ED9475-9706-4A91-ABE7-5D486E28BCE3}" srcOrd="0" destOrd="0" presId="urn:microsoft.com/office/officeart/2005/8/layout/hProcess3"/>
    <dgm:cxn modelId="{50AE1E1A-C7D0-4F27-B0C4-08509B5FADF0}" type="presParOf" srcId="{ED860392-1EC1-4A5B-85EA-C72727040BC4}" destId="{CC88D72E-3190-4FE1-AC4C-354D39D04FBA}" srcOrd="1" destOrd="0" presId="urn:microsoft.com/office/officeart/2005/8/layout/hProcess3"/>
    <dgm:cxn modelId="{0A2BCB36-E173-4C6A-9F0C-5AC057505D25}" type="presParOf" srcId="{CC88D72E-3190-4FE1-AC4C-354D39D04FBA}" destId="{31868BEE-7FCD-4827-BA0F-74B5E3BF00A6}" srcOrd="0" destOrd="0" presId="urn:microsoft.com/office/officeart/2005/8/layout/hProcess3"/>
    <dgm:cxn modelId="{22487E96-3A56-4A09-9CDB-73BCA3039E0B}" type="presParOf" srcId="{CC88D72E-3190-4FE1-AC4C-354D39D04FBA}" destId="{18D4C9EB-9296-4C92-A789-464F592CF6BE}" srcOrd="1" destOrd="0" presId="urn:microsoft.com/office/officeart/2005/8/layout/hProcess3"/>
    <dgm:cxn modelId="{9DFD8E41-282C-4364-A3D6-67AC0535EFB6}" type="presParOf" srcId="{CC88D72E-3190-4FE1-AC4C-354D39D04FBA}" destId="{EDC09E54-D299-410A-8F9E-B967D194C735}" srcOrd="2" destOrd="0" presId="urn:microsoft.com/office/officeart/2005/8/layout/hProcess3"/>
    <dgm:cxn modelId="{EC414E1B-786F-4957-A020-6769E39545F8}" type="presParOf" srcId="{CC88D72E-3190-4FE1-AC4C-354D39D04FBA}" destId="{631C812F-7CC5-4366-8F14-C1F0748A8242}" srcOrd="3" destOrd="0" presId="urn:microsoft.com/office/officeart/2005/8/layout/hProcess3"/>
    <dgm:cxn modelId="{1043B1E9-7A32-42E7-A18B-2BFA8987AC9E}" type="presParOf" srcId="{ED860392-1EC1-4A5B-85EA-C72727040BC4}" destId="{B3C75226-2C38-4CDC-9A4B-444E1A50A02B}" srcOrd="2" destOrd="0" presId="urn:microsoft.com/office/officeart/2005/8/layout/hProcess3"/>
    <dgm:cxn modelId="{E7C9E9F3-CD25-4283-A3C5-DC3614C90674}" type="presParOf" srcId="{ED860392-1EC1-4A5B-85EA-C72727040BC4}" destId="{75F898DB-15ED-4BAE-85DB-214E313582D1}" srcOrd="3" destOrd="0" presId="urn:microsoft.com/office/officeart/2005/8/layout/hProcess3"/>
    <dgm:cxn modelId="{3AD7D007-3F32-4F07-9B52-6E79C194FA5C}" type="presParOf" srcId="{75F898DB-15ED-4BAE-85DB-214E313582D1}" destId="{1A3A1BB0-EE07-4B16-9EFE-EE74617D35C9}" srcOrd="0" destOrd="0" presId="urn:microsoft.com/office/officeart/2005/8/layout/hProcess3"/>
    <dgm:cxn modelId="{5E3E001A-751B-476F-9AD3-0B933CC56562}" type="presParOf" srcId="{75F898DB-15ED-4BAE-85DB-214E313582D1}" destId="{A0F0F986-78CF-41B9-9718-A46C36B46A58}" srcOrd="1" destOrd="0" presId="urn:microsoft.com/office/officeart/2005/8/layout/hProcess3"/>
    <dgm:cxn modelId="{C0EAE829-5CF3-49B9-8AA9-109458CF3112}" type="presParOf" srcId="{75F898DB-15ED-4BAE-85DB-214E313582D1}" destId="{533B543E-778D-4228-8964-96D251722BB6}" srcOrd="2" destOrd="0" presId="urn:microsoft.com/office/officeart/2005/8/layout/hProcess3"/>
    <dgm:cxn modelId="{E7762C33-62DA-402E-A350-9DC954AC55B7}" type="presParOf" srcId="{75F898DB-15ED-4BAE-85DB-214E313582D1}" destId="{841F8105-40FC-4B4F-AB55-8D0A09F0EB68}" srcOrd="3" destOrd="0" presId="urn:microsoft.com/office/officeart/2005/8/layout/hProcess3"/>
    <dgm:cxn modelId="{81CA53A4-1924-42FD-83B7-309121824C05}" type="presParOf" srcId="{ED860392-1EC1-4A5B-85EA-C72727040BC4}" destId="{93215E5A-896E-40C9-9AE4-2CB37194C264}" srcOrd="4" destOrd="0" presId="urn:microsoft.com/office/officeart/2005/8/layout/hProcess3"/>
    <dgm:cxn modelId="{6216161B-3805-4A96-919B-87AB6A8AC8A9}" type="presParOf" srcId="{ED860392-1EC1-4A5B-85EA-C72727040BC4}" destId="{E16CFE43-E95B-4515-BF1A-8345A452391E}" srcOrd="5" destOrd="0" presId="urn:microsoft.com/office/officeart/2005/8/layout/hProcess3"/>
    <dgm:cxn modelId="{4B209777-D54D-42B3-AC4C-137287A9C93E}" type="presParOf" srcId="{ED860392-1EC1-4A5B-85EA-C72727040BC4}" destId="{68A8B8D4-9A66-4D6F-82BE-22FE85EC7427}"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516CD-178D-4182-9F99-F2A9CA56805A}"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GB"/>
        </a:p>
      </dgm:t>
    </dgm:pt>
    <dgm:pt modelId="{583A16AD-8E6A-4C43-B246-81FC1D43A036}">
      <dgm:prSet phldrT="[Text]" custT="1"/>
      <dgm:spPr>
        <a:solidFill>
          <a:srgbClr val="ED1E87"/>
        </a:solidFill>
      </dgm:spPr>
      <dgm:t>
        <a:bodyPr/>
        <a:lstStyle/>
        <a:p>
          <a:endParaRPr lang="en-GB" sz="500" dirty="0">
            <a:latin typeface="Arial" panose="020B0604020202020204" pitchFamily="34" charset="0"/>
            <a:cs typeface="Arial" panose="020B0604020202020204" pitchFamily="34" charset="0"/>
          </a:endParaRPr>
        </a:p>
      </dgm:t>
    </dgm:pt>
    <dgm:pt modelId="{0CF26660-5D51-46A7-BEFE-5E88B3BE0545}" type="parTrans" cxnId="{D92393F5-B43B-4BDE-8EAD-F073BF6463E6}">
      <dgm:prSet/>
      <dgm:spPr/>
      <dgm:t>
        <a:bodyPr/>
        <a:lstStyle/>
        <a:p>
          <a:endParaRPr lang="en-GB"/>
        </a:p>
      </dgm:t>
    </dgm:pt>
    <dgm:pt modelId="{15BA3AB8-26E3-4723-8C48-4AF7598EA8F9}" type="sibTrans" cxnId="{D92393F5-B43B-4BDE-8EAD-F073BF6463E6}">
      <dgm:prSet/>
      <dgm:spPr/>
      <dgm:t>
        <a:bodyPr/>
        <a:lstStyle/>
        <a:p>
          <a:endParaRPr lang="en-GB"/>
        </a:p>
      </dgm:t>
    </dgm:pt>
    <dgm:pt modelId="{86F1733D-2FDF-4465-84D0-3127A80DFFEB}">
      <dgm:prSet phldrT="[Text]" custT="1"/>
      <dgm:spPr>
        <a:solidFill>
          <a:srgbClr val="FDC536"/>
        </a:solidFill>
      </dgm:spPr>
      <dgm:t>
        <a:bodyPr/>
        <a:lstStyle/>
        <a:p>
          <a:endParaRPr lang="en-GB" sz="2000" dirty="0">
            <a:latin typeface="Arial" panose="020B0604020202020204" pitchFamily="34" charset="0"/>
            <a:cs typeface="Arial" panose="020B0604020202020204" pitchFamily="34" charset="0"/>
          </a:endParaRPr>
        </a:p>
      </dgm:t>
    </dgm:pt>
    <dgm:pt modelId="{BEAF90E9-0ED2-44A0-A42D-BD36A097CA8D}" type="parTrans" cxnId="{6C97B40B-D6F2-42F4-B694-FDB1832F12B0}">
      <dgm:prSet/>
      <dgm:spPr/>
      <dgm:t>
        <a:bodyPr/>
        <a:lstStyle/>
        <a:p>
          <a:endParaRPr lang="en-GB"/>
        </a:p>
      </dgm:t>
    </dgm:pt>
    <dgm:pt modelId="{AD12208E-E472-40BE-8E8D-C309B244E985}" type="sibTrans" cxnId="{6C97B40B-D6F2-42F4-B694-FDB1832F12B0}">
      <dgm:prSet/>
      <dgm:spPr/>
      <dgm:t>
        <a:bodyPr/>
        <a:lstStyle/>
        <a:p>
          <a:endParaRPr lang="en-GB"/>
        </a:p>
      </dgm:t>
    </dgm:pt>
    <dgm:pt modelId="{748A7B0F-31B4-4C2B-BF4C-B0AAA6738303}">
      <dgm:prSet phldrT="[Text]" custT="1"/>
      <dgm:spPr>
        <a:solidFill>
          <a:srgbClr val="FDC536"/>
        </a:solidFill>
      </dgm:spPr>
      <dgm:t>
        <a:bodyPr/>
        <a:lstStyle/>
        <a:p>
          <a:r>
            <a:rPr lang="en-GB" sz="2000" dirty="0" smtClean="0">
              <a:solidFill>
                <a:schemeClr val="tx1"/>
              </a:solidFill>
              <a:latin typeface="Arial" panose="020B0604020202020204" pitchFamily="34" charset="0"/>
              <a:cs typeface="Arial" panose="020B0604020202020204" pitchFamily="34" charset="0"/>
            </a:rPr>
            <a:t>Adults best placed to judge their own well-being</a:t>
          </a:r>
          <a:endParaRPr lang="en-GB" sz="2000" dirty="0">
            <a:solidFill>
              <a:schemeClr val="tx1"/>
            </a:solidFill>
            <a:latin typeface="Arial" panose="020B0604020202020204" pitchFamily="34" charset="0"/>
            <a:cs typeface="Arial" panose="020B0604020202020204" pitchFamily="34" charset="0"/>
          </a:endParaRPr>
        </a:p>
      </dgm:t>
    </dgm:pt>
    <dgm:pt modelId="{A9F735D7-5BAF-4CF7-BD50-B8AF6698235A}" type="parTrans" cxnId="{2E086C27-1AB0-451D-A891-CE2C49F83E53}">
      <dgm:prSet/>
      <dgm:spPr/>
      <dgm:t>
        <a:bodyPr/>
        <a:lstStyle/>
        <a:p>
          <a:endParaRPr lang="en-GB"/>
        </a:p>
      </dgm:t>
    </dgm:pt>
    <dgm:pt modelId="{77D47A06-944D-4DC9-8042-1F7853E265BD}" type="sibTrans" cxnId="{2E086C27-1AB0-451D-A891-CE2C49F83E53}">
      <dgm:prSet/>
      <dgm:spPr/>
      <dgm:t>
        <a:bodyPr/>
        <a:lstStyle/>
        <a:p>
          <a:endParaRPr lang="en-GB"/>
        </a:p>
      </dgm:t>
    </dgm:pt>
    <dgm:pt modelId="{BCD585DE-BAB6-49F3-BAA4-0E80BB3B207B}">
      <dgm:prSet phldrT="[Text]" custT="1"/>
      <dgm:spPr>
        <a:solidFill>
          <a:srgbClr val="34B555"/>
        </a:solidFill>
      </dgm:spPr>
      <dgm:t>
        <a:bodyPr/>
        <a:lstStyle/>
        <a:p>
          <a:pPr>
            <a:spcAft>
              <a:spcPts val="600"/>
            </a:spcAft>
          </a:pPr>
          <a:endParaRPr lang="en-GB" sz="2000" dirty="0">
            <a:latin typeface="Arial" panose="020B0604020202020204" pitchFamily="34" charset="0"/>
            <a:cs typeface="Arial" panose="020B0604020202020204" pitchFamily="34" charset="0"/>
          </a:endParaRPr>
        </a:p>
      </dgm:t>
    </dgm:pt>
    <dgm:pt modelId="{59CDEB5A-3462-431E-B77E-A1F41B261A27}" type="parTrans" cxnId="{0F978EB1-A018-4986-9333-DFF8B4A3B9EA}">
      <dgm:prSet/>
      <dgm:spPr/>
      <dgm:t>
        <a:bodyPr/>
        <a:lstStyle/>
        <a:p>
          <a:endParaRPr lang="en-GB"/>
        </a:p>
      </dgm:t>
    </dgm:pt>
    <dgm:pt modelId="{2B6D02C3-DF0D-4767-9F34-5864B925180F}" type="sibTrans" cxnId="{0F978EB1-A018-4986-9333-DFF8B4A3B9EA}">
      <dgm:prSet/>
      <dgm:spPr/>
      <dgm:t>
        <a:bodyPr/>
        <a:lstStyle/>
        <a:p>
          <a:endParaRPr lang="en-GB"/>
        </a:p>
      </dgm:t>
    </dgm:pt>
    <dgm:pt modelId="{BAB8698F-96B6-4F80-A937-918D9DEBC473}">
      <dgm:prSet custT="1"/>
      <dgm:spPr>
        <a:solidFill>
          <a:srgbClr val="34B555"/>
        </a:solidFill>
      </dgm:spPr>
      <dgm:t>
        <a:bodyPr/>
        <a:lstStyle/>
        <a:p>
          <a:pPr>
            <a:spcAft>
              <a:spcPct val="15000"/>
            </a:spcAft>
          </a:pPr>
          <a:r>
            <a:rPr lang="en-GB" sz="2000" dirty="0" smtClean="0">
              <a:latin typeface="Arial" panose="020B0604020202020204" pitchFamily="34" charset="0"/>
              <a:cs typeface="Arial" panose="020B0604020202020204" pitchFamily="34" charset="0"/>
            </a:rPr>
            <a:t>Views, wishes and feelings of those with parental responsibility</a:t>
          </a:r>
        </a:p>
      </dgm:t>
    </dgm:pt>
    <dgm:pt modelId="{D81F1221-263C-4F98-A026-99EFC5B26A87}" type="parTrans" cxnId="{FC1F0550-8589-46DF-AFDB-2AC3C90CB5B9}">
      <dgm:prSet/>
      <dgm:spPr/>
      <dgm:t>
        <a:bodyPr/>
        <a:lstStyle/>
        <a:p>
          <a:endParaRPr lang="en-GB"/>
        </a:p>
      </dgm:t>
    </dgm:pt>
    <dgm:pt modelId="{838BB41F-2F74-4844-B633-0EBEEF0897CF}" type="sibTrans" cxnId="{FC1F0550-8589-46DF-AFDB-2AC3C90CB5B9}">
      <dgm:prSet/>
      <dgm:spPr/>
      <dgm:t>
        <a:bodyPr/>
        <a:lstStyle/>
        <a:p>
          <a:endParaRPr lang="en-GB"/>
        </a:p>
      </dgm:t>
    </dgm:pt>
    <dgm:pt modelId="{9F30D619-EBCB-4018-8850-3DE069C0A546}">
      <dgm:prSet custT="1"/>
      <dgm:spPr>
        <a:solidFill>
          <a:srgbClr val="FDC536"/>
        </a:solidFill>
      </dgm:spPr>
      <dgm:t>
        <a:bodyPr/>
        <a:lstStyle/>
        <a:p>
          <a:r>
            <a:rPr lang="en-GB" sz="2000" dirty="0" smtClean="0">
              <a:solidFill>
                <a:schemeClr val="tx1"/>
              </a:solidFill>
              <a:latin typeface="Arial" panose="020B0604020202020204" pitchFamily="34" charset="0"/>
              <a:cs typeface="Arial" panose="020B0604020202020204" pitchFamily="34" charset="0"/>
            </a:rPr>
            <a:t>Promoting independence</a:t>
          </a:r>
        </a:p>
      </dgm:t>
    </dgm:pt>
    <dgm:pt modelId="{C09F3861-6A88-4DC9-AC00-DAAC17E253F0}" type="parTrans" cxnId="{125814B1-752C-42A1-848E-CD5D11D13D4A}">
      <dgm:prSet/>
      <dgm:spPr/>
      <dgm:t>
        <a:bodyPr/>
        <a:lstStyle/>
        <a:p>
          <a:endParaRPr lang="en-GB"/>
        </a:p>
      </dgm:t>
    </dgm:pt>
    <dgm:pt modelId="{14A8E399-43EE-4089-B57E-3C8E2AE1F57E}" type="sibTrans" cxnId="{125814B1-752C-42A1-848E-CD5D11D13D4A}">
      <dgm:prSet/>
      <dgm:spPr/>
      <dgm:t>
        <a:bodyPr/>
        <a:lstStyle/>
        <a:p>
          <a:endParaRPr lang="en-GB"/>
        </a:p>
      </dgm:t>
    </dgm:pt>
    <dgm:pt modelId="{BC64F64D-B2A0-4A4E-9165-FA96196D7785}">
      <dgm:prSet custT="1"/>
      <dgm:spPr/>
      <dgm:t>
        <a:bodyPr/>
        <a:lstStyle/>
        <a:p>
          <a:pPr marL="265113" indent="-179388"/>
          <a:r>
            <a:rPr lang="en-GB" sz="2000" dirty="0" smtClean="0">
              <a:latin typeface="Arial" panose="020B0604020202020204" pitchFamily="34" charset="0"/>
              <a:cs typeface="Arial" panose="020B0604020202020204" pitchFamily="34" charset="0"/>
            </a:rPr>
            <a:t>Respecting dignity</a:t>
          </a:r>
        </a:p>
      </dgm:t>
    </dgm:pt>
    <dgm:pt modelId="{365AB360-A320-4106-8329-4C2F93F48D2B}" type="parTrans" cxnId="{9233B40D-6B9F-4408-8E71-9E0A785D2B76}">
      <dgm:prSet/>
      <dgm:spPr/>
      <dgm:t>
        <a:bodyPr/>
        <a:lstStyle/>
        <a:p>
          <a:endParaRPr lang="en-GB"/>
        </a:p>
      </dgm:t>
    </dgm:pt>
    <dgm:pt modelId="{84C905EA-CB25-44DC-8BFF-7E2618733B5B}" type="sibTrans" cxnId="{9233B40D-6B9F-4408-8E71-9E0A785D2B76}">
      <dgm:prSet/>
      <dgm:spPr/>
      <dgm:t>
        <a:bodyPr/>
        <a:lstStyle/>
        <a:p>
          <a:endParaRPr lang="en-GB"/>
        </a:p>
      </dgm:t>
    </dgm:pt>
    <dgm:pt modelId="{674DF011-E4BA-45B5-9110-68DF3513244D}">
      <dgm:prSet custT="1"/>
      <dgm:spPr/>
      <dgm:t>
        <a:bodyPr/>
        <a:lstStyle/>
        <a:p>
          <a:pPr marL="265113" indent="-179388"/>
          <a:r>
            <a:rPr lang="en-GB" sz="2000" dirty="0" smtClean="0">
              <a:latin typeface="Arial" panose="020B0604020202020204" pitchFamily="34" charset="0"/>
              <a:cs typeface="Arial" panose="020B0604020202020204" pitchFamily="34" charset="0"/>
            </a:rPr>
            <a:t>Participation</a:t>
          </a:r>
        </a:p>
      </dgm:t>
    </dgm:pt>
    <dgm:pt modelId="{AD25C742-28DC-4845-98D3-137C3F66A604}" type="parTrans" cxnId="{18E1B463-D269-4B6B-943C-1A7AB01DFC69}">
      <dgm:prSet/>
      <dgm:spPr/>
      <dgm:t>
        <a:bodyPr/>
        <a:lstStyle/>
        <a:p>
          <a:endParaRPr lang="en-GB"/>
        </a:p>
      </dgm:t>
    </dgm:pt>
    <dgm:pt modelId="{3DA69498-0211-4817-BD23-7A1EE96E42A3}" type="sibTrans" cxnId="{18E1B463-D269-4B6B-943C-1A7AB01DFC69}">
      <dgm:prSet/>
      <dgm:spPr/>
      <dgm:t>
        <a:bodyPr/>
        <a:lstStyle/>
        <a:p>
          <a:endParaRPr lang="en-GB"/>
        </a:p>
      </dgm:t>
    </dgm:pt>
    <dgm:pt modelId="{202382B4-EB9B-4DA8-9008-4644B701DDD2}">
      <dgm:prSet custT="1"/>
      <dgm:spPr/>
      <dgm:t>
        <a:bodyPr/>
        <a:lstStyle/>
        <a:p>
          <a:pPr marL="265113" indent="-179388"/>
          <a:r>
            <a:rPr lang="en-GB" sz="2000" dirty="0" smtClean="0">
              <a:latin typeface="Arial" panose="020B0604020202020204" pitchFamily="34" charset="0"/>
              <a:cs typeface="Arial" panose="020B0604020202020204" pitchFamily="34" charset="0"/>
            </a:rPr>
            <a:t>Characteristics, culture and belief</a:t>
          </a:r>
          <a:endParaRPr lang="en-GB" sz="2000" dirty="0">
            <a:latin typeface="Arial" panose="020B0604020202020204" pitchFamily="34" charset="0"/>
            <a:cs typeface="Arial" panose="020B0604020202020204" pitchFamily="34" charset="0"/>
          </a:endParaRPr>
        </a:p>
      </dgm:t>
    </dgm:pt>
    <dgm:pt modelId="{30D0A0A4-CEEA-4EAE-A772-C2014F31BE1E}" type="parTrans" cxnId="{69CB65D1-14B4-4826-B991-BEA51E3DF3F4}">
      <dgm:prSet/>
      <dgm:spPr/>
      <dgm:t>
        <a:bodyPr/>
        <a:lstStyle/>
        <a:p>
          <a:endParaRPr lang="en-GB"/>
        </a:p>
      </dgm:t>
    </dgm:pt>
    <dgm:pt modelId="{B7D82F28-6E30-45D5-815D-90818527996F}" type="sibTrans" cxnId="{69CB65D1-14B4-4826-B991-BEA51E3DF3F4}">
      <dgm:prSet/>
      <dgm:spPr/>
      <dgm:t>
        <a:bodyPr/>
        <a:lstStyle/>
        <a:p>
          <a:endParaRPr lang="en-GB"/>
        </a:p>
      </dgm:t>
    </dgm:pt>
    <dgm:pt modelId="{549E15AD-1938-4614-AA48-95A8A1204912}">
      <dgm:prSet phldrT="[Text]" custT="1"/>
      <dgm:spPr>
        <a:solidFill>
          <a:srgbClr val="ED1E87"/>
        </a:solidFill>
      </dgm:spPr>
      <dgm:t>
        <a:bodyPr/>
        <a:lstStyle/>
        <a:p>
          <a:pPr marL="265113" indent="-179388"/>
          <a:r>
            <a:rPr lang="en-GB" sz="2000" dirty="0" smtClean="0">
              <a:latin typeface="Arial" panose="020B0604020202020204" pitchFamily="34" charset="0"/>
              <a:cs typeface="Arial" panose="020B0604020202020204" pitchFamily="34" charset="0"/>
            </a:rPr>
            <a:t>Views, wishes and feelings of the individual</a:t>
          </a:r>
          <a:endParaRPr lang="en-GB" sz="2000" dirty="0">
            <a:latin typeface="Arial" panose="020B0604020202020204" pitchFamily="34" charset="0"/>
            <a:cs typeface="Arial" panose="020B0604020202020204" pitchFamily="34" charset="0"/>
          </a:endParaRPr>
        </a:p>
      </dgm:t>
    </dgm:pt>
    <dgm:pt modelId="{A3A69F13-5565-42DC-BC8C-D89D6FD52C55}" type="sibTrans" cxnId="{E11B5C05-A4DB-46E0-8818-39ADBEED201F}">
      <dgm:prSet/>
      <dgm:spPr/>
      <dgm:t>
        <a:bodyPr/>
        <a:lstStyle/>
        <a:p>
          <a:endParaRPr lang="en-GB"/>
        </a:p>
      </dgm:t>
    </dgm:pt>
    <dgm:pt modelId="{79C0EB10-4B52-4287-AA63-4300328837A3}" type="parTrans" cxnId="{E11B5C05-A4DB-46E0-8818-39ADBEED201F}">
      <dgm:prSet/>
      <dgm:spPr/>
      <dgm:t>
        <a:bodyPr/>
        <a:lstStyle/>
        <a:p>
          <a:endParaRPr lang="en-GB"/>
        </a:p>
      </dgm:t>
    </dgm:pt>
    <dgm:pt modelId="{4C741EC1-6BCD-479A-84BB-742536D8F02C}">
      <dgm:prSet phldrT="[Text]" custT="1"/>
      <dgm:spPr>
        <a:solidFill>
          <a:srgbClr val="34B555"/>
        </a:solidFill>
      </dgm:spPr>
      <dgm:t>
        <a:bodyPr/>
        <a:lstStyle/>
        <a:p>
          <a:pPr>
            <a:spcAft>
              <a:spcPct val="15000"/>
            </a:spcAft>
          </a:pPr>
          <a:r>
            <a:rPr lang="en-GB" sz="2000" dirty="0" smtClean="0">
              <a:latin typeface="Arial" panose="020B0604020202020204" pitchFamily="34" charset="0"/>
              <a:cs typeface="Arial" panose="020B0604020202020204" pitchFamily="34" charset="0"/>
            </a:rPr>
            <a:t>Upbringing of the child by the child’s family</a:t>
          </a:r>
          <a:endParaRPr lang="en-GB" sz="2000" dirty="0">
            <a:latin typeface="Arial" panose="020B0604020202020204" pitchFamily="34" charset="0"/>
            <a:cs typeface="Arial" panose="020B0604020202020204" pitchFamily="34" charset="0"/>
          </a:endParaRPr>
        </a:p>
      </dgm:t>
    </dgm:pt>
    <dgm:pt modelId="{7031115D-0B80-4D50-B3C7-C73C14FB4ADB}" type="sibTrans" cxnId="{48FB6ED1-606D-46B7-A88E-A308CA56D9DD}">
      <dgm:prSet/>
      <dgm:spPr/>
      <dgm:t>
        <a:bodyPr/>
        <a:lstStyle/>
        <a:p>
          <a:endParaRPr lang="en-GB"/>
        </a:p>
      </dgm:t>
    </dgm:pt>
    <dgm:pt modelId="{2EE1CD7F-E4E9-45BD-B812-0A9A540E28ED}" type="parTrans" cxnId="{48FB6ED1-606D-46B7-A88E-A308CA56D9DD}">
      <dgm:prSet/>
      <dgm:spPr/>
      <dgm:t>
        <a:bodyPr/>
        <a:lstStyle/>
        <a:p>
          <a:endParaRPr lang="en-GB"/>
        </a:p>
      </dgm:t>
    </dgm:pt>
    <dgm:pt modelId="{E4173FFF-B176-4B1F-A0A9-5BDC70483F36}" type="pres">
      <dgm:prSet presAssocID="{CB6516CD-178D-4182-9F99-F2A9CA56805A}" presName="linear" presStyleCnt="0">
        <dgm:presLayoutVars>
          <dgm:dir/>
          <dgm:resizeHandles val="exact"/>
        </dgm:presLayoutVars>
      </dgm:prSet>
      <dgm:spPr/>
      <dgm:t>
        <a:bodyPr/>
        <a:lstStyle/>
        <a:p>
          <a:endParaRPr lang="en-GB"/>
        </a:p>
      </dgm:t>
    </dgm:pt>
    <dgm:pt modelId="{69903097-07F0-4D8D-9A13-3AE820EBEE86}" type="pres">
      <dgm:prSet presAssocID="{583A16AD-8E6A-4C43-B246-81FC1D43A036}" presName="comp" presStyleCnt="0"/>
      <dgm:spPr/>
    </dgm:pt>
    <dgm:pt modelId="{5DA34908-6CF2-4160-AB7A-12387E8E09D1}" type="pres">
      <dgm:prSet presAssocID="{583A16AD-8E6A-4C43-B246-81FC1D43A036}" presName="box" presStyleLbl="node1" presStyleIdx="0" presStyleCnt="3"/>
      <dgm:spPr/>
      <dgm:t>
        <a:bodyPr/>
        <a:lstStyle/>
        <a:p>
          <a:endParaRPr lang="en-GB"/>
        </a:p>
      </dgm:t>
    </dgm:pt>
    <dgm:pt modelId="{579A0130-7366-417D-9D5E-723E25456BA1}" type="pres">
      <dgm:prSet presAssocID="{583A16AD-8E6A-4C43-B246-81FC1D43A036}" presName="img" presStyleLbl="fgImgPlace1" presStyleIdx="0" presStyleCnt="3"/>
      <dgm:spPr>
        <a:blipFill rotWithShape="1">
          <a:blip xmlns:r="http://schemas.openxmlformats.org/officeDocument/2006/relationships" r:embed="rId1"/>
          <a:stretch>
            <a:fillRect/>
          </a:stretch>
        </a:blipFill>
      </dgm:spPr>
      <dgm:t>
        <a:bodyPr/>
        <a:lstStyle/>
        <a:p>
          <a:endParaRPr lang="en-GB"/>
        </a:p>
      </dgm:t>
      <dgm:extLst>
        <a:ext uri="{E40237B7-FDA0-4F09-8148-C483321AD2D9}">
          <dgm14:cNvPr xmlns:dgm14="http://schemas.microsoft.com/office/drawing/2010/diagram" id="0" name="" descr="Picture of a group of people, including adults and children" title="People"/>
        </a:ext>
      </dgm:extLst>
    </dgm:pt>
    <dgm:pt modelId="{1C0CDE0C-801C-492F-891B-2F36270A827A}" type="pres">
      <dgm:prSet presAssocID="{583A16AD-8E6A-4C43-B246-81FC1D43A036}" presName="text" presStyleLbl="node1" presStyleIdx="0" presStyleCnt="3">
        <dgm:presLayoutVars>
          <dgm:bulletEnabled val="1"/>
        </dgm:presLayoutVars>
      </dgm:prSet>
      <dgm:spPr/>
      <dgm:t>
        <a:bodyPr/>
        <a:lstStyle/>
        <a:p>
          <a:endParaRPr lang="en-GB"/>
        </a:p>
      </dgm:t>
    </dgm:pt>
    <dgm:pt modelId="{CE1A1C8B-DE16-4FB0-A69D-A18834B19E27}" type="pres">
      <dgm:prSet presAssocID="{15BA3AB8-26E3-4723-8C48-4AF7598EA8F9}" presName="spacer" presStyleCnt="0"/>
      <dgm:spPr/>
    </dgm:pt>
    <dgm:pt modelId="{C89F0B12-0406-4AC9-A77E-4CFF1458CA57}" type="pres">
      <dgm:prSet presAssocID="{86F1733D-2FDF-4465-84D0-3127A80DFFEB}" presName="comp" presStyleCnt="0"/>
      <dgm:spPr/>
    </dgm:pt>
    <dgm:pt modelId="{D7C2B9CD-5F54-4460-A1A4-2B101D9A45BF}" type="pres">
      <dgm:prSet presAssocID="{86F1733D-2FDF-4465-84D0-3127A80DFFEB}" presName="box" presStyleLbl="node1" presStyleIdx="1" presStyleCnt="3"/>
      <dgm:spPr/>
      <dgm:t>
        <a:bodyPr/>
        <a:lstStyle/>
        <a:p>
          <a:endParaRPr lang="en-GB"/>
        </a:p>
      </dgm:t>
    </dgm:pt>
    <dgm:pt modelId="{AB9DB32D-50C8-47D8-ADF2-8E34AA161765}" type="pres">
      <dgm:prSet presAssocID="{86F1733D-2FDF-4465-84D0-3127A80DFFEB}" presName="img" presStyleLbl="fgImgPlace1" presStyleIdx="1" presStyleCnt="3"/>
      <dgm:spPr>
        <a:blipFill rotWithShape="1">
          <a:blip xmlns:r="http://schemas.openxmlformats.org/officeDocument/2006/relationships" r:embed="rId2"/>
          <a:stretch>
            <a:fillRect/>
          </a:stretch>
        </a:blipFill>
      </dgm:spPr>
      <dgm:t>
        <a:bodyPr/>
        <a:lstStyle/>
        <a:p>
          <a:endParaRPr lang="en-GB"/>
        </a:p>
      </dgm:t>
      <dgm:extLst>
        <a:ext uri="{E40237B7-FDA0-4F09-8148-C483321AD2D9}">
          <dgm14:cNvPr xmlns:dgm14="http://schemas.microsoft.com/office/drawing/2010/diagram" id="0" name="" descr="Picture of a group of adults" title="Adults"/>
        </a:ext>
      </dgm:extLst>
    </dgm:pt>
    <dgm:pt modelId="{83E9956D-9C31-4F9B-B31C-A903A067D4C8}" type="pres">
      <dgm:prSet presAssocID="{86F1733D-2FDF-4465-84D0-3127A80DFFEB}" presName="text" presStyleLbl="node1" presStyleIdx="1" presStyleCnt="3">
        <dgm:presLayoutVars>
          <dgm:bulletEnabled val="1"/>
        </dgm:presLayoutVars>
      </dgm:prSet>
      <dgm:spPr/>
      <dgm:t>
        <a:bodyPr/>
        <a:lstStyle/>
        <a:p>
          <a:endParaRPr lang="en-GB"/>
        </a:p>
      </dgm:t>
    </dgm:pt>
    <dgm:pt modelId="{10972610-E3DD-466A-823A-9E469D25A20D}" type="pres">
      <dgm:prSet presAssocID="{AD12208E-E472-40BE-8E8D-C309B244E985}" presName="spacer" presStyleCnt="0"/>
      <dgm:spPr/>
    </dgm:pt>
    <dgm:pt modelId="{6F0FCEB8-9874-4913-B1F7-D22A0576A7BF}" type="pres">
      <dgm:prSet presAssocID="{BCD585DE-BAB6-49F3-BAA4-0E80BB3B207B}" presName="comp" presStyleCnt="0"/>
      <dgm:spPr/>
    </dgm:pt>
    <dgm:pt modelId="{83D4EC67-E3FC-48AA-83EE-BA7F15DE1E1D}" type="pres">
      <dgm:prSet presAssocID="{BCD585DE-BAB6-49F3-BAA4-0E80BB3B207B}" presName="box" presStyleLbl="node1" presStyleIdx="2" presStyleCnt="3"/>
      <dgm:spPr/>
      <dgm:t>
        <a:bodyPr/>
        <a:lstStyle/>
        <a:p>
          <a:endParaRPr lang="en-GB"/>
        </a:p>
      </dgm:t>
    </dgm:pt>
    <dgm:pt modelId="{B22C0496-DDFB-4862-AF2E-AD99A8E47D9B}" type="pres">
      <dgm:prSet presAssocID="{BCD585DE-BAB6-49F3-BAA4-0E80BB3B207B}" presName="img" presStyleLbl="fgImgPlace1" presStyleIdx="2" presStyleCnt="3"/>
      <dgm:spPr>
        <a:blipFill rotWithShape="1">
          <a:blip xmlns:r="http://schemas.openxmlformats.org/officeDocument/2006/relationships" r:embed="rId3"/>
          <a:stretch>
            <a:fillRect/>
          </a:stretch>
        </a:blipFill>
      </dgm:spPr>
      <dgm:t>
        <a:bodyPr/>
        <a:lstStyle/>
        <a:p>
          <a:endParaRPr lang="en-GB"/>
        </a:p>
      </dgm:t>
      <dgm:extLst>
        <a:ext uri="{E40237B7-FDA0-4F09-8148-C483321AD2D9}">
          <dgm14:cNvPr xmlns:dgm14="http://schemas.microsoft.com/office/drawing/2010/diagram" id="0" name="" descr="Picture of a group of children" title="Children"/>
        </a:ext>
      </dgm:extLst>
    </dgm:pt>
    <dgm:pt modelId="{B6DA1403-8B4F-4B27-8BAC-9A1461A6B7A7}" type="pres">
      <dgm:prSet presAssocID="{BCD585DE-BAB6-49F3-BAA4-0E80BB3B207B}" presName="text" presStyleLbl="node1" presStyleIdx="2" presStyleCnt="3">
        <dgm:presLayoutVars>
          <dgm:bulletEnabled val="1"/>
        </dgm:presLayoutVars>
      </dgm:prSet>
      <dgm:spPr/>
      <dgm:t>
        <a:bodyPr/>
        <a:lstStyle/>
        <a:p>
          <a:endParaRPr lang="en-GB"/>
        </a:p>
      </dgm:t>
    </dgm:pt>
  </dgm:ptLst>
  <dgm:cxnLst>
    <dgm:cxn modelId="{9488AC0D-A79C-4D24-9FEA-5BC2AD64E1EA}" type="presOf" srcId="{BAB8698F-96B6-4F80-A937-918D9DEBC473}" destId="{83D4EC67-E3FC-48AA-83EE-BA7F15DE1E1D}" srcOrd="0" destOrd="2" presId="urn:microsoft.com/office/officeart/2005/8/layout/vList4"/>
    <dgm:cxn modelId="{A24251C9-4BD9-48C6-8E26-9A3F9BB40600}" type="presOf" srcId="{9F30D619-EBCB-4018-8850-3DE069C0A546}" destId="{D7C2B9CD-5F54-4460-A1A4-2B101D9A45BF}" srcOrd="0" destOrd="2" presId="urn:microsoft.com/office/officeart/2005/8/layout/vList4"/>
    <dgm:cxn modelId="{125814B1-752C-42A1-848E-CD5D11D13D4A}" srcId="{86F1733D-2FDF-4465-84D0-3127A80DFFEB}" destId="{9F30D619-EBCB-4018-8850-3DE069C0A546}" srcOrd="1" destOrd="0" parTransId="{C09F3861-6A88-4DC9-AC00-DAAC17E253F0}" sibTransId="{14A8E399-43EE-4089-B57E-3C8E2AE1F57E}"/>
    <dgm:cxn modelId="{45C500A9-5D0A-4861-BEE4-387694D14B95}" type="presOf" srcId="{CB6516CD-178D-4182-9F99-F2A9CA56805A}" destId="{E4173FFF-B176-4B1F-A0A9-5BDC70483F36}" srcOrd="0" destOrd="0" presId="urn:microsoft.com/office/officeart/2005/8/layout/vList4"/>
    <dgm:cxn modelId="{1B62D65B-D970-4CD5-B89C-DB21E5327942}" type="presOf" srcId="{BAB8698F-96B6-4F80-A937-918D9DEBC473}" destId="{B6DA1403-8B4F-4B27-8BAC-9A1461A6B7A7}" srcOrd="1" destOrd="2" presId="urn:microsoft.com/office/officeart/2005/8/layout/vList4"/>
    <dgm:cxn modelId="{501DE69F-AC4A-4D1E-A5D9-1108F1EC4258}" type="presOf" srcId="{674DF011-E4BA-45B5-9110-68DF3513244D}" destId="{5DA34908-6CF2-4160-AB7A-12387E8E09D1}" srcOrd="0" destOrd="3" presId="urn:microsoft.com/office/officeart/2005/8/layout/vList4"/>
    <dgm:cxn modelId="{0F978EB1-A018-4986-9333-DFF8B4A3B9EA}" srcId="{CB6516CD-178D-4182-9F99-F2A9CA56805A}" destId="{BCD585DE-BAB6-49F3-BAA4-0E80BB3B207B}" srcOrd="2" destOrd="0" parTransId="{59CDEB5A-3462-431E-B77E-A1F41B261A27}" sibTransId="{2B6D02C3-DF0D-4767-9F34-5864B925180F}"/>
    <dgm:cxn modelId="{0A8336C4-F047-4E1F-AF9F-BAC8E951BB42}" type="presOf" srcId="{583A16AD-8E6A-4C43-B246-81FC1D43A036}" destId="{1C0CDE0C-801C-492F-891B-2F36270A827A}" srcOrd="1" destOrd="0" presId="urn:microsoft.com/office/officeart/2005/8/layout/vList4"/>
    <dgm:cxn modelId="{D20533FA-3CB3-4BB2-AA12-96ACD11EA567}" type="presOf" srcId="{4C741EC1-6BCD-479A-84BB-742536D8F02C}" destId="{83D4EC67-E3FC-48AA-83EE-BA7F15DE1E1D}" srcOrd="0" destOrd="1" presId="urn:microsoft.com/office/officeart/2005/8/layout/vList4"/>
    <dgm:cxn modelId="{D92393F5-B43B-4BDE-8EAD-F073BF6463E6}" srcId="{CB6516CD-178D-4182-9F99-F2A9CA56805A}" destId="{583A16AD-8E6A-4C43-B246-81FC1D43A036}" srcOrd="0" destOrd="0" parTransId="{0CF26660-5D51-46A7-BEFE-5E88B3BE0545}" sibTransId="{15BA3AB8-26E3-4723-8C48-4AF7598EA8F9}"/>
    <dgm:cxn modelId="{BAC641B7-480E-4DCF-BCDD-D1469D4E53F7}" type="presOf" srcId="{549E15AD-1938-4614-AA48-95A8A1204912}" destId="{5DA34908-6CF2-4160-AB7A-12387E8E09D1}" srcOrd="0" destOrd="1" presId="urn:microsoft.com/office/officeart/2005/8/layout/vList4"/>
    <dgm:cxn modelId="{E9835117-8D05-4DE7-8514-4612085C1EBC}" type="presOf" srcId="{BCD585DE-BAB6-49F3-BAA4-0E80BB3B207B}" destId="{B6DA1403-8B4F-4B27-8BAC-9A1461A6B7A7}" srcOrd="1" destOrd="0" presId="urn:microsoft.com/office/officeart/2005/8/layout/vList4"/>
    <dgm:cxn modelId="{DC40AFCA-2F79-4769-AE77-719E12AAA38B}" type="presOf" srcId="{4C741EC1-6BCD-479A-84BB-742536D8F02C}" destId="{B6DA1403-8B4F-4B27-8BAC-9A1461A6B7A7}" srcOrd="1" destOrd="1" presId="urn:microsoft.com/office/officeart/2005/8/layout/vList4"/>
    <dgm:cxn modelId="{E0533340-C917-4E7B-A76C-5CFC7E7E18C9}" type="presOf" srcId="{202382B4-EB9B-4DA8-9008-4644B701DDD2}" destId="{5DA34908-6CF2-4160-AB7A-12387E8E09D1}" srcOrd="0" destOrd="4" presId="urn:microsoft.com/office/officeart/2005/8/layout/vList4"/>
    <dgm:cxn modelId="{F8992A81-3F24-4AD6-AD61-A95889264A8E}" type="presOf" srcId="{BCD585DE-BAB6-49F3-BAA4-0E80BB3B207B}" destId="{83D4EC67-E3FC-48AA-83EE-BA7F15DE1E1D}" srcOrd="0" destOrd="0" presId="urn:microsoft.com/office/officeart/2005/8/layout/vList4"/>
    <dgm:cxn modelId="{FC1F0550-8589-46DF-AFDB-2AC3C90CB5B9}" srcId="{BCD585DE-BAB6-49F3-BAA4-0E80BB3B207B}" destId="{BAB8698F-96B6-4F80-A937-918D9DEBC473}" srcOrd="1" destOrd="0" parTransId="{D81F1221-263C-4F98-A026-99EFC5B26A87}" sibTransId="{838BB41F-2F74-4844-B633-0EBEEF0897CF}"/>
    <dgm:cxn modelId="{AE933F86-20FC-4FB9-978F-B4A8926F5D73}" type="presOf" srcId="{748A7B0F-31B4-4C2B-BF4C-B0AAA6738303}" destId="{83E9956D-9C31-4F9B-B31C-A903A067D4C8}" srcOrd="1" destOrd="1" presId="urn:microsoft.com/office/officeart/2005/8/layout/vList4"/>
    <dgm:cxn modelId="{4ECCEF16-CD00-460B-A8F4-D502CFEC30BD}" type="presOf" srcId="{86F1733D-2FDF-4465-84D0-3127A80DFFEB}" destId="{83E9956D-9C31-4F9B-B31C-A903A067D4C8}" srcOrd="1" destOrd="0" presId="urn:microsoft.com/office/officeart/2005/8/layout/vList4"/>
    <dgm:cxn modelId="{7F6EB5AA-9DCC-4E25-BC28-F0F00561D412}" type="presOf" srcId="{BC64F64D-B2A0-4A4E-9165-FA96196D7785}" destId="{5DA34908-6CF2-4160-AB7A-12387E8E09D1}" srcOrd="0" destOrd="2" presId="urn:microsoft.com/office/officeart/2005/8/layout/vList4"/>
    <dgm:cxn modelId="{F783852A-84F8-4F27-B97D-2CB259C3BD30}" type="presOf" srcId="{9F30D619-EBCB-4018-8850-3DE069C0A546}" destId="{83E9956D-9C31-4F9B-B31C-A903A067D4C8}" srcOrd="1" destOrd="2" presId="urn:microsoft.com/office/officeart/2005/8/layout/vList4"/>
    <dgm:cxn modelId="{69CB65D1-14B4-4826-B991-BEA51E3DF3F4}" srcId="{583A16AD-8E6A-4C43-B246-81FC1D43A036}" destId="{202382B4-EB9B-4DA8-9008-4644B701DDD2}" srcOrd="3" destOrd="0" parTransId="{30D0A0A4-CEEA-4EAE-A772-C2014F31BE1E}" sibTransId="{B7D82F28-6E30-45D5-815D-90818527996F}"/>
    <dgm:cxn modelId="{18E1B463-D269-4B6B-943C-1A7AB01DFC69}" srcId="{583A16AD-8E6A-4C43-B246-81FC1D43A036}" destId="{674DF011-E4BA-45B5-9110-68DF3513244D}" srcOrd="2" destOrd="0" parTransId="{AD25C742-28DC-4845-98D3-137C3F66A604}" sibTransId="{3DA69498-0211-4817-BD23-7A1EE96E42A3}"/>
    <dgm:cxn modelId="{E7A42717-78DD-454A-B34A-EAE625E5C362}" type="presOf" srcId="{583A16AD-8E6A-4C43-B246-81FC1D43A036}" destId="{5DA34908-6CF2-4160-AB7A-12387E8E09D1}" srcOrd="0" destOrd="0" presId="urn:microsoft.com/office/officeart/2005/8/layout/vList4"/>
    <dgm:cxn modelId="{2D866239-DC88-4C92-A3B0-128D5B80B2BB}" type="presOf" srcId="{BC64F64D-B2A0-4A4E-9165-FA96196D7785}" destId="{1C0CDE0C-801C-492F-891B-2F36270A827A}" srcOrd="1" destOrd="2" presId="urn:microsoft.com/office/officeart/2005/8/layout/vList4"/>
    <dgm:cxn modelId="{A24E57EA-B858-421F-9936-2ACEB55C2FF0}" type="presOf" srcId="{86F1733D-2FDF-4465-84D0-3127A80DFFEB}" destId="{D7C2B9CD-5F54-4460-A1A4-2B101D9A45BF}" srcOrd="0" destOrd="0" presId="urn:microsoft.com/office/officeart/2005/8/layout/vList4"/>
    <dgm:cxn modelId="{9233B40D-6B9F-4408-8E71-9E0A785D2B76}" srcId="{583A16AD-8E6A-4C43-B246-81FC1D43A036}" destId="{BC64F64D-B2A0-4A4E-9165-FA96196D7785}" srcOrd="1" destOrd="0" parTransId="{365AB360-A320-4106-8329-4C2F93F48D2B}" sibTransId="{84C905EA-CB25-44DC-8BFF-7E2618733B5B}"/>
    <dgm:cxn modelId="{D885AEA0-96A4-4AE7-A8A9-A70B66C213D5}" type="presOf" srcId="{202382B4-EB9B-4DA8-9008-4644B701DDD2}" destId="{1C0CDE0C-801C-492F-891B-2F36270A827A}" srcOrd="1" destOrd="4" presId="urn:microsoft.com/office/officeart/2005/8/layout/vList4"/>
    <dgm:cxn modelId="{97B1C5B8-CB5F-488F-862B-A3C5764739BD}" type="presOf" srcId="{549E15AD-1938-4614-AA48-95A8A1204912}" destId="{1C0CDE0C-801C-492F-891B-2F36270A827A}" srcOrd="1" destOrd="1" presId="urn:microsoft.com/office/officeart/2005/8/layout/vList4"/>
    <dgm:cxn modelId="{E11B5C05-A4DB-46E0-8818-39ADBEED201F}" srcId="{583A16AD-8E6A-4C43-B246-81FC1D43A036}" destId="{549E15AD-1938-4614-AA48-95A8A1204912}" srcOrd="0" destOrd="0" parTransId="{79C0EB10-4B52-4287-AA63-4300328837A3}" sibTransId="{A3A69F13-5565-42DC-BC8C-D89D6FD52C55}"/>
    <dgm:cxn modelId="{6C97B40B-D6F2-42F4-B694-FDB1832F12B0}" srcId="{CB6516CD-178D-4182-9F99-F2A9CA56805A}" destId="{86F1733D-2FDF-4465-84D0-3127A80DFFEB}" srcOrd="1" destOrd="0" parTransId="{BEAF90E9-0ED2-44A0-A42D-BD36A097CA8D}" sibTransId="{AD12208E-E472-40BE-8E8D-C309B244E985}"/>
    <dgm:cxn modelId="{78EFB1F9-C51F-4B86-B79D-1FAD3E92DD09}" type="presOf" srcId="{674DF011-E4BA-45B5-9110-68DF3513244D}" destId="{1C0CDE0C-801C-492F-891B-2F36270A827A}" srcOrd="1" destOrd="3" presId="urn:microsoft.com/office/officeart/2005/8/layout/vList4"/>
    <dgm:cxn modelId="{59AEC379-6FB9-442E-9A4E-FF9E5DD50CD9}" type="presOf" srcId="{748A7B0F-31B4-4C2B-BF4C-B0AAA6738303}" destId="{D7C2B9CD-5F54-4460-A1A4-2B101D9A45BF}" srcOrd="0" destOrd="1" presId="urn:microsoft.com/office/officeart/2005/8/layout/vList4"/>
    <dgm:cxn modelId="{2E086C27-1AB0-451D-A891-CE2C49F83E53}" srcId="{86F1733D-2FDF-4465-84D0-3127A80DFFEB}" destId="{748A7B0F-31B4-4C2B-BF4C-B0AAA6738303}" srcOrd="0" destOrd="0" parTransId="{A9F735D7-5BAF-4CF7-BD50-B8AF6698235A}" sibTransId="{77D47A06-944D-4DC9-8042-1F7853E265BD}"/>
    <dgm:cxn modelId="{48FB6ED1-606D-46B7-A88E-A308CA56D9DD}" srcId="{BCD585DE-BAB6-49F3-BAA4-0E80BB3B207B}" destId="{4C741EC1-6BCD-479A-84BB-742536D8F02C}" srcOrd="0" destOrd="0" parTransId="{2EE1CD7F-E4E9-45BD-B812-0A9A540E28ED}" sibTransId="{7031115D-0B80-4D50-B3C7-C73C14FB4ADB}"/>
    <dgm:cxn modelId="{F05E9C07-8061-4D88-887A-FF439400C814}" type="presParOf" srcId="{E4173FFF-B176-4B1F-A0A9-5BDC70483F36}" destId="{69903097-07F0-4D8D-9A13-3AE820EBEE86}" srcOrd="0" destOrd="0" presId="urn:microsoft.com/office/officeart/2005/8/layout/vList4"/>
    <dgm:cxn modelId="{AC0E119F-518C-48CF-97D2-B5E78309F020}" type="presParOf" srcId="{69903097-07F0-4D8D-9A13-3AE820EBEE86}" destId="{5DA34908-6CF2-4160-AB7A-12387E8E09D1}" srcOrd="0" destOrd="0" presId="urn:microsoft.com/office/officeart/2005/8/layout/vList4"/>
    <dgm:cxn modelId="{AFE4A60D-1CD7-48BB-BE65-09B86B6507F0}" type="presParOf" srcId="{69903097-07F0-4D8D-9A13-3AE820EBEE86}" destId="{579A0130-7366-417D-9D5E-723E25456BA1}" srcOrd="1" destOrd="0" presId="urn:microsoft.com/office/officeart/2005/8/layout/vList4"/>
    <dgm:cxn modelId="{8A720567-CAA7-4136-AC26-2CE6E23C7206}" type="presParOf" srcId="{69903097-07F0-4D8D-9A13-3AE820EBEE86}" destId="{1C0CDE0C-801C-492F-891B-2F36270A827A}" srcOrd="2" destOrd="0" presId="urn:microsoft.com/office/officeart/2005/8/layout/vList4"/>
    <dgm:cxn modelId="{E2B70A2E-2D6D-4BCF-AD4C-272CE87437E8}" type="presParOf" srcId="{E4173FFF-B176-4B1F-A0A9-5BDC70483F36}" destId="{CE1A1C8B-DE16-4FB0-A69D-A18834B19E27}" srcOrd="1" destOrd="0" presId="urn:microsoft.com/office/officeart/2005/8/layout/vList4"/>
    <dgm:cxn modelId="{CCD774DD-99C0-4D94-9E3D-7D8AE9616A92}" type="presParOf" srcId="{E4173FFF-B176-4B1F-A0A9-5BDC70483F36}" destId="{C89F0B12-0406-4AC9-A77E-4CFF1458CA57}" srcOrd="2" destOrd="0" presId="urn:microsoft.com/office/officeart/2005/8/layout/vList4"/>
    <dgm:cxn modelId="{E6DCE2EF-0554-4121-8D5E-44D55A6E390A}" type="presParOf" srcId="{C89F0B12-0406-4AC9-A77E-4CFF1458CA57}" destId="{D7C2B9CD-5F54-4460-A1A4-2B101D9A45BF}" srcOrd="0" destOrd="0" presId="urn:microsoft.com/office/officeart/2005/8/layout/vList4"/>
    <dgm:cxn modelId="{5C0847DC-3180-428A-AA83-D5F681554917}" type="presParOf" srcId="{C89F0B12-0406-4AC9-A77E-4CFF1458CA57}" destId="{AB9DB32D-50C8-47D8-ADF2-8E34AA161765}" srcOrd="1" destOrd="0" presId="urn:microsoft.com/office/officeart/2005/8/layout/vList4"/>
    <dgm:cxn modelId="{C659D768-D33C-431D-B1C1-0B293D4FBE9E}" type="presParOf" srcId="{C89F0B12-0406-4AC9-A77E-4CFF1458CA57}" destId="{83E9956D-9C31-4F9B-B31C-A903A067D4C8}" srcOrd="2" destOrd="0" presId="urn:microsoft.com/office/officeart/2005/8/layout/vList4"/>
    <dgm:cxn modelId="{79D301DB-9855-486A-97EA-B65BD6F2C825}" type="presParOf" srcId="{E4173FFF-B176-4B1F-A0A9-5BDC70483F36}" destId="{10972610-E3DD-466A-823A-9E469D25A20D}" srcOrd="3" destOrd="0" presId="urn:microsoft.com/office/officeart/2005/8/layout/vList4"/>
    <dgm:cxn modelId="{E8F7CD95-A94E-4ED0-A075-54E3115FBAFC}" type="presParOf" srcId="{E4173FFF-B176-4B1F-A0A9-5BDC70483F36}" destId="{6F0FCEB8-9874-4913-B1F7-D22A0576A7BF}" srcOrd="4" destOrd="0" presId="urn:microsoft.com/office/officeart/2005/8/layout/vList4"/>
    <dgm:cxn modelId="{71309DC5-4E74-4983-B7B2-2F80A0F95584}" type="presParOf" srcId="{6F0FCEB8-9874-4913-B1F7-D22A0576A7BF}" destId="{83D4EC67-E3FC-48AA-83EE-BA7F15DE1E1D}" srcOrd="0" destOrd="0" presId="urn:microsoft.com/office/officeart/2005/8/layout/vList4"/>
    <dgm:cxn modelId="{E5303CA3-BFCE-4C3C-A1D9-CC7F0C92BDCB}" type="presParOf" srcId="{6F0FCEB8-9874-4913-B1F7-D22A0576A7BF}" destId="{B22C0496-DDFB-4862-AF2E-AD99A8E47D9B}" srcOrd="1" destOrd="0" presId="urn:microsoft.com/office/officeart/2005/8/layout/vList4"/>
    <dgm:cxn modelId="{B8B76EDE-C763-485B-9580-DC86B3DA30CA}" type="presParOf" srcId="{6F0FCEB8-9874-4913-B1F7-D22A0576A7BF}" destId="{B6DA1403-8B4F-4B27-8BAC-9A1461A6B7A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0D89BF-FFBF-44CA-B5CC-F9C0AB67D73D}" type="doc">
      <dgm:prSet loTypeId="urn:microsoft.com/office/officeart/2005/8/layout/hProcess9" loCatId="process" qsTypeId="urn:microsoft.com/office/officeart/2005/8/quickstyle/simple1" qsCatId="simple" csTypeId="urn:microsoft.com/office/officeart/2005/8/colors/accent1_2" csCatId="accent1" phldr="1"/>
      <dgm:spPr/>
    </dgm:pt>
    <dgm:pt modelId="{B54DD249-8D45-4410-9828-5D32826BE80A}">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Assessment of needs</a:t>
          </a:r>
          <a:endParaRPr lang="en-GB" dirty="0">
            <a:latin typeface="Arial" panose="020B0604020202020204" pitchFamily="34" charset="0"/>
            <a:cs typeface="Arial" panose="020B0604020202020204" pitchFamily="34" charset="0"/>
          </a:endParaRPr>
        </a:p>
      </dgm:t>
    </dgm:pt>
    <dgm:pt modelId="{1CD1F91D-CBC3-4571-9110-2FC560E04A2F}" type="parTrans" cxnId="{9E97DEA7-3584-485F-AB64-534802ABC282}">
      <dgm:prSet/>
      <dgm:spPr/>
      <dgm:t>
        <a:bodyPr/>
        <a:lstStyle/>
        <a:p>
          <a:endParaRPr lang="en-GB"/>
        </a:p>
      </dgm:t>
    </dgm:pt>
    <dgm:pt modelId="{5A71A717-62D9-468E-B14D-C4D1F62EAD99}" type="sibTrans" cxnId="{9E97DEA7-3584-485F-AB64-534802ABC282}">
      <dgm:prSet/>
      <dgm:spPr/>
      <dgm:t>
        <a:bodyPr/>
        <a:lstStyle/>
        <a:p>
          <a:endParaRPr lang="en-GB"/>
        </a:p>
      </dgm:t>
    </dgm:pt>
    <dgm:pt modelId="{C8D2C08F-160E-454A-B69C-F18604F53FFE}">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Identification of range and level of services</a:t>
          </a:r>
          <a:endParaRPr lang="en-GB" dirty="0">
            <a:latin typeface="Arial" panose="020B0604020202020204" pitchFamily="34" charset="0"/>
            <a:cs typeface="Arial" panose="020B0604020202020204" pitchFamily="34" charset="0"/>
          </a:endParaRPr>
        </a:p>
      </dgm:t>
    </dgm:pt>
    <dgm:pt modelId="{8A93D033-BBE8-46AE-BCD0-FD9E06DEA262}" type="parTrans" cxnId="{F47C2A80-20BA-42A9-B61A-915D0F63A582}">
      <dgm:prSet/>
      <dgm:spPr/>
      <dgm:t>
        <a:bodyPr/>
        <a:lstStyle/>
        <a:p>
          <a:endParaRPr lang="en-GB"/>
        </a:p>
      </dgm:t>
    </dgm:pt>
    <dgm:pt modelId="{BD580E44-654C-4026-835F-272C622AC7E2}" type="sibTrans" cxnId="{F47C2A80-20BA-42A9-B61A-915D0F63A582}">
      <dgm:prSet/>
      <dgm:spPr/>
      <dgm:t>
        <a:bodyPr/>
        <a:lstStyle/>
        <a:p>
          <a:endParaRPr lang="en-GB"/>
        </a:p>
      </dgm:t>
    </dgm:pt>
    <dgm:pt modelId="{AF33F0B6-51EE-4868-BA70-06A1A46939CD}">
      <dgm:prSet phldrT="[Text]"/>
      <dgm:spPr>
        <a:solidFill>
          <a:srgbClr val="ED1E87"/>
        </a:solidFill>
      </dgm:spPr>
      <dgm:t>
        <a:bodyPr/>
        <a:lstStyle/>
        <a:p>
          <a:r>
            <a:rPr lang="en-GB" dirty="0" smtClean="0">
              <a:latin typeface="Arial" panose="020B0604020202020204" pitchFamily="34" charset="0"/>
              <a:cs typeface="Arial" panose="020B0604020202020204" pitchFamily="34" charset="0"/>
            </a:rPr>
            <a:t>Population assessment report</a:t>
          </a:r>
          <a:endParaRPr lang="en-GB" dirty="0">
            <a:latin typeface="Arial" panose="020B0604020202020204" pitchFamily="34" charset="0"/>
            <a:cs typeface="Arial" panose="020B0604020202020204" pitchFamily="34" charset="0"/>
          </a:endParaRPr>
        </a:p>
      </dgm:t>
    </dgm:pt>
    <dgm:pt modelId="{F84442A4-7351-4842-927C-C2F0FD868D4A}" type="parTrans" cxnId="{0308291C-1E81-4DE9-A2E9-5673744FDE98}">
      <dgm:prSet/>
      <dgm:spPr/>
      <dgm:t>
        <a:bodyPr/>
        <a:lstStyle/>
        <a:p>
          <a:endParaRPr lang="en-GB"/>
        </a:p>
      </dgm:t>
    </dgm:pt>
    <dgm:pt modelId="{0370C79E-B72E-44A7-8B6E-F59FBF344762}" type="sibTrans" cxnId="{0308291C-1E81-4DE9-A2E9-5673744FDE98}">
      <dgm:prSet/>
      <dgm:spPr/>
      <dgm:t>
        <a:bodyPr/>
        <a:lstStyle/>
        <a:p>
          <a:endParaRPr lang="en-GB"/>
        </a:p>
      </dgm:t>
    </dgm:pt>
    <dgm:pt modelId="{A4881E5F-B8CD-477F-8454-E788945FBE5D}" type="pres">
      <dgm:prSet presAssocID="{510D89BF-FFBF-44CA-B5CC-F9C0AB67D73D}" presName="CompostProcess" presStyleCnt="0">
        <dgm:presLayoutVars>
          <dgm:dir/>
          <dgm:resizeHandles val="exact"/>
        </dgm:presLayoutVars>
      </dgm:prSet>
      <dgm:spPr/>
    </dgm:pt>
    <dgm:pt modelId="{3B0F4F38-C398-432D-9FB0-4CB69D0CCF2D}" type="pres">
      <dgm:prSet presAssocID="{510D89BF-FFBF-44CA-B5CC-F9C0AB67D73D}" presName="arrow" presStyleLbl="bgShp" presStyleIdx="0" presStyleCnt="1" custScaleX="96449" custScaleY="63636" custLinFactNeighborX="-11659"/>
      <dgm:spPr>
        <a:solidFill>
          <a:srgbClr val="FABCDB"/>
        </a:solidFill>
      </dgm:spPr>
    </dgm:pt>
    <dgm:pt modelId="{6AD879B3-A7A1-4DAD-A96B-0599D88728D1}" type="pres">
      <dgm:prSet presAssocID="{510D89BF-FFBF-44CA-B5CC-F9C0AB67D73D}" presName="linearProcess" presStyleCnt="0"/>
      <dgm:spPr/>
    </dgm:pt>
    <dgm:pt modelId="{383F6839-1139-459A-8C75-0F04B52BF77A}" type="pres">
      <dgm:prSet presAssocID="{B54DD249-8D45-4410-9828-5D32826BE80A}" presName="textNode" presStyleLbl="node1" presStyleIdx="0" presStyleCnt="3" custScaleX="107973" custLinFactX="-5924" custLinFactNeighborX="-100000">
        <dgm:presLayoutVars>
          <dgm:bulletEnabled val="1"/>
        </dgm:presLayoutVars>
      </dgm:prSet>
      <dgm:spPr/>
      <dgm:t>
        <a:bodyPr/>
        <a:lstStyle/>
        <a:p>
          <a:endParaRPr lang="en-GB"/>
        </a:p>
      </dgm:t>
    </dgm:pt>
    <dgm:pt modelId="{E274ABC6-0BD8-4592-AC7A-FE2C0CE3351F}" type="pres">
      <dgm:prSet presAssocID="{5A71A717-62D9-468E-B14D-C4D1F62EAD99}" presName="sibTrans" presStyleCnt="0"/>
      <dgm:spPr/>
    </dgm:pt>
    <dgm:pt modelId="{9931E3D2-A95C-4747-9975-8F6707C84B62}" type="pres">
      <dgm:prSet presAssocID="{C8D2C08F-160E-454A-B69C-F18604F53FFE}" presName="textNode" presStyleLbl="node1" presStyleIdx="1" presStyleCnt="3" custScaleX="103273">
        <dgm:presLayoutVars>
          <dgm:bulletEnabled val="1"/>
        </dgm:presLayoutVars>
      </dgm:prSet>
      <dgm:spPr/>
      <dgm:t>
        <a:bodyPr/>
        <a:lstStyle/>
        <a:p>
          <a:endParaRPr lang="en-GB"/>
        </a:p>
      </dgm:t>
    </dgm:pt>
    <dgm:pt modelId="{C89B8824-911D-4D6F-8E5F-4D48E86D966A}" type="pres">
      <dgm:prSet presAssocID="{BD580E44-654C-4026-835F-272C622AC7E2}" presName="sibTrans" presStyleCnt="0"/>
      <dgm:spPr/>
    </dgm:pt>
    <dgm:pt modelId="{9FD2F25F-A539-4F35-803D-61938729A175}" type="pres">
      <dgm:prSet presAssocID="{AF33F0B6-51EE-4868-BA70-06A1A46939CD}" presName="textNode" presStyleLbl="node1" presStyleIdx="2" presStyleCnt="3" custScaleX="100665" custLinFactX="2624" custLinFactNeighborX="100000">
        <dgm:presLayoutVars>
          <dgm:bulletEnabled val="1"/>
        </dgm:presLayoutVars>
      </dgm:prSet>
      <dgm:spPr/>
      <dgm:t>
        <a:bodyPr/>
        <a:lstStyle/>
        <a:p>
          <a:endParaRPr lang="en-GB"/>
        </a:p>
      </dgm:t>
    </dgm:pt>
  </dgm:ptLst>
  <dgm:cxnLst>
    <dgm:cxn modelId="{F47C2A80-20BA-42A9-B61A-915D0F63A582}" srcId="{510D89BF-FFBF-44CA-B5CC-F9C0AB67D73D}" destId="{C8D2C08F-160E-454A-B69C-F18604F53FFE}" srcOrd="1" destOrd="0" parTransId="{8A93D033-BBE8-46AE-BCD0-FD9E06DEA262}" sibTransId="{BD580E44-654C-4026-835F-272C622AC7E2}"/>
    <dgm:cxn modelId="{29C34058-F9E4-4FC1-88A6-14DD0563ABA4}" type="presOf" srcId="{AF33F0B6-51EE-4868-BA70-06A1A46939CD}" destId="{9FD2F25F-A539-4F35-803D-61938729A175}" srcOrd="0" destOrd="0" presId="urn:microsoft.com/office/officeart/2005/8/layout/hProcess9"/>
    <dgm:cxn modelId="{3B740D1D-D9EF-4CBE-A1C9-64B53B40A3C8}" type="presOf" srcId="{C8D2C08F-160E-454A-B69C-F18604F53FFE}" destId="{9931E3D2-A95C-4747-9975-8F6707C84B62}" srcOrd="0" destOrd="0" presId="urn:microsoft.com/office/officeart/2005/8/layout/hProcess9"/>
    <dgm:cxn modelId="{B82B8D71-4A55-41C8-A2DF-23931223C7C4}" type="presOf" srcId="{B54DD249-8D45-4410-9828-5D32826BE80A}" destId="{383F6839-1139-459A-8C75-0F04B52BF77A}" srcOrd="0" destOrd="0" presId="urn:microsoft.com/office/officeart/2005/8/layout/hProcess9"/>
    <dgm:cxn modelId="{9E97DEA7-3584-485F-AB64-534802ABC282}" srcId="{510D89BF-FFBF-44CA-B5CC-F9C0AB67D73D}" destId="{B54DD249-8D45-4410-9828-5D32826BE80A}" srcOrd="0" destOrd="0" parTransId="{1CD1F91D-CBC3-4571-9110-2FC560E04A2F}" sibTransId="{5A71A717-62D9-468E-B14D-C4D1F62EAD99}"/>
    <dgm:cxn modelId="{0308291C-1E81-4DE9-A2E9-5673744FDE98}" srcId="{510D89BF-FFBF-44CA-B5CC-F9C0AB67D73D}" destId="{AF33F0B6-51EE-4868-BA70-06A1A46939CD}" srcOrd="2" destOrd="0" parTransId="{F84442A4-7351-4842-927C-C2F0FD868D4A}" sibTransId="{0370C79E-B72E-44A7-8B6E-F59FBF344762}"/>
    <dgm:cxn modelId="{94FF1DAF-8021-48E3-AA71-5995434A950A}" type="presOf" srcId="{510D89BF-FFBF-44CA-B5CC-F9C0AB67D73D}" destId="{A4881E5F-B8CD-477F-8454-E788945FBE5D}" srcOrd="0" destOrd="0" presId="urn:microsoft.com/office/officeart/2005/8/layout/hProcess9"/>
    <dgm:cxn modelId="{9FEF2830-1263-4B75-B65F-5DF221A08AEA}" type="presParOf" srcId="{A4881E5F-B8CD-477F-8454-E788945FBE5D}" destId="{3B0F4F38-C398-432D-9FB0-4CB69D0CCF2D}" srcOrd="0" destOrd="0" presId="urn:microsoft.com/office/officeart/2005/8/layout/hProcess9"/>
    <dgm:cxn modelId="{EB6350EF-EE22-4EAB-97C7-AA403B877CF3}" type="presParOf" srcId="{A4881E5F-B8CD-477F-8454-E788945FBE5D}" destId="{6AD879B3-A7A1-4DAD-A96B-0599D88728D1}" srcOrd="1" destOrd="0" presId="urn:microsoft.com/office/officeart/2005/8/layout/hProcess9"/>
    <dgm:cxn modelId="{CB29BD78-7059-4352-A8AA-BCB700A40D43}" type="presParOf" srcId="{6AD879B3-A7A1-4DAD-A96B-0599D88728D1}" destId="{383F6839-1139-459A-8C75-0F04B52BF77A}" srcOrd="0" destOrd="0" presId="urn:microsoft.com/office/officeart/2005/8/layout/hProcess9"/>
    <dgm:cxn modelId="{68A3ADE5-7F66-45CD-ABF5-E3D7D0362A6D}" type="presParOf" srcId="{6AD879B3-A7A1-4DAD-A96B-0599D88728D1}" destId="{E274ABC6-0BD8-4592-AC7A-FE2C0CE3351F}" srcOrd="1" destOrd="0" presId="urn:microsoft.com/office/officeart/2005/8/layout/hProcess9"/>
    <dgm:cxn modelId="{70372B95-F603-42BA-94C2-E99EDE66503F}" type="presParOf" srcId="{6AD879B3-A7A1-4DAD-A96B-0599D88728D1}" destId="{9931E3D2-A95C-4747-9975-8F6707C84B62}" srcOrd="2" destOrd="0" presId="urn:microsoft.com/office/officeart/2005/8/layout/hProcess9"/>
    <dgm:cxn modelId="{9A09A96F-08A9-479C-8E5F-04D516DB3105}" type="presParOf" srcId="{6AD879B3-A7A1-4DAD-A96B-0599D88728D1}" destId="{C89B8824-911D-4D6F-8E5F-4D48E86D966A}" srcOrd="3" destOrd="0" presId="urn:microsoft.com/office/officeart/2005/8/layout/hProcess9"/>
    <dgm:cxn modelId="{4ECB3ABB-0A6E-4B03-83F8-716554710081}" type="presParOf" srcId="{6AD879B3-A7A1-4DAD-A96B-0599D88728D1}" destId="{9FD2F25F-A539-4F35-803D-61938729A17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B65A8E-5E0F-46E5-9268-F09DC24662A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E5EFE41F-6BB2-4DF7-87C6-6ED06F0E58B9}">
      <dgm:prSet phldrT="[Text]" custT="1"/>
      <dgm:spPr>
        <a:solidFill>
          <a:srgbClr val="ED1E87"/>
        </a:solidFill>
      </dgm:spPr>
      <dgm:t>
        <a:bodyPr/>
        <a:lstStyle/>
        <a:p>
          <a:r>
            <a:rPr lang="en-GB" sz="2400" dirty="0" smtClean="0">
              <a:latin typeface="Arial" panose="020B0604020202020204" pitchFamily="34" charset="0"/>
              <a:cs typeface="Arial" panose="020B0604020202020204" pitchFamily="34" charset="0"/>
            </a:rPr>
            <a:t>Social enterprises</a:t>
          </a:r>
          <a:endParaRPr lang="en-GB" sz="2400" dirty="0">
            <a:latin typeface="Arial" panose="020B0604020202020204" pitchFamily="34" charset="0"/>
            <a:cs typeface="Arial" panose="020B0604020202020204" pitchFamily="34" charset="0"/>
          </a:endParaRPr>
        </a:p>
      </dgm:t>
    </dgm:pt>
    <dgm:pt modelId="{C4AE9CD9-7C54-488B-85E8-210C019900F8}" type="parTrans" cxnId="{460B692F-550C-4A90-94F8-D1F435F0CEF6}">
      <dgm:prSet/>
      <dgm:spPr/>
      <dgm:t>
        <a:bodyPr/>
        <a:lstStyle/>
        <a:p>
          <a:endParaRPr lang="en-GB"/>
        </a:p>
      </dgm:t>
    </dgm:pt>
    <dgm:pt modelId="{9BCA19A7-EBB6-4115-A5C0-16355DCF6D2C}" type="sibTrans" cxnId="{460B692F-550C-4A90-94F8-D1F435F0CEF6}">
      <dgm:prSet/>
      <dgm:spPr/>
      <dgm:t>
        <a:bodyPr/>
        <a:lstStyle/>
        <a:p>
          <a:endParaRPr lang="en-GB"/>
        </a:p>
      </dgm:t>
    </dgm:pt>
    <dgm:pt modelId="{A48EA8AC-2336-47A5-A034-1F3682F4CCD6}">
      <dgm:prSet phldrT="[Text]" custT="1"/>
      <dgm:spPr>
        <a:solidFill>
          <a:srgbClr val="ED1E87"/>
        </a:solidFill>
      </dgm:spPr>
      <dgm:t>
        <a:bodyPr/>
        <a:lstStyle/>
        <a:p>
          <a:r>
            <a:rPr lang="en-GB" sz="2400" dirty="0" smtClean="0">
              <a:latin typeface="Arial" panose="020B0604020202020204" pitchFamily="34" charset="0"/>
              <a:cs typeface="Arial" panose="020B0604020202020204" pitchFamily="34" charset="0"/>
            </a:rPr>
            <a:t>Co-operatives</a:t>
          </a:r>
          <a:endParaRPr lang="en-GB" sz="2400" dirty="0">
            <a:latin typeface="Arial" panose="020B0604020202020204" pitchFamily="34" charset="0"/>
            <a:cs typeface="Arial" panose="020B0604020202020204" pitchFamily="34" charset="0"/>
          </a:endParaRPr>
        </a:p>
      </dgm:t>
    </dgm:pt>
    <dgm:pt modelId="{FC8DFF85-CD94-437C-8026-99491B86DB18}" type="parTrans" cxnId="{CFB11F1D-1AA3-4A80-A4C9-F439DD927E38}">
      <dgm:prSet/>
      <dgm:spPr/>
      <dgm:t>
        <a:bodyPr/>
        <a:lstStyle/>
        <a:p>
          <a:endParaRPr lang="en-GB"/>
        </a:p>
      </dgm:t>
    </dgm:pt>
    <dgm:pt modelId="{22800568-41D7-4785-80DD-D1D1BCEDE61B}" type="sibTrans" cxnId="{CFB11F1D-1AA3-4A80-A4C9-F439DD927E38}">
      <dgm:prSet/>
      <dgm:spPr/>
      <dgm:t>
        <a:bodyPr/>
        <a:lstStyle/>
        <a:p>
          <a:endParaRPr lang="en-GB"/>
        </a:p>
      </dgm:t>
    </dgm:pt>
    <dgm:pt modelId="{E63C8EF1-C63D-47DA-851A-44C455A174D8}">
      <dgm:prSet phldrT="[Text]" custT="1"/>
      <dgm:spPr>
        <a:solidFill>
          <a:srgbClr val="ED1E87"/>
        </a:solidFill>
      </dgm:spPr>
      <dgm:t>
        <a:bodyPr/>
        <a:lstStyle/>
        <a:p>
          <a:r>
            <a:rPr lang="en-GB" sz="2400" dirty="0" smtClean="0">
              <a:latin typeface="Arial" panose="020B0604020202020204" pitchFamily="34" charset="0"/>
              <a:cs typeface="Arial" panose="020B0604020202020204" pitchFamily="34" charset="0"/>
            </a:rPr>
            <a:t>Third sector</a:t>
          </a:r>
          <a:endParaRPr lang="en-GB" sz="2400" dirty="0">
            <a:latin typeface="Arial" panose="020B0604020202020204" pitchFamily="34" charset="0"/>
            <a:cs typeface="Arial" panose="020B0604020202020204" pitchFamily="34" charset="0"/>
          </a:endParaRPr>
        </a:p>
      </dgm:t>
    </dgm:pt>
    <dgm:pt modelId="{6D93A25C-2FBF-4BCE-B54F-C36B86C93512}" type="parTrans" cxnId="{1FB61BF2-D564-41C8-8A6D-A3C1C78FD36A}">
      <dgm:prSet/>
      <dgm:spPr/>
      <dgm:t>
        <a:bodyPr/>
        <a:lstStyle/>
        <a:p>
          <a:endParaRPr lang="en-GB"/>
        </a:p>
      </dgm:t>
    </dgm:pt>
    <dgm:pt modelId="{A616C8D6-0407-4A36-909B-079EF215DC8B}" type="sibTrans" cxnId="{1FB61BF2-D564-41C8-8A6D-A3C1C78FD36A}">
      <dgm:prSet/>
      <dgm:spPr/>
      <dgm:t>
        <a:bodyPr/>
        <a:lstStyle/>
        <a:p>
          <a:endParaRPr lang="en-GB"/>
        </a:p>
      </dgm:t>
    </dgm:pt>
    <dgm:pt modelId="{77CBFF4A-A422-48B3-9E96-71FA826A465A}">
      <dgm:prSet phldrT="[Text]" custT="1"/>
      <dgm:spPr>
        <a:solidFill>
          <a:srgbClr val="ED1E87"/>
        </a:solidFill>
      </dgm:spPr>
      <dgm:t>
        <a:bodyPr/>
        <a:lstStyle/>
        <a:p>
          <a:r>
            <a:rPr lang="en-GB" sz="2400" dirty="0" smtClean="0">
              <a:latin typeface="Arial" panose="020B0604020202020204" pitchFamily="34" charset="0"/>
              <a:cs typeface="Arial" panose="020B0604020202020204" pitchFamily="34" charset="0"/>
            </a:rPr>
            <a:t>User-led</a:t>
          </a:r>
          <a:endParaRPr lang="en-GB" sz="2400" dirty="0">
            <a:latin typeface="Arial" panose="020B0604020202020204" pitchFamily="34" charset="0"/>
            <a:cs typeface="Arial" panose="020B0604020202020204" pitchFamily="34" charset="0"/>
          </a:endParaRPr>
        </a:p>
      </dgm:t>
    </dgm:pt>
    <dgm:pt modelId="{611B61D5-786F-46E4-90C1-63118B14055D}" type="parTrans" cxnId="{6CF2F50F-E9AF-4C62-807F-9668AD1E55B4}">
      <dgm:prSet/>
      <dgm:spPr/>
      <dgm:t>
        <a:bodyPr/>
        <a:lstStyle/>
        <a:p>
          <a:endParaRPr lang="en-GB"/>
        </a:p>
      </dgm:t>
    </dgm:pt>
    <dgm:pt modelId="{83F5FC69-E1C0-460C-B22A-13D7ED625CD8}" type="sibTrans" cxnId="{6CF2F50F-E9AF-4C62-807F-9668AD1E55B4}">
      <dgm:prSet/>
      <dgm:spPr/>
      <dgm:t>
        <a:bodyPr/>
        <a:lstStyle/>
        <a:p>
          <a:endParaRPr lang="en-GB"/>
        </a:p>
      </dgm:t>
    </dgm:pt>
    <dgm:pt modelId="{E03525D7-9766-45BB-9EDC-322E43BA0205}" type="pres">
      <dgm:prSet presAssocID="{78B65A8E-5E0F-46E5-9268-F09DC24662A8}" presName="matrix" presStyleCnt="0">
        <dgm:presLayoutVars>
          <dgm:chMax val="1"/>
          <dgm:dir/>
          <dgm:resizeHandles val="exact"/>
        </dgm:presLayoutVars>
      </dgm:prSet>
      <dgm:spPr/>
      <dgm:t>
        <a:bodyPr/>
        <a:lstStyle/>
        <a:p>
          <a:endParaRPr lang="en-GB"/>
        </a:p>
      </dgm:t>
    </dgm:pt>
    <dgm:pt modelId="{3782E610-EBB1-474F-A6A2-D26928015BEE}" type="pres">
      <dgm:prSet presAssocID="{78B65A8E-5E0F-46E5-9268-F09DC24662A8}" presName="diamond" presStyleLbl="bgShp" presStyleIdx="0" presStyleCnt="1"/>
      <dgm:spPr>
        <a:solidFill>
          <a:srgbClr val="FABCDB"/>
        </a:solidFill>
      </dgm:spPr>
    </dgm:pt>
    <dgm:pt modelId="{47F8658E-C192-4DF1-9BFE-5615E82BE1DF}" type="pres">
      <dgm:prSet presAssocID="{78B65A8E-5E0F-46E5-9268-F09DC24662A8}" presName="quad1" presStyleLbl="node1" presStyleIdx="0" presStyleCnt="4">
        <dgm:presLayoutVars>
          <dgm:chMax val="0"/>
          <dgm:chPref val="0"/>
          <dgm:bulletEnabled val="1"/>
        </dgm:presLayoutVars>
      </dgm:prSet>
      <dgm:spPr/>
      <dgm:t>
        <a:bodyPr/>
        <a:lstStyle/>
        <a:p>
          <a:endParaRPr lang="en-GB"/>
        </a:p>
      </dgm:t>
    </dgm:pt>
    <dgm:pt modelId="{97D2582D-7F92-4BA7-9525-C2F457D5654D}" type="pres">
      <dgm:prSet presAssocID="{78B65A8E-5E0F-46E5-9268-F09DC24662A8}" presName="quad2" presStyleLbl="node1" presStyleIdx="1" presStyleCnt="4">
        <dgm:presLayoutVars>
          <dgm:chMax val="0"/>
          <dgm:chPref val="0"/>
          <dgm:bulletEnabled val="1"/>
        </dgm:presLayoutVars>
      </dgm:prSet>
      <dgm:spPr/>
      <dgm:t>
        <a:bodyPr/>
        <a:lstStyle/>
        <a:p>
          <a:endParaRPr lang="en-GB"/>
        </a:p>
      </dgm:t>
    </dgm:pt>
    <dgm:pt modelId="{884B3EA8-E33E-444B-A1CC-B00AD5CEB4F7}" type="pres">
      <dgm:prSet presAssocID="{78B65A8E-5E0F-46E5-9268-F09DC24662A8}" presName="quad3" presStyleLbl="node1" presStyleIdx="2" presStyleCnt="4">
        <dgm:presLayoutVars>
          <dgm:chMax val="0"/>
          <dgm:chPref val="0"/>
          <dgm:bulletEnabled val="1"/>
        </dgm:presLayoutVars>
      </dgm:prSet>
      <dgm:spPr/>
      <dgm:t>
        <a:bodyPr/>
        <a:lstStyle/>
        <a:p>
          <a:endParaRPr lang="en-GB"/>
        </a:p>
      </dgm:t>
    </dgm:pt>
    <dgm:pt modelId="{4659B35A-5AF0-4A7C-ACB4-6870D075BD00}" type="pres">
      <dgm:prSet presAssocID="{78B65A8E-5E0F-46E5-9268-F09DC24662A8}" presName="quad4" presStyleLbl="node1" presStyleIdx="3" presStyleCnt="4">
        <dgm:presLayoutVars>
          <dgm:chMax val="0"/>
          <dgm:chPref val="0"/>
          <dgm:bulletEnabled val="1"/>
        </dgm:presLayoutVars>
      </dgm:prSet>
      <dgm:spPr/>
      <dgm:t>
        <a:bodyPr/>
        <a:lstStyle/>
        <a:p>
          <a:endParaRPr lang="en-GB"/>
        </a:p>
      </dgm:t>
    </dgm:pt>
  </dgm:ptLst>
  <dgm:cxnLst>
    <dgm:cxn modelId="{CFB11F1D-1AA3-4A80-A4C9-F439DD927E38}" srcId="{78B65A8E-5E0F-46E5-9268-F09DC24662A8}" destId="{A48EA8AC-2336-47A5-A034-1F3682F4CCD6}" srcOrd="1" destOrd="0" parTransId="{FC8DFF85-CD94-437C-8026-99491B86DB18}" sibTransId="{22800568-41D7-4785-80DD-D1D1BCEDE61B}"/>
    <dgm:cxn modelId="{460B692F-550C-4A90-94F8-D1F435F0CEF6}" srcId="{78B65A8E-5E0F-46E5-9268-F09DC24662A8}" destId="{E5EFE41F-6BB2-4DF7-87C6-6ED06F0E58B9}" srcOrd="0" destOrd="0" parTransId="{C4AE9CD9-7C54-488B-85E8-210C019900F8}" sibTransId="{9BCA19A7-EBB6-4115-A5C0-16355DCF6D2C}"/>
    <dgm:cxn modelId="{CCFAA8CF-29A1-40A2-8B11-64512A483FAC}" type="presOf" srcId="{77CBFF4A-A422-48B3-9E96-71FA826A465A}" destId="{4659B35A-5AF0-4A7C-ACB4-6870D075BD00}" srcOrd="0" destOrd="0" presId="urn:microsoft.com/office/officeart/2005/8/layout/matrix3"/>
    <dgm:cxn modelId="{6CF2F50F-E9AF-4C62-807F-9668AD1E55B4}" srcId="{78B65A8E-5E0F-46E5-9268-F09DC24662A8}" destId="{77CBFF4A-A422-48B3-9E96-71FA826A465A}" srcOrd="3" destOrd="0" parTransId="{611B61D5-786F-46E4-90C1-63118B14055D}" sibTransId="{83F5FC69-E1C0-460C-B22A-13D7ED625CD8}"/>
    <dgm:cxn modelId="{2DF54C7D-74B1-4EA9-97C4-DF7C9FA58B48}" type="presOf" srcId="{E63C8EF1-C63D-47DA-851A-44C455A174D8}" destId="{884B3EA8-E33E-444B-A1CC-B00AD5CEB4F7}" srcOrd="0" destOrd="0" presId="urn:microsoft.com/office/officeart/2005/8/layout/matrix3"/>
    <dgm:cxn modelId="{85273610-4279-499C-AB17-EF2FC9B88354}" type="presOf" srcId="{78B65A8E-5E0F-46E5-9268-F09DC24662A8}" destId="{E03525D7-9766-45BB-9EDC-322E43BA0205}" srcOrd="0" destOrd="0" presId="urn:microsoft.com/office/officeart/2005/8/layout/matrix3"/>
    <dgm:cxn modelId="{ED91589B-DB34-4FFF-98D4-52B5C64FF929}" type="presOf" srcId="{A48EA8AC-2336-47A5-A034-1F3682F4CCD6}" destId="{97D2582D-7F92-4BA7-9525-C2F457D5654D}" srcOrd="0" destOrd="0" presId="urn:microsoft.com/office/officeart/2005/8/layout/matrix3"/>
    <dgm:cxn modelId="{51B26864-E8E0-4453-92A4-761EF104B848}" type="presOf" srcId="{E5EFE41F-6BB2-4DF7-87C6-6ED06F0E58B9}" destId="{47F8658E-C192-4DF1-9BFE-5615E82BE1DF}" srcOrd="0" destOrd="0" presId="urn:microsoft.com/office/officeart/2005/8/layout/matrix3"/>
    <dgm:cxn modelId="{1FB61BF2-D564-41C8-8A6D-A3C1C78FD36A}" srcId="{78B65A8E-5E0F-46E5-9268-F09DC24662A8}" destId="{E63C8EF1-C63D-47DA-851A-44C455A174D8}" srcOrd="2" destOrd="0" parTransId="{6D93A25C-2FBF-4BCE-B54F-C36B86C93512}" sibTransId="{A616C8D6-0407-4A36-909B-079EF215DC8B}"/>
    <dgm:cxn modelId="{AC53696C-77EC-4DE3-934C-7B9A5838CF90}" type="presParOf" srcId="{E03525D7-9766-45BB-9EDC-322E43BA0205}" destId="{3782E610-EBB1-474F-A6A2-D26928015BEE}" srcOrd="0" destOrd="0" presId="urn:microsoft.com/office/officeart/2005/8/layout/matrix3"/>
    <dgm:cxn modelId="{AA2ED258-7869-489D-9449-E6AF5541C706}" type="presParOf" srcId="{E03525D7-9766-45BB-9EDC-322E43BA0205}" destId="{47F8658E-C192-4DF1-9BFE-5615E82BE1DF}" srcOrd="1" destOrd="0" presId="urn:microsoft.com/office/officeart/2005/8/layout/matrix3"/>
    <dgm:cxn modelId="{B3BFE257-2526-4281-B16D-25580C68BBF6}" type="presParOf" srcId="{E03525D7-9766-45BB-9EDC-322E43BA0205}" destId="{97D2582D-7F92-4BA7-9525-C2F457D5654D}" srcOrd="2" destOrd="0" presId="urn:microsoft.com/office/officeart/2005/8/layout/matrix3"/>
    <dgm:cxn modelId="{2CF381D7-AD52-493C-91C1-7A5149A849A5}" type="presParOf" srcId="{E03525D7-9766-45BB-9EDC-322E43BA0205}" destId="{884B3EA8-E33E-444B-A1CC-B00AD5CEB4F7}" srcOrd="3" destOrd="0" presId="urn:microsoft.com/office/officeart/2005/8/layout/matrix3"/>
    <dgm:cxn modelId="{792B8086-DC19-4153-9920-553B604C6F88}" type="presParOf" srcId="{E03525D7-9766-45BB-9EDC-322E43BA0205}" destId="{4659B35A-5AF0-4A7C-ACB4-6870D075BD0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EEE4-3CA6-4DE2-A00F-3EFFE5804BD8}">
      <dsp:nvSpPr>
        <dsp:cNvPr id="0" name=""/>
        <dsp:cNvSpPr/>
      </dsp:nvSpPr>
      <dsp:spPr>
        <a:xfrm>
          <a:off x="2411" y="350242"/>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1. Introduction</a:t>
          </a:r>
          <a:endParaRPr lang="en-GB" sz="1900" kern="1200" dirty="0">
            <a:latin typeface="Arial" panose="020B0604020202020204" pitchFamily="34" charset="0"/>
            <a:cs typeface="Arial" panose="020B0604020202020204" pitchFamily="34" charset="0"/>
          </a:endParaRPr>
        </a:p>
      </dsp:txBody>
      <dsp:txXfrm>
        <a:off x="2411" y="350242"/>
        <a:ext cx="1912739" cy="1147643"/>
      </dsp:txXfrm>
    </dsp:sp>
    <dsp:sp modelId="{BF16F7C4-B9C8-4033-8D82-AEE574D4B027}">
      <dsp:nvSpPr>
        <dsp:cNvPr id="0" name=""/>
        <dsp:cNvSpPr/>
      </dsp:nvSpPr>
      <dsp:spPr>
        <a:xfrm>
          <a:off x="2106423" y="350242"/>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2. General Functions</a:t>
          </a:r>
          <a:endParaRPr lang="en-GB" sz="1900" kern="1200" dirty="0">
            <a:latin typeface="Arial" panose="020B0604020202020204" pitchFamily="34" charset="0"/>
            <a:cs typeface="Arial" panose="020B0604020202020204" pitchFamily="34" charset="0"/>
          </a:endParaRPr>
        </a:p>
      </dsp:txBody>
      <dsp:txXfrm>
        <a:off x="2106423" y="350242"/>
        <a:ext cx="1912739" cy="1147643"/>
      </dsp:txXfrm>
    </dsp:sp>
    <dsp:sp modelId="{89886420-9E56-452D-96F3-6BFED2CC43AF}">
      <dsp:nvSpPr>
        <dsp:cNvPr id="0" name=""/>
        <dsp:cNvSpPr/>
      </dsp:nvSpPr>
      <dsp:spPr>
        <a:xfrm>
          <a:off x="4210436" y="350242"/>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3. Assessing the Needs of Individuals</a:t>
          </a:r>
          <a:endParaRPr lang="en-GB" sz="1900" kern="1200" dirty="0">
            <a:latin typeface="Arial" panose="020B0604020202020204" pitchFamily="34" charset="0"/>
            <a:cs typeface="Arial" panose="020B0604020202020204" pitchFamily="34" charset="0"/>
          </a:endParaRPr>
        </a:p>
      </dsp:txBody>
      <dsp:txXfrm>
        <a:off x="4210436" y="350242"/>
        <a:ext cx="1912739" cy="1147643"/>
      </dsp:txXfrm>
    </dsp:sp>
    <dsp:sp modelId="{BC11C9D1-9083-454A-8D3E-1C751AF28283}">
      <dsp:nvSpPr>
        <dsp:cNvPr id="0" name=""/>
        <dsp:cNvSpPr/>
      </dsp:nvSpPr>
      <dsp:spPr>
        <a:xfrm>
          <a:off x="6314449" y="350242"/>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4. Meeting Needs</a:t>
          </a:r>
          <a:endParaRPr lang="en-GB" sz="1900" kern="1200" dirty="0">
            <a:latin typeface="Arial" panose="020B0604020202020204" pitchFamily="34" charset="0"/>
            <a:cs typeface="Arial" panose="020B0604020202020204" pitchFamily="34" charset="0"/>
          </a:endParaRPr>
        </a:p>
      </dsp:txBody>
      <dsp:txXfrm>
        <a:off x="6314449" y="350242"/>
        <a:ext cx="1912739" cy="1147643"/>
      </dsp:txXfrm>
    </dsp:sp>
    <dsp:sp modelId="{7D25DB41-927D-4D31-9142-D1292E8C6ED7}">
      <dsp:nvSpPr>
        <dsp:cNvPr id="0" name=""/>
        <dsp:cNvSpPr/>
      </dsp:nvSpPr>
      <dsp:spPr>
        <a:xfrm>
          <a:off x="2411" y="1689159"/>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5. Charging and Financial Assessment</a:t>
          </a:r>
          <a:endParaRPr lang="en-GB" sz="1900" kern="1200" dirty="0">
            <a:latin typeface="Arial" panose="020B0604020202020204" pitchFamily="34" charset="0"/>
            <a:cs typeface="Arial" panose="020B0604020202020204" pitchFamily="34" charset="0"/>
          </a:endParaRPr>
        </a:p>
      </dsp:txBody>
      <dsp:txXfrm>
        <a:off x="2411" y="1689159"/>
        <a:ext cx="1912739" cy="1147643"/>
      </dsp:txXfrm>
    </dsp:sp>
    <dsp:sp modelId="{2715E223-CD1D-49B3-ABE8-8AF703C2F468}">
      <dsp:nvSpPr>
        <dsp:cNvPr id="0" name=""/>
        <dsp:cNvSpPr/>
      </dsp:nvSpPr>
      <dsp:spPr>
        <a:xfrm>
          <a:off x="2106423" y="1689159"/>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6. Looked After and Accommodated Children</a:t>
          </a:r>
          <a:endParaRPr lang="en-GB" sz="1900" kern="1200" dirty="0">
            <a:latin typeface="Arial" panose="020B0604020202020204" pitchFamily="34" charset="0"/>
            <a:cs typeface="Arial" panose="020B0604020202020204" pitchFamily="34" charset="0"/>
          </a:endParaRPr>
        </a:p>
      </dsp:txBody>
      <dsp:txXfrm>
        <a:off x="2106423" y="1689159"/>
        <a:ext cx="1912739" cy="1147643"/>
      </dsp:txXfrm>
    </dsp:sp>
    <dsp:sp modelId="{C7E8F0AD-8372-4C02-9315-7D9F00BFE8A5}">
      <dsp:nvSpPr>
        <dsp:cNvPr id="0" name=""/>
        <dsp:cNvSpPr/>
      </dsp:nvSpPr>
      <dsp:spPr>
        <a:xfrm>
          <a:off x="4210436" y="1689159"/>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7. Safeguarding</a:t>
          </a:r>
          <a:endParaRPr lang="en-GB" sz="1900" kern="1200" dirty="0">
            <a:latin typeface="Arial" panose="020B0604020202020204" pitchFamily="34" charset="0"/>
            <a:cs typeface="Arial" panose="020B0604020202020204" pitchFamily="34" charset="0"/>
          </a:endParaRPr>
        </a:p>
      </dsp:txBody>
      <dsp:txXfrm>
        <a:off x="4210436" y="1689159"/>
        <a:ext cx="1912739" cy="1147643"/>
      </dsp:txXfrm>
    </dsp:sp>
    <dsp:sp modelId="{68768930-9A2C-453E-A7A1-07D275A0D155}">
      <dsp:nvSpPr>
        <dsp:cNvPr id="0" name=""/>
        <dsp:cNvSpPr/>
      </dsp:nvSpPr>
      <dsp:spPr>
        <a:xfrm>
          <a:off x="6314449" y="1689159"/>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8. Social Services Functions</a:t>
          </a:r>
          <a:endParaRPr lang="en-GB" sz="1900" kern="1200" dirty="0">
            <a:latin typeface="Arial" panose="020B0604020202020204" pitchFamily="34" charset="0"/>
            <a:cs typeface="Arial" panose="020B0604020202020204" pitchFamily="34" charset="0"/>
          </a:endParaRPr>
        </a:p>
      </dsp:txBody>
      <dsp:txXfrm>
        <a:off x="6314449" y="1689159"/>
        <a:ext cx="1912739" cy="1147643"/>
      </dsp:txXfrm>
    </dsp:sp>
    <dsp:sp modelId="{37D5E634-48C8-4E5B-926D-BE5828A259A0}">
      <dsp:nvSpPr>
        <dsp:cNvPr id="0" name=""/>
        <dsp:cNvSpPr/>
      </dsp:nvSpPr>
      <dsp:spPr>
        <a:xfrm>
          <a:off x="1054417" y="3028077"/>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9. Co-operation and Partnership</a:t>
          </a:r>
          <a:endParaRPr lang="en-GB" sz="1900" kern="1200" dirty="0">
            <a:latin typeface="Arial" panose="020B0604020202020204" pitchFamily="34" charset="0"/>
            <a:cs typeface="Arial" panose="020B0604020202020204" pitchFamily="34" charset="0"/>
          </a:endParaRPr>
        </a:p>
      </dsp:txBody>
      <dsp:txXfrm>
        <a:off x="1054417" y="3028077"/>
        <a:ext cx="1912739" cy="1147643"/>
      </dsp:txXfrm>
    </dsp:sp>
    <dsp:sp modelId="{EF5FD781-3F0C-420C-A1B3-24B74D2E1BF2}">
      <dsp:nvSpPr>
        <dsp:cNvPr id="0" name=""/>
        <dsp:cNvSpPr/>
      </dsp:nvSpPr>
      <dsp:spPr>
        <a:xfrm>
          <a:off x="3158430" y="3028077"/>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10. Complaints and Advocacy</a:t>
          </a:r>
          <a:endParaRPr lang="en-GB" sz="1900" kern="1200" dirty="0">
            <a:latin typeface="Arial" panose="020B0604020202020204" pitchFamily="34" charset="0"/>
            <a:cs typeface="Arial" panose="020B0604020202020204" pitchFamily="34" charset="0"/>
          </a:endParaRPr>
        </a:p>
      </dsp:txBody>
      <dsp:txXfrm>
        <a:off x="3158430" y="3028077"/>
        <a:ext cx="1912739" cy="1147643"/>
      </dsp:txXfrm>
    </dsp:sp>
    <dsp:sp modelId="{43D1F320-6068-435F-A513-70C057340FD9}">
      <dsp:nvSpPr>
        <dsp:cNvPr id="0" name=""/>
        <dsp:cNvSpPr/>
      </dsp:nvSpPr>
      <dsp:spPr>
        <a:xfrm>
          <a:off x="5262443" y="3028077"/>
          <a:ext cx="1912739" cy="1147643"/>
        </a:xfrm>
        <a:prstGeom prst="rect">
          <a:avLst/>
        </a:prstGeom>
        <a:solidFill>
          <a:srgbClr val="ED1E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latin typeface="Arial" panose="020B0604020202020204" pitchFamily="34" charset="0"/>
              <a:cs typeface="Arial" panose="020B0604020202020204" pitchFamily="34" charset="0"/>
            </a:rPr>
            <a:t>11. Miscellaneous and General</a:t>
          </a:r>
          <a:endParaRPr lang="en-GB" sz="1900" kern="1200" dirty="0">
            <a:latin typeface="Arial" panose="020B0604020202020204" pitchFamily="34" charset="0"/>
            <a:cs typeface="Arial" panose="020B0604020202020204" pitchFamily="34" charset="0"/>
          </a:endParaRPr>
        </a:p>
      </dsp:txBody>
      <dsp:txXfrm>
        <a:off x="5262443" y="3028077"/>
        <a:ext cx="1912739" cy="1147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8B8D4-9A66-4D6F-82BE-22FE85EC7427}">
      <dsp:nvSpPr>
        <dsp:cNvPr id="0" name=""/>
        <dsp:cNvSpPr/>
      </dsp:nvSpPr>
      <dsp:spPr>
        <a:xfrm>
          <a:off x="0" y="133199"/>
          <a:ext cx="8229600" cy="3312645"/>
        </a:xfrm>
        <a:prstGeom prst="leftRightArrow">
          <a:avLst/>
        </a:prstGeom>
        <a:solidFill>
          <a:srgbClr val="ED1E8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0F0F986-78CF-41B9-9718-A46C36B46A58}">
      <dsp:nvSpPr>
        <dsp:cNvPr id="0" name=""/>
        <dsp:cNvSpPr/>
      </dsp:nvSpPr>
      <dsp:spPr>
        <a:xfrm>
          <a:off x="6143015" y="503957"/>
          <a:ext cx="1356156" cy="2243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Arial" panose="020B0604020202020204" pitchFamily="34" charset="0"/>
              <a:cs typeface="Arial" panose="020B0604020202020204" pitchFamily="34" charset="0"/>
            </a:rPr>
            <a:t>Intensive</a:t>
          </a:r>
          <a:endParaRPr lang="en-GB" sz="2400" b="1" kern="1200" dirty="0">
            <a:solidFill>
              <a:schemeClr val="bg1"/>
            </a:solidFill>
            <a:latin typeface="Arial" panose="020B0604020202020204" pitchFamily="34" charset="0"/>
            <a:cs typeface="Arial" panose="020B0604020202020204" pitchFamily="34" charset="0"/>
          </a:endParaRPr>
        </a:p>
      </dsp:txBody>
      <dsp:txXfrm>
        <a:off x="6143015" y="503957"/>
        <a:ext cx="1356156" cy="2243531"/>
      </dsp:txXfrm>
    </dsp:sp>
    <dsp:sp modelId="{18D4C9EB-9296-4C92-A789-464F592CF6BE}">
      <dsp:nvSpPr>
        <dsp:cNvPr id="0" name=""/>
        <dsp:cNvSpPr/>
      </dsp:nvSpPr>
      <dsp:spPr>
        <a:xfrm>
          <a:off x="370411" y="575961"/>
          <a:ext cx="1920210" cy="2029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bg1"/>
              </a:solidFill>
              <a:latin typeface="Arial" panose="020B0604020202020204" pitchFamily="34" charset="0"/>
              <a:cs typeface="Arial" panose="020B0604020202020204" pitchFamily="34" charset="0"/>
            </a:rPr>
            <a:t>Preventative</a:t>
          </a:r>
          <a:endParaRPr lang="en-GB" sz="2400" b="1" kern="1200" dirty="0">
            <a:solidFill>
              <a:schemeClr val="bg1"/>
            </a:solidFill>
            <a:latin typeface="Arial" panose="020B0604020202020204" pitchFamily="34" charset="0"/>
            <a:cs typeface="Arial" panose="020B0604020202020204" pitchFamily="34" charset="0"/>
          </a:endParaRPr>
        </a:p>
      </dsp:txBody>
      <dsp:txXfrm>
        <a:off x="370411" y="575961"/>
        <a:ext cx="1920210" cy="2029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34908-6CF2-4160-AB7A-12387E8E09D1}">
      <dsp:nvSpPr>
        <dsp:cNvPr id="0" name=""/>
        <dsp:cNvSpPr/>
      </dsp:nvSpPr>
      <dsp:spPr>
        <a:xfrm>
          <a:off x="0" y="0"/>
          <a:ext cx="8229600" cy="1507636"/>
        </a:xfrm>
        <a:prstGeom prst="roundRect">
          <a:avLst>
            <a:gd name="adj" fmla="val 10000"/>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n-GB" sz="5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Views, wishes and feelings of the individual</a:t>
          </a:r>
          <a:endParaRPr lang="en-GB" sz="2000" kern="1200" dirty="0">
            <a:latin typeface="Arial" panose="020B0604020202020204" pitchFamily="34" charset="0"/>
            <a:cs typeface="Arial" panose="020B0604020202020204" pitchFamily="34" charset="0"/>
          </a:endParaRPr>
        </a:p>
        <a:p>
          <a:pPr marL="265113" lvl="1" indent="-179388"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Respecting dignity</a:t>
          </a:r>
        </a:p>
        <a:p>
          <a:pPr marL="265113" lvl="1" indent="-179388"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Participation</a:t>
          </a:r>
        </a:p>
        <a:p>
          <a:pPr marL="265113" lvl="1" indent="-179388"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Characteristics, culture and belief</a:t>
          </a:r>
          <a:endParaRPr lang="en-GB" sz="2000" kern="1200" dirty="0">
            <a:latin typeface="Arial" panose="020B0604020202020204" pitchFamily="34" charset="0"/>
            <a:cs typeface="Arial" panose="020B0604020202020204" pitchFamily="34" charset="0"/>
          </a:endParaRPr>
        </a:p>
      </dsp:txBody>
      <dsp:txXfrm>
        <a:off x="1796683" y="0"/>
        <a:ext cx="6432916" cy="1507636"/>
      </dsp:txXfrm>
    </dsp:sp>
    <dsp:sp modelId="{579A0130-7366-417D-9D5E-723E25456BA1}">
      <dsp:nvSpPr>
        <dsp:cNvPr id="0" name=""/>
        <dsp:cNvSpPr/>
      </dsp:nvSpPr>
      <dsp:spPr>
        <a:xfrm>
          <a:off x="150763" y="150763"/>
          <a:ext cx="1645920" cy="12061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B9CD-5F54-4460-A1A4-2B101D9A45BF}">
      <dsp:nvSpPr>
        <dsp:cNvPr id="0" name=""/>
        <dsp:cNvSpPr/>
      </dsp:nvSpPr>
      <dsp:spPr>
        <a:xfrm>
          <a:off x="0" y="1658400"/>
          <a:ext cx="8229600" cy="1507636"/>
        </a:xfrm>
        <a:prstGeom prst="roundRect">
          <a:avLst>
            <a:gd name="adj" fmla="val 10000"/>
          </a:avLst>
        </a:prstGeom>
        <a:solidFill>
          <a:srgbClr val="FDC5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Adults best placed to judge their own well-being</a:t>
          </a:r>
          <a:endParaRPr lang="en-GB"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Promoting independence</a:t>
          </a:r>
        </a:p>
      </dsp:txBody>
      <dsp:txXfrm>
        <a:off x="1796683" y="1658400"/>
        <a:ext cx="6432916" cy="1507636"/>
      </dsp:txXfrm>
    </dsp:sp>
    <dsp:sp modelId="{AB9DB32D-50C8-47D8-ADF2-8E34AA161765}">
      <dsp:nvSpPr>
        <dsp:cNvPr id="0" name=""/>
        <dsp:cNvSpPr/>
      </dsp:nvSpPr>
      <dsp:spPr>
        <a:xfrm>
          <a:off x="150763" y="1809163"/>
          <a:ext cx="1645920" cy="12061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D4EC67-E3FC-48AA-83EE-BA7F15DE1E1D}">
      <dsp:nvSpPr>
        <dsp:cNvPr id="0" name=""/>
        <dsp:cNvSpPr/>
      </dsp:nvSpPr>
      <dsp:spPr>
        <a:xfrm>
          <a:off x="0" y="3316800"/>
          <a:ext cx="8229600" cy="1507636"/>
        </a:xfrm>
        <a:prstGeom prst="roundRect">
          <a:avLst>
            <a:gd name="adj" fmla="val 10000"/>
          </a:avLst>
        </a:prstGeom>
        <a:solidFill>
          <a:srgbClr val="34B55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Upbringing of the child by the child’s family</a:t>
          </a: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Views, wishes and feelings of those with parental responsibility</a:t>
          </a:r>
        </a:p>
      </dsp:txBody>
      <dsp:txXfrm>
        <a:off x="1796683" y="3316800"/>
        <a:ext cx="6432916" cy="1507636"/>
      </dsp:txXfrm>
    </dsp:sp>
    <dsp:sp modelId="{B22C0496-DDFB-4862-AF2E-AD99A8E47D9B}">
      <dsp:nvSpPr>
        <dsp:cNvPr id="0" name=""/>
        <dsp:cNvSpPr/>
      </dsp:nvSpPr>
      <dsp:spPr>
        <a:xfrm>
          <a:off x="150763" y="3467564"/>
          <a:ext cx="1645920" cy="12061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F4F38-C398-432D-9FB0-4CB69D0CCF2D}">
      <dsp:nvSpPr>
        <dsp:cNvPr id="0" name=""/>
        <dsp:cNvSpPr/>
      </dsp:nvSpPr>
      <dsp:spPr>
        <a:xfrm>
          <a:off x="0" y="576069"/>
          <a:ext cx="6552701" cy="2016212"/>
        </a:xfrm>
        <a:prstGeom prst="rightArrow">
          <a:avLst/>
        </a:prstGeom>
        <a:solidFill>
          <a:srgbClr val="FABCDB"/>
        </a:solidFill>
        <a:ln>
          <a:noFill/>
        </a:ln>
        <a:effectLst/>
      </dsp:spPr>
      <dsp:style>
        <a:lnRef idx="0">
          <a:scrgbClr r="0" g="0" b="0"/>
        </a:lnRef>
        <a:fillRef idx="1">
          <a:scrgbClr r="0" g="0" b="0"/>
        </a:fillRef>
        <a:effectRef idx="0">
          <a:scrgbClr r="0" g="0" b="0"/>
        </a:effectRef>
        <a:fontRef idx="minor"/>
      </dsp:style>
    </dsp:sp>
    <dsp:sp modelId="{383F6839-1139-459A-8C75-0F04B52BF77A}">
      <dsp:nvSpPr>
        <dsp:cNvPr id="0" name=""/>
        <dsp:cNvSpPr/>
      </dsp:nvSpPr>
      <dsp:spPr>
        <a:xfrm>
          <a:off x="0" y="950505"/>
          <a:ext cx="2589048" cy="1267340"/>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Assessment of needs</a:t>
          </a:r>
          <a:endParaRPr lang="en-GB" sz="2400" kern="1200" dirty="0">
            <a:latin typeface="Arial" panose="020B0604020202020204" pitchFamily="34" charset="0"/>
            <a:cs typeface="Arial" panose="020B0604020202020204" pitchFamily="34" charset="0"/>
          </a:endParaRPr>
        </a:p>
      </dsp:txBody>
      <dsp:txXfrm>
        <a:off x="61866" y="1012371"/>
        <a:ext cx="2465316" cy="1143608"/>
      </dsp:txXfrm>
    </dsp:sp>
    <dsp:sp modelId="{9931E3D2-A95C-4747-9975-8F6707C84B62}">
      <dsp:nvSpPr>
        <dsp:cNvPr id="0" name=""/>
        <dsp:cNvSpPr/>
      </dsp:nvSpPr>
      <dsp:spPr>
        <a:xfrm>
          <a:off x="2845887" y="950505"/>
          <a:ext cx="2476348" cy="1267340"/>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Identification of range and level of services</a:t>
          </a:r>
          <a:endParaRPr lang="en-GB" sz="2400" kern="1200" dirty="0">
            <a:latin typeface="Arial" panose="020B0604020202020204" pitchFamily="34" charset="0"/>
            <a:cs typeface="Arial" panose="020B0604020202020204" pitchFamily="34" charset="0"/>
          </a:endParaRPr>
        </a:p>
      </dsp:txBody>
      <dsp:txXfrm>
        <a:off x="2907753" y="1012371"/>
        <a:ext cx="2352616" cy="1143608"/>
      </dsp:txXfrm>
    </dsp:sp>
    <dsp:sp modelId="{9FD2F25F-A539-4F35-803D-61938729A175}">
      <dsp:nvSpPr>
        <dsp:cNvPr id="0" name=""/>
        <dsp:cNvSpPr/>
      </dsp:nvSpPr>
      <dsp:spPr>
        <a:xfrm>
          <a:off x="5579075" y="950505"/>
          <a:ext cx="2413812" cy="1267340"/>
        </a:xfrm>
        <a:prstGeom prst="roundRect">
          <a:avLst/>
        </a:prstGeom>
        <a:solidFill>
          <a:srgbClr val="ED1E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Population assessment report</a:t>
          </a:r>
          <a:endParaRPr lang="en-GB" sz="2400" kern="1200" dirty="0">
            <a:latin typeface="Arial" panose="020B0604020202020204" pitchFamily="34" charset="0"/>
            <a:cs typeface="Arial" panose="020B0604020202020204" pitchFamily="34" charset="0"/>
          </a:endParaRPr>
        </a:p>
      </dsp:txBody>
      <dsp:txXfrm>
        <a:off x="5640941" y="1012371"/>
        <a:ext cx="2290080" cy="1143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F6F487F-92FD-490C-ABF8-B7476D80A5B8}" type="datetimeFigureOut">
              <a:rPr lang="en-GB" smtClean="0"/>
              <a:t>24/05/2017</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30485" y="4577085"/>
            <a:ext cx="6336704" cy="468052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771E050-A66B-4E11-9C20-135C160BC1C9}" type="slidenum">
              <a:rPr lang="en-GB" smtClean="0"/>
              <a:t>‹#›</a:t>
            </a:fld>
            <a:endParaRPr lang="en-GB"/>
          </a:p>
        </p:txBody>
      </p:sp>
    </p:spTree>
    <p:extLst>
      <p:ext uri="{BB962C8B-B14F-4D97-AF65-F5344CB8AC3E}">
        <p14:creationId xmlns:p14="http://schemas.microsoft.com/office/powerpoint/2010/main" val="296709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ov.wales/topics/people-and-communities/equality-diversity/rightsequality/disability/framework-for-action/?lang=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gov.wales/topics/people-and-communities/equality-diversity/rightsequality/disability/socialmodel/?lang=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auto">
              <a:spcBef>
                <a:spcPts val="0"/>
              </a:spcBef>
              <a:spcAft>
                <a:spcPts val="0"/>
              </a:spcAft>
              <a:buFont typeface="+mj-lt"/>
              <a:buAutoNum type="arabicPeriod"/>
              <a:defRPr/>
            </a:pPr>
            <a:r>
              <a:rPr lang="en-GB" altLang="en-US" dirty="0" smtClean="0">
                <a:latin typeface="Arial" pitchFamily="34" charset="0"/>
                <a:ea typeface="ＭＳ Ｐゴシック" pitchFamily="34" charset="-128"/>
                <a:cs typeface="Arial" panose="020B0604020202020204" pitchFamily="34" charset="0"/>
              </a:rPr>
              <a:t>This overview </a:t>
            </a:r>
            <a:r>
              <a:rPr lang="en-GB" dirty="0" smtClean="0">
                <a:latin typeface="Arial" panose="020B0604020202020204" pitchFamily="34" charset="0"/>
                <a:cs typeface="Arial" panose="020B0604020202020204" pitchFamily="34" charset="0"/>
              </a:rPr>
              <a:t>forms part of the suite of learning materials that have been developed to support the implementation of the </a:t>
            </a:r>
            <a:r>
              <a:rPr lang="en-GB" sz="1200" kern="1200" dirty="0" smtClean="0">
                <a:solidFill>
                  <a:schemeClr val="tx1"/>
                </a:solidFill>
                <a:effectLst/>
                <a:latin typeface="Arial" panose="020B0604020202020204" pitchFamily="34" charset="0"/>
                <a:ea typeface="+mn-ea"/>
                <a:cs typeface="Arial" panose="020B0604020202020204" pitchFamily="34" charset="0"/>
              </a:rPr>
              <a:t>Social Services and Well-being (Wales) Act 2014 </a:t>
            </a:r>
            <a:r>
              <a:rPr lang="en-GB" dirty="0" smtClean="0">
                <a:latin typeface="Arial" panose="020B0604020202020204" pitchFamily="34" charset="0"/>
                <a:cs typeface="Arial" panose="020B0604020202020204" pitchFamily="34" charset="0"/>
              </a:rPr>
              <a:t>. These materials summarise and explain </a:t>
            </a:r>
            <a:r>
              <a:rPr lang="en-GB" sz="1200" kern="1200" dirty="0" smtClean="0">
                <a:solidFill>
                  <a:schemeClr val="tx1"/>
                </a:solidFill>
                <a:effectLst/>
                <a:latin typeface="Arial" panose="020B0604020202020204" pitchFamily="34" charset="0"/>
                <a:ea typeface="+mn-ea"/>
                <a:cs typeface="Arial" panose="020B0604020202020204" pitchFamily="34" charset="0"/>
              </a:rPr>
              <a:t>the codes of practice or statutory guidance that underpin the Act </a:t>
            </a:r>
            <a:r>
              <a:rPr lang="en-GB" dirty="0" smtClean="0">
                <a:latin typeface="Arial" panose="020B0604020202020204" pitchFamily="34" charset="0"/>
                <a:cs typeface="Arial" panose="020B0604020202020204" pitchFamily="34" charset="0"/>
              </a:rPr>
              <a:t>and are designed to help those</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involved in care and support services to understand and implement it. </a:t>
            </a:r>
          </a:p>
          <a:p>
            <a:pPr marL="228600" indent="-228600" fontAlgn="auto">
              <a:spcBef>
                <a:spcPts val="0"/>
              </a:spcBef>
              <a:spcAft>
                <a:spcPts val="0"/>
              </a:spcAft>
              <a:buFont typeface="+mj-lt"/>
              <a:buAutoNum type="arabicPeriod"/>
              <a:defRPr/>
            </a:pPr>
            <a:endParaRPr lang="en-GB" dirty="0" smtClean="0">
              <a:latin typeface="Arial" panose="020B0604020202020204" pitchFamily="34" charset="0"/>
              <a:cs typeface="Arial" panose="020B0604020202020204" pitchFamily="34" charset="0"/>
            </a:endParaRPr>
          </a:p>
          <a:p>
            <a:pPr marL="228600" indent="-228600" fontAlgn="auto">
              <a:spcBef>
                <a:spcPts val="0"/>
              </a:spcBef>
              <a:spcAft>
                <a:spcPts val="0"/>
              </a:spcAft>
              <a:buFont typeface="+mj-lt"/>
              <a:buAutoNum type="arabicPeriod"/>
              <a:defRPr/>
            </a:pPr>
            <a:r>
              <a:rPr lang="en-GB" dirty="0" smtClean="0">
                <a:latin typeface="Arial" panose="020B0604020202020204" pitchFamily="34" charset="0"/>
                <a:cs typeface="Arial" panose="020B0604020202020204" pitchFamily="34" charset="0"/>
              </a:rPr>
              <a:t>This presentation </a:t>
            </a:r>
            <a:r>
              <a:rPr lang="en-GB" dirty="0" smtClean="0"/>
              <a:t>gives a</a:t>
            </a:r>
            <a:r>
              <a:rPr lang="en-GB" dirty="0" smtClean="0">
                <a:latin typeface="Arial" panose="020B0604020202020204" pitchFamily="34" charset="0"/>
                <a:cs typeface="Arial" panose="020B0604020202020204" pitchFamily="34" charset="0"/>
              </a:rPr>
              <a:t> very brief summary of the Act as a whole and an overview of the general functions of the Act under Part 2, including the well-being and other overarching duties. It is intended for anyone who would like to know more about Part 2 of the Act.</a:t>
            </a:r>
          </a:p>
          <a:p>
            <a:pPr marL="228600" indent="-228600" fontAlgn="auto">
              <a:spcBef>
                <a:spcPts val="0"/>
              </a:spcBef>
              <a:spcAft>
                <a:spcPts val="0"/>
              </a:spcAft>
              <a:buFont typeface="+mj-lt"/>
              <a:buAutoNum type="arabicPeriod"/>
              <a:defRPr/>
            </a:pPr>
            <a:endParaRPr lang="en-GB" altLang="en-US" dirty="0" smtClean="0">
              <a:latin typeface="Arial" pitchFamily="34" charset="0"/>
              <a:ea typeface="ＭＳ Ｐゴシック" pitchFamily="34" charset="-128"/>
            </a:endParaRPr>
          </a:p>
          <a:p>
            <a:pPr marL="228600" indent="-228600" fontAlgn="auto">
              <a:spcBef>
                <a:spcPts val="0"/>
              </a:spcBef>
              <a:spcAft>
                <a:spcPts val="0"/>
              </a:spcAft>
              <a:buFontTx/>
              <a:buAutoNum type="arabicPeriod"/>
              <a:defRPr/>
            </a:pPr>
            <a:r>
              <a:rPr lang="en-GB" altLang="en-US" dirty="0" smtClean="0">
                <a:latin typeface="Arial" pitchFamily="34" charset="0"/>
                <a:ea typeface="ＭＳ Ｐゴシック" pitchFamily="34" charset="-128"/>
              </a:rPr>
              <a:t>Note that there is also a full </a:t>
            </a:r>
            <a:r>
              <a:rPr lang="en-GB" sz="1200" kern="1200" dirty="0" smtClean="0">
                <a:solidFill>
                  <a:schemeClr val="tx1"/>
                </a:solidFill>
                <a:effectLst/>
                <a:latin typeface="Arial" panose="020B0604020202020204" pitchFamily="34" charset="0"/>
                <a:ea typeface="+mn-ea"/>
                <a:cs typeface="Arial" panose="020B0604020202020204" pitchFamily="34" charset="0"/>
              </a:rPr>
              <a:t>presentation and other more in-depth learning material on </a:t>
            </a:r>
            <a:r>
              <a:rPr lang="en-GB" altLang="en-US" dirty="0" smtClean="0">
                <a:latin typeface="Arial" pitchFamily="34" charset="0"/>
                <a:ea typeface="ＭＳ Ｐゴシック" pitchFamily="34" charset="-128"/>
              </a:rPr>
              <a:t>this topic area. </a:t>
            </a: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0</a:t>
            </a:fld>
            <a:endParaRPr lang="en-GB"/>
          </a:p>
        </p:txBody>
      </p:sp>
    </p:spTree>
    <p:extLst>
      <p:ext uri="{BB962C8B-B14F-4D97-AF65-F5344CB8AC3E}">
        <p14:creationId xmlns:p14="http://schemas.microsoft.com/office/powerpoint/2010/main" val="119062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77085"/>
            <a:ext cx="6336704" cy="5112568"/>
          </a:xfrm>
        </p:spPr>
        <p:txBody>
          <a:bodyPr/>
          <a:lstStyle/>
          <a:p>
            <a:pPr marL="228600" indent="-228600">
              <a:buFont typeface="+mj-lt"/>
              <a:buAutoNum type="arabicPeriod"/>
            </a:pPr>
            <a:r>
              <a:rPr lang="en-GB" dirty="0" smtClean="0"/>
              <a:t>Section 16 of the </a:t>
            </a:r>
            <a:r>
              <a:rPr lang="en-GB" dirty="0"/>
              <a:t>Act requires local authorities to promote the development in their area of </a:t>
            </a:r>
            <a:r>
              <a:rPr lang="en-GB" dirty="0" smtClean="0"/>
              <a:t>not-for-private-profit </a:t>
            </a:r>
            <a:r>
              <a:rPr lang="en-GB" dirty="0"/>
              <a:t>business models to provide care and support and preventative services. These models include social enterprises, co-operative organisations and arrangements, user-led services and the third sector</a:t>
            </a:r>
            <a:r>
              <a:rPr lang="en-GB" dirty="0" smtClean="0"/>
              <a:t>. </a:t>
            </a:r>
          </a:p>
          <a:p>
            <a:pPr marL="228600" indent="-228600">
              <a:buFont typeface="+mj-lt"/>
              <a:buAutoNum type="arabicPeriod"/>
            </a:pPr>
            <a:r>
              <a:rPr lang="en-GB" dirty="0"/>
              <a:t>Welsh </a:t>
            </a:r>
            <a:r>
              <a:rPr lang="en-GB" dirty="0" smtClean="0"/>
              <a:t>Government </a:t>
            </a:r>
            <a:r>
              <a:rPr lang="en-GB" dirty="0"/>
              <a:t>public services policy is for greater diversity in the delivery of services through e.g. mutual and community ownership. This new requirement is about encouraging the growth and development of the range of not for private profit business models</a:t>
            </a:r>
            <a:r>
              <a:rPr lang="en-GB" dirty="0" smtClean="0"/>
              <a:t>.</a:t>
            </a:r>
          </a:p>
          <a:p>
            <a:pPr marL="228600" indent="-228600">
              <a:buFont typeface="+mj-lt"/>
              <a:buAutoNum type="arabicPeriod"/>
            </a:pPr>
            <a:r>
              <a:rPr lang="en-GB" dirty="0" smtClean="0"/>
              <a:t>It is hoped that the development </a:t>
            </a:r>
            <a:r>
              <a:rPr lang="en-GB" dirty="0"/>
              <a:t>and promotion </a:t>
            </a:r>
            <a:r>
              <a:rPr lang="en-GB" dirty="0" smtClean="0"/>
              <a:t>of not-for-private-profit </a:t>
            </a:r>
            <a:r>
              <a:rPr lang="en-GB" dirty="0"/>
              <a:t>business models </a:t>
            </a:r>
            <a:r>
              <a:rPr lang="en-GB" dirty="0" smtClean="0"/>
              <a:t>can promote other environmental and social goals, and support innovation and creativity thereby increasing community resilience.</a:t>
            </a:r>
            <a:endParaRPr lang="en-GB" dirty="0"/>
          </a:p>
          <a:p>
            <a:pPr marL="228600" indent="-228600">
              <a:buFont typeface="+mj-lt"/>
              <a:buAutoNum type="arabicPeriod"/>
            </a:pPr>
            <a:r>
              <a:rPr lang="en-GB" dirty="0" smtClean="0"/>
              <a:t>The duty to promote </a:t>
            </a:r>
            <a:r>
              <a:rPr lang="en-GB" dirty="0"/>
              <a:t>means that local authorities must take </a:t>
            </a:r>
            <a:r>
              <a:rPr lang="en-GB" dirty="0" smtClean="0"/>
              <a:t>a </a:t>
            </a:r>
            <a:r>
              <a:rPr lang="en-GB" dirty="0"/>
              <a:t>proactive approach to planning and delivering models that will meet the well-being needs of all local </a:t>
            </a:r>
            <a:r>
              <a:rPr lang="en-GB" dirty="0" smtClean="0"/>
              <a:t>people, responding </a:t>
            </a:r>
            <a:r>
              <a:rPr lang="en-GB" dirty="0"/>
              <a:t>to the population assessment</a:t>
            </a:r>
            <a:r>
              <a:rPr lang="en-GB" dirty="0" smtClean="0"/>
              <a:t>.</a:t>
            </a:r>
            <a:endParaRPr lang="en-GB" dirty="0"/>
          </a:p>
          <a:p>
            <a:pPr marL="228600" indent="-228600">
              <a:buFont typeface="+mj-lt"/>
              <a:buAutoNum type="arabicPeriod"/>
            </a:pPr>
            <a:r>
              <a:rPr lang="en-GB" dirty="0" smtClean="0"/>
              <a:t>Section 16 also states that local authorities must promote the involvement of people for whom services are provided in the design and operation of that provision. This means at an individual, organisational and strategic level. </a:t>
            </a:r>
          </a:p>
          <a:p>
            <a:pPr marL="228600" indent="-228600">
              <a:buFont typeface="+mj-lt"/>
              <a:buAutoNum type="arabicPeriod"/>
            </a:pPr>
            <a:r>
              <a:rPr lang="en-GB" dirty="0" smtClean="0"/>
              <a:t>For example, at a strategic level local authorities and local health boards must engage with people in the production of a population assessment report and establish a procedure for this engagement. Local authorities must strengthen the involvement of people in the commissioning and procurement of services, and ensure that providers from whom they buy services encourage and enable the involvement of their service recipients. At an individual level practitioners must take a co-productive approach. </a:t>
            </a:r>
          </a:p>
          <a:p>
            <a:pPr marL="228600" indent="-228600">
              <a:buFont typeface="+mj-lt"/>
              <a:buAutoNum type="arabicPeriod"/>
            </a:pPr>
            <a:endParaRPr lang="en-GB" dirty="0"/>
          </a:p>
          <a:p>
            <a:pPr marL="228600" indent="-228600">
              <a:buFont typeface="+mj-lt"/>
              <a:buAutoNum type="arabicPeriod"/>
            </a:pPr>
            <a:endParaRPr lang="en-GB" dirty="0" smtClean="0"/>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9</a:t>
            </a:fld>
            <a:endParaRPr lang="en-GB"/>
          </a:p>
        </p:txBody>
      </p:sp>
    </p:spTree>
    <p:extLst>
      <p:ext uri="{BB962C8B-B14F-4D97-AF65-F5344CB8AC3E}">
        <p14:creationId xmlns:p14="http://schemas.microsoft.com/office/powerpoint/2010/main" val="426273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5077"/>
            <a:ext cx="6480720" cy="5256584"/>
          </a:xfrm>
        </p:spPr>
        <p:txBody>
          <a:bodyPr/>
          <a:lstStyle/>
          <a:p>
            <a:r>
              <a:rPr lang="en-GB" altLang="en-US" dirty="0" smtClean="0">
                <a:ea typeface="ＭＳ Ｐゴシック" pitchFamily="34" charset="-128"/>
              </a:rPr>
              <a:t>[</a:t>
            </a:r>
            <a:r>
              <a:rPr lang="en-GB" altLang="en-US" b="1" dirty="0" smtClean="0">
                <a:ea typeface="ＭＳ Ｐゴシック" pitchFamily="34" charset="-128"/>
              </a:rPr>
              <a:t>FACILITATORS NOTE</a:t>
            </a:r>
            <a:r>
              <a:rPr lang="en-GB" altLang="en-US" dirty="0" smtClean="0">
                <a:ea typeface="ＭＳ Ｐゴシック" pitchFamily="34" charset="-128"/>
              </a:rPr>
              <a:t>: this slide has animation. The bullet points will show when the slide opens. The first click will show the box </a:t>
            </a:r>
            <a:r>
              <a:rPr lang="en-GB" altLang="en-US" dirty="0">
                <a:ea typeface="ＭＳ Ｐゴシック" pitchFamily="34" charset="-128"/>
              </a:rPr>
              <a:t>“Assistance”, </a:t>
            </a:r>
            <a:r>
              <a:rPr lang="en-GB" altLang="en-US" dirty="0" smtClean="0">
                <a:ea typeface="ＭＳ Ｐゴシック" pitchFamily="34" charset="-128"/>
              </a:rPr>
              <a:t>the second click the box </a:t>
            </a:r>
            <a:r>
              <a:rPr lang="en-GB" altLang="en-US" dirty="0">
                <a:ea typeface="ＭＳ Ｐゴシック" pitchFamily="34" charset="-128"/>
              </a:rPr>
              <a:t>“Accessible”]</a:t>
            </a:r>
            <a:endParaRPr lang="en-GB" altLang="en-US" dirty="0" smtClean="0">
              <a:ea typeface="ＭＳ Ｐゴシック" pitchFamily="34" charset="-128"/>
            </a:endParaRPr>
          </a:p>
          <a:p>
            <a:pPr marL="230400" indent="-230400">
              <a:buFont typeface="+mj-lt"/>
              <a:buAutoNum type="arabicPeriod"/>
            </a:pPr>
            <a:r>
              <a:rPr lang="en-GB" altLang="en-US" dirty="0" smtClean="0"/>
              <a:t>Local authorities </a:t>
            </a:r>
            <a:r>
              <a:rPr lang="en-GB" dirty="0"/>
              <a:t>must ensure that there is an </a:t>
            </a:r>
            <a:r>
              <a:rPr lang="en-GB" dirty="0" smtClean="0"/>
              <a:t>information and </a:t>
            </a:r>
            <a:r>
              <a:rPr lang="en-GB" dirty="0"/>
              <a:t>advice </a:t>
            </a:r>
            <a:r>
              <a:rPr lang="en-GB" dirty="0" smtClean="0"/>
              <a:t>service </a:t>
            </a:r>
            <a:r>
              <a:rPr lang="en-GB" altLang="en-US" dirty="0" smtClean="0"/>
              <a:t>for </a:t>
            </a:r>
            <a:r>
              <a:rPr lang="en-GB" altLang="en-US" b="1" dirty="0"/>
              <a:t>all</a:t>
            </a:r>
            <a:r>
              <a:rPr lang="en-GB" altLang="en-US" dirty="0"/>
              <a:t> people </a:t>
            </a:r>
            <a:r>
              <a:rPr lang="en-GB" dirty="0" smtClean="0"/>
              <a:t>not just those with care and support needs or </a:t>
            </a:r>
            <a:r>
              <a:rPr lang="en-GB" dirty="0"/>
              <a:t>in some other way known to the system</a:t>
            </a:r>
            <a:r>
              <a:rPr lang="en-GB" dirty="0" smtClean="0"/>
              <a:t>. </a:t>
            </a:r>
          </a:p>
          <a:p>
            <a:pPr marL="230400" indent="-230400">
              <a:buFont typeface="+mj-lt"/>
              <a:buAutoNum type="arabicPeriod"/>
            </a:pPr>
            <a:r>
              <a:rPr lang="en-GB" dirty="0"/>
              <a:t>Information is providing data to someone. Advice is exploring options with someone that are right for their particular </a:t>
            </a:r>
            <a:r>
              <a:rPr lang="en-GB" dirty="0" smtClean="0"/>
              <a:t>circumstances so that they can make choices. A local authority</a:t>
            </a:r>
            <a:r>
              <a:rPr lang="en-GB" altLang="en-US" dirty="0" smtClean="0"/>
              <a:t> does not have to provide all elements of this service, but as a minimum it must cover:</a:t>
            </a:r>
          </a:p>
          <a:p>
            <a:pPr marL="446400" lvl="1" indent="-171450">
              <a:buFont typeface="Arial" panose="020B0604020202020204" pitchFamily="34" charset="0"/>
              <a:buChar char="•"/>
            </a:pPr>
            <a:r>
              <a:rPr lang="en-GB" altLang="en-US" dirty="0" smtClean="0"/>
              <a:t>How the local care and support system works</a:t>
            </a:r>
          </a:p>
          <a:p>
            <a:pPr marL="446400" lvl="1" indent="-171450">
              <a:buFont typeface="Arial" panose="020B0604020202020204" pitchFamily="34" charset="0"/>
              <a:buChar char="•"/>
            </a:pPr>
            <a:r>
              <a:rPr lang="en-GB" altLang="en-US" dirty="0" smtClean="0"/>
              <a:t>The types of care and support available </a:t>
            </a:r>
          </a:p>
          <a:p>
            <a:pPr marL="446400" lvl="1" indent="-171450">
              <a:buFont typeface="Arial" panose="020B0604020202020204" pitchFamily="34" charset="0"/>
              <a:buChar char="•"/>
            </a:pPr>
            <a:r>
              <a:rPr lang="en-GB" altLang="en-US" dirty="0" smtClean="0"/>
              <a:t>How to access the care and support that is available</a:t>
            </a:r>
          </a:p>
          <a:p>
            <a:pPr marL="446400" lvl="1" indent="-171450">
              <a:buFont typeface="Arial" panose="020B0604020202020204" pitchFamily="34" charset="0"/>
              <a:buChar char="•"/>
            </a:pPr>
            <a:r>
              <a:rPr lang="en-GB" altLang="en-US" dirty="0" smtClean="0"/>
              <a:t>How to raise concerns about the well-being of someone who appears to have needs for care and support</a:t>
            </a:r>
          </a:p>
          <a:p>
            <a:pPr marL="228600" indent="-228600">
              <a:buFont typeface="+mj-lt"/>
              <a:buAutoNum type="arabicPeriod" startAt="2"/>
              <a:defRPr/>
            </a:pPr>
            <a:r>
              <a:rPr lang="en-GB" dirty="0" smtClean="0">
                <a:latin typeface="Arial" panose="020B0604020202020204" pitchFamily="34" charset="0"/>
                <a:cs typeface="Arial" pitchFamily="34" charset="0"/>
              </a:rPr>
              <a:t>The service needs to reach a very broad range of people. This will only be achieved through working in partnership with the local health board (LHB), wider public and local advice and information providers. In fact, under the Act, LHBs must provide </a:t>
            </a:r>
            <a:r>
              <a:rPr lang="en-GB" altLang="en-US" dirty="0"/>
              <a:t>the local authority with information about the care and support it provides in the </a:t>
            </a:r>
            <a:r>
              <a:rPr lang="en-GB" altLang="en-US" dirty="0" smtClean="0"/>
              <a:t>area.</a:t>
            </a:r>
            <a:endParaRPr lang="en-GB" dirty="0" smtClean="0">
              <a:latin typeface="Arial" panose="020B0604020202020204" pitchFamily="34" charset="0"/>
              <a:cs typeface="Arial" pitchFamily="34" charset="0"/>
            </a:endParaRPr>
          </a:p>
          <a:p>
            <a:pPr marL="228600" indent="-228600" eaLnBrk="1" fontAlgn="auto" hangingPunct="1">
              <a:spcBef>
                <a:spcPts val="0"/>
              </a:spcBef>
              <a:spcAft>
                <a:spcPts val="0"/>
              </a:spcAft>
              <a:buFont typeface="+mj-lt"/>
              <a:buAutoNum type="arabicPeriod" startAt="2"/>
              <a:defRPr/>
            </a:pPr>
            <a:r>
              <a:rPr lang="en-GB" dirty="0" smtClean="0">
                <a:latin typeface="Arial" panose="020B0604020202020204" pitchFamily="34" charset="0"/>
                <a:cs typeface="Arial" pitchFamily="34" charset="0"/>
              </a:rPr>
              <a:t>Information and advice is central to</a:t>
            </a:r>
            <a:r>
              <a:rPr lang="en-GB" baseline="0" dirty="0" smtClean="0">
                <a:latin typeface="Arial" panose="020B0604020202020204" pitchFamily="34" charset="0"/>
                <a:cs typeface="Arial" pitchFamily="34" charset="0"/>
              </a:rPr>
              <a:t> the </a:t>
            </a:r>
            <a:r>
              <a:rPr lang="en-GB" dirty="0" smtClean="0">
                <a:latin typeface="Arial" panose="020B0604020202020204" pitchFamily="34" charset="0"/>
                <a:cs typeface="Arial" pitchFamily="34" charset="0"/>
              </a:rPr>
              <a:t>promotion of well-being and early intervention. Local authorities should ensure that information and advice is given at an early stage so that people can make the best informed decision for their particular circumstance. There is an element of actively targeting the audience for information and advice.</a:t>
            </a:r>
          </a:p>
          <a:p>
            <a:pPr marL="228600" indent="-228600">
              <a:buFont typeface="+mj-lt"/>
              <a:buAutoNum type="arabicPeriod" startAt="2"/>
              <a:defRPr/>
            </a:pPr>
            <a:r>
              <a:rPr lang="en-GB" b="1" dirty="0" smtClean="0"/>
              <a:t>Assistance</a:t>
            </a:r>
            <a:r>
              <a:rPr lang="en-GB" dirty="0" smtClean="0"/>
              <a:t> </a:t>
            </a:r>
            <a:r>
              <a:rPr lang="en-GB" dirty="0"/>
              <a:t>is helping people to take the first steps to doing something with that advice</a:t>
            </a:r>
            <a:r>
              <a:rPr lang="en-GB" dirty="0" smtClean="0"/>
              <a:t>. </a:t>
            </a:r>
            <a:r>
              <a:rPr lang="en-GB" dirty="0" smtClean="0">
                <a:latin typeface="Arial" panose="020B0604020202020204" pitchFamily="34" charset="0"/>
                <a:cs typeface="Arial" pitchFamily="34" charset="0"/>
              </a:rPr>
              <a:t>Local authorities are also required to provide assistance, if needed, to enable people to access care and support – </a:t>
            </a:r>
            <a:r>
              <a:rPr lang="en-GB" dirty="0" smtClean="0"/>
              <a:t>such </a:t>
            </a:r>
            <a:r>
              <a:rPr lang="en-GB" dirty="0"/>
              <a:t>as helping someone to complete a </a:t>
            </a:r>
            <a:r>
              <a:rPr lang="en-GB" dirty="0" smtClean="0"/>
              <a:t>form</a:t>
            </a:r>
            <a:r>
              <a:rPr lang="en-GB" dirty="0"/>
              <a:t> </a:t>
            </a:r>
            <a:r>
              <a:rPr lang="en-GB" dirty="0" smtClean="0"/>
              <a:t>or checking that </a:t>
            </a:r>
            <a:r>
              <a:rPr lang="en-GB" dirty="0"/>
              <a:t>a </a:t>
            </a:r>
            <a:r>
              <a:rPr lang="en-GB" dirty="0" smtClean="0"/>
              <a:t>signposted service met the person’s needs.</a:t>
            </a:r>
            <a:endParaRPr lang="en-GB" dirty="0" smtClean="0">
              <a:latin typeface="Arial" panose="020B0604020202020204" pitchFamily="34" charset="0"/>
              <a:cs typeface="Arial" pitchFamily="34" charset="0"/>
            </a:endParaRPr>
          </a:p>
          <a:p>
            <a:pPr marL="228600" indent="-228600" eaLnBrk="1" fontAlgn="auto" hangingPunct="1">
              <a:spcBef>
                <a:spcPts val="0"/>
              </a:spcBef>
              <a:spcAft>
                <a:spcPts val="0"/>
              </a:spcAft>
              <a:buFont typeface="+mj-lt"/>
              <a:buAutoNum type="arabicPeriod" startAt="2"/>
              <a:defRPr/>
            </a:pPr>
            <a:r>
              <a:rPr lang="en-GB" dirty="0" smtClean="0">
                <a:latin typeface="Arial" panose="020B0604020202020204" pitchFamily="34" charset="0"/>
                <a:cs typeface="Arial" pitchFamily="34" charset="0"/>
              </a:rPr>
              <a:t>A</a:t>
            </a:r>
            <a:r>
              <a:rPr lang="en-GB" baseline="0" dirty="0" smtClean="0">
                <a:latin typeface="Arial" panose="020B0604020202020204" pitchFamily="34" charset="0"/>
                <a:cs typeface="Arial" pitchFamily="34" charset="0"/>
              </a:rPr>
              <a:t> key tenet of </a:t>
            </a:r>
            <a:r>
              <a:rPr lang="en-GB" dirty="0" smtClean="0"/>
              <a:t>an information, advice and assistance</a:t>
            </a:r>
            <a:r>
              <a:rPr lang="en-GB" baseline="0" dirty="0" smtClean="0">
                <a:latin typeface="Arial" panose="020B0604020202020204" pitchFamily="34" charset="0"/>
                <a:cs typeface="Arial" pitchFamily="34" charset="0"/>
              </a:rPr>
              <a:t> service is that it must be provided in a manner which is </a:t>
            </a:r>
            <a:r>
              <a:rPr lang="en-GB" b="1" baseline="0" dirty="0" smtClean="0">
                <a:latin typeface="Arial" panose="020B0604020202020204" pitchFamily="34" charset="0"/>
                <a:cs typeface="Arial" pitchFamily="34" charset="0"/>
              </a:rPr>
              <a:t>accessible</a:t>
            </a:r>
            <a:r>
              <a:rPr lang="en-GB" baseline="0" dirty="0" smtClean="0">
                <a:latin typeface="Arial" panose="020B0604020202020204" pitchFamily="34" charset="0"/>
                <a:cs typeface="Arial" pitchFamily="34" charset="0"/>
              </a:rPr>
              <a:t> to the person. E.g. using </a:t>
            </a:r>
            <a:r>
              <a:rPr lang="en-GB" dirty="0" smtClean="0"/>
              <a:t>a</a:t>
            </a:r>
            <a:r>
              <a:rPr lang="en-GB" altLang="en-US" dirty="0" smtClean="0"/>
              <a:t> </a:t>
            </a:r>
            <a:r>
              <a:rPr lang="en-GB" altLang="en-US" dirty="0"/>
              <a:t>range of </a:t>
            </a:r>
            <a:r>
              <a:rPr lang="en-GB" altLang="en-US" dirty="0" smtClean="0"/>
              <a:t>media, in English and Welsh, with staff appropriately trained, and materials adapted </a:t>
            </a:r>
            <a:r>
              <a:rPr lang="en-GB" altLang="en-US" dirty="0"/>
              <a:t>as </a:t>
            </a:r>
            <a:r>
              <a:rPr lang="en-GB" altLang="en-US" dirty="0" smtClean="0"/>
              <a:t>necessary.</a:t>
            </a:r>
            <a:endParaRPr lang="en-GB" altLang="en-US" dirty="0"/>
          </a:p>
        </p:txBody>
      </p:sp>
      <p:sp>
        <p:nvSpPr>
          <p:cNvPr id="4" name="Slide Number Placeholder 3"/>
          <p:cNvSpPr>
            <a:spLocks noGrp="1"/>
          </p:cNvSpPr>
          <p:nvPr>
            <p:ph type="sldNum" sz="quarter" idx="10"/>
          </p:nvPr>
        </p:nvSpPr>
        <p:spPr/>
        <p:txBody>
          <a:bodyPr/>
          <a:lstStyle/>
          <a:p>
            <a:fld id="{A771E050-A66B-4E11-9C20-135C160BC1C9}" type="slidenum">
              <a:rPr lang="en-GB" smtClean="0"/>
              <a:t>10</a:t>
            </a:fld>
            <a:endParaRPr lang="en-GB" dirty="0"/>
          </a:p>
        </p:txBody>
      </p:sp>
    </p:spTree>
    <p:extLst>
      <p:ext uri="{BB962C8B-B14F-4D97-AF65-F5344CB8AC3E}">
        <p14:creationId xmlns:p14="http://schemas.microsoft.com/office/powerpoint/2010/main" val="2326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5077"/>
            <a:ext cx="6480720" cy="5256584"/>
          </a:xfrm>
        </p:spPr>
        <p:txBody>
          <a:bodyPr/>
          <a:lstStyle/>
          <a:p>
            <a:r>
              <a:rPr lang="en-GB" altLang="en-US" dirty="0">
                <a:ea typeface="ＭＳ Ｐゴシック" pitchFamily="34" charset="-128"/>
              </a:rPr>
              <a:t>[</a:t>
            </a:r>
            <a:r>
              <a:rPr lang="en-GB" altLang="en-US" b="1" dirty="0">
                <a:ea typeface="ＭＳ Ｐゴシック" pitchFamily="34" charset="-128"/>
              </a:rPr>
              <a:t>FACILITATORS </a:t>
            </a:r>
            <a:r>
              <a:rPr lang="en-GB" altLang="en-US" b="1" dirty="0" smtClean="0">
                <a:ea typeface="ＭＳ Ｐゴシック" pitchFamily="34" charset="-128"/>
              </a:rPr>
              <a:t>NOTE</a:t>
            </a:r>
            <a:r>
              <a:rPr lang="en-GB" altLang="en-US" dirty="0" smtClean="0">
                <a:ea typeface="ＭＳ Ｐゴシック" pitchFamily="34" charset="-128"/>
              </a:rPr>
              <a:t>: this </a:t>
            </a:r>
            <a:r>
              <a:rPr lang="en-GB" altLang="en-US" dirty="0">
                <a:ea typeface="ＭＳ Ｐゴシック" pitchFamily="34" charset="-128"/>
              </a:rPr>
              <a:t>slide has animation. </a:t>
            </a:r>
            <a:r>
              <a:rPr lang="en-GB" altLang="en-US" dirty="0" smtClean="0">
                <a:ea typeface="ＭＳ Ｐゴシック" pitchFamily="34" charset="-128"/>
              </a:rPr>
              <a:t>The bullets on the left appear when the slide opens. The first click will show the box and first bullet point within the box (People). The second click will bring in the second bullet point (Well-being), </a:t>
            </a:r>
            <a:r>
              <a:rPr lang="en-GB" altLang="en-US" dirty="0" err="1" smtClean="0">
                <a:ea typeface="ＭＳ Ｐゴシック" pitchFamily="34" charset="-128"/>
              </a:rPr>
              <a:t>etc</a:t>
            </a:r>
            <a:r>
              <a:rPr lang="en-GB" altLang="en-US" dirty="0" smtClean="0">
                <a:ea typeface="ＭＳ Ｐゴシック" pitchFamily="34" charset="-128"/>
              </a:rPr>
              <a:t>]</a:t>
            </a:r>
          </a:p>
          <a:p>
            <a:endParaRPr lang="en-GB" altLang="en-US" dirty="0" smtClean="0">
              <a:ea typeface="ＭＳ Ｐゴシック" pitchFamily="34" charset="-128"/>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The Act received Royal Assent on 1 May 2014 and </a:t>
            </a:r>
            <a:r>
              <a:rPr lang="en-GB" sz="1200" kern="1200" dirty="0" smtClean="0">
                <a:effectLst/>
                <a:latin typeface="Arial" panose="020B0604020202020204" pitchFamily="34" charset="0"/>
                <a:ea typeface="+mn-ea"/>
                <a:cs typeface="Arial" panose="020B0604020202020204" pitchFamily="34" charset="0"/>
              </a:rPr>
              <a:t>came into force on 6 April 2016. </a:t>
            </a:r>
            <a:r>
              <a:rPr lang="en-GB" dirty="0" smtClean="0"/>
              <a:t>It </a:t>
            </a:r>
            <a:r>
              <a:rPr lang="en-GB" sz="1200" kern="1200" dirty="0" smtClean="0">
                <a:effectLst/>
                <a:latin typeface="Arial" panose="020B0604020202020204" pitchFamily="34" charset="0"/>
                <a:ea typeface="+mn-ea"/>
                <a:cs typeface="Arial" panose="020B0604020202020204" pitchFamily="34" charset="0"/>
              </a:rPr>
              <a:t>builds on the White Paper ‘Sustainable Social Services for Wales: A Framework for Action’ to modernise the law for care and support in Wales.</a:t>
            </a:r>
          </a:p>
          <a:p>
            <a:pPr marL="228600" lvl="0" indent="-228600">
              <a:buFont typeface="+mj-lt"/>
              <a:buAutoNum type="arabicPeriod"/>
            </a:pPr>
            <a:r>
              <a:rPr lang="en-GB" dirty="0"/>
              <a:t>The Act aims to reform and simplify the law: it repeals many previous laws and guidance relating to care and support and replaces them with this Act. </a:t>
            </a:r>
            <a:endParaRPr lang="en-GB" dirty="0" smtClean="0"/>
          </a:p>
          <a:p>
            <a:pPr marL="228600" lvl="0" indent="-228600">
              <a:buFont typeface="+mj-lt"/>
              <a:buAutoNum type="arabicPeriod"/>
            </a:pPr>
            <a:r>
              <a:rPr lang="en-GB" sz="1200" kern="1200" dirty="0" smtClean="0">
                <a:effectLst/>
                <a:latin typeface="Arial" panose="020B0604020202020204" pitchFamily="34" charset="0"/>
                <a:ea typeface="+mn-ea"/>
                <a:cs typeface="Arial" panose="020B0604020202020204" pitchFamily="34" charset="0"/>
              </a:rPr>
              <a:t>It brought in new duties for local authorities, local health boards and other public bodies, and covers adults, children and carers.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dirty="0" smtClean="0">
                <a:cs typeface="Arial" charset="0"/>
              </a:rPr>
              <a:t>Why do we need it? It’s often been said that we are not helping people early enough, or stopping problems arising: this means that when people finally do get care it is more intensive and costly. Shown in the box are the</a:t>
            </a:r>
            <a:r>
              <a:rPr lang="en-GB" altLang="en-US" dirty="0" smtClean="0"/>
              <a:t> key principles that underpin the design of the Act that try to overcome these problems: </a:t>
            </a:r>
          </a:p>
          <a:p>
            <a:pPr marL="449263" lvl="1" indent="-182563">
              <a:buFont typeface="Arial" panose="020B0604020202020204" pitchFamily="34" charset="0"/>
              <a:buChar char="•"/>
              <a:defRPr/>
            </a:pPr>
            <a:r>
              <a:rPr lang="en-GB" dirty="0"/>
              <a:t>The Act aims to change the way </a:t>
            </a:r>
            <a:r>
              <a:rPr lang="en-GB" b="1" dirty="0"/>
              <a:t>people’s </a:t>
            </a:r>
            <a:r>
              <a:rPr lang="en-GB" dirty="0"/>
              <a:t>care and support needs are met</a:t>
            </a:r>
            <a:r>
              <a:rPr lang="en-GB" kern="1200" dirty="0" smtClean="0">
                <a:solidFill>
                  <a:schemeClr val="tx1"/>
                </a:solidFill>
                <a:effectLst/>
                <a:latin typeface="Arial" panose="020B0604020202020204" pitchFamily="34" charset="0"/>
                <a:ea typeface="+mn-ea"/>
                <a:cs typeface="Arial" panose="020B0604020202020204" pitchFamily="34" charset="0"/>
              </a:rPr>
              <a:t> – putting an individual, and their needs, at the centre of their care and /or support and giving them a voice in, and control over, reaching the personal outcomes goals that matter to them.</a:t>
            </a:r>
          </a:p>
          <a:p>
            <a:pPr marL="449263" lvl="1" indent="-182563">
              <a:buFont typeface="Arial" panose="020B0604020202020204" pitchFamily="34" charset="0"/>
              <a:buChar char="•"/>
              <a:defRPr/>
            </a:pPr>
            <a:r>
              <a:rPr lang="en-GB" kern="1200" dirty="0" smtClean="0">
                <a:solidFill>
                  <a:schemeClr val="tx1"/>
                </a:solidFill>
                <a:effectLst/>
                <a:latin typeface="Arial" panose="020B0604020202020204" pitchFamily="34" charset="0"/>
                <a:ea typeface="+mn-ea"/>
                <a:cs typeface="Arial" panose="020B0604020202020204" pitchFamily="34" charset="0"/>
              </a:rPr>
              <a:t>Central to the Act is the concept of </a:t>
            </a:r>
            <a:r>
              <a:rPr lang="en-GB" b="1" kern="1200" dirty="0" smtClean="0">
                <a:solidFill>
                  <a:schemeClr val="tx1"/>
                </a:solidFill>
                <a:effectLst/>
                <a:latin typeface="Arial" panose="020B0604020202020204" pitchFamily="34" charset="0"/>
                <a:ea typeface="+mn-ea"/>
                <a:cs typeface="Arial" panose="020B0604020202020204" pitchFamily="34" charset="0"/>
              </a:rPr>
              <a:t>well-being </a:t>
            </a:r>
            <a:r>
              <a:rPr lang="en-GB" kern="1200" dirty="0" smtClean="0">
                <a:solidFill>
                  <a:schemeClr val="tx1"/>
                </a:solidFill>
                <a:effectLst/>
                <a:latin typeface="Arial" panose="020B0604020202020204" pitchFamily="34" charset="0"/>
                <a:ea typeface="+mn-ea"/>
                <a:cs typeface="Arial" panose="020B0604020202020204" pitchFamily="34" charset="0"/>
              </a:rPr>
              <a:t>– helping people to maximise their own well-being.</a:t>
            </a:r>
          </a:p>
          <a:p>
            <a:pPr marL="449263" lvl="1" indent="-182563">
              <a:buFont typeface="Arial" panose="020B0604020202020204" pitchFamily="34" charset="0"/>
              <a:buChar char="•"/>
              <a:defRPr/>
            </a:pPr>
            <a:r>
              <a:rPr lang="en-GB" dirty="0"/>
              <a:t>The Act attempts to rebalance the focus of care and support to </a:t>
            </a:r>
            <a:r>
              <a:rPr lang="en-GB" b="1" dirty="0" smtClean="0"/>
              <a:t>prevention and e</a:t>
            </a:r>
            <a:r>
              <a:rPr lang="en-GB" b="1" kern="1200" dirty="0" smtClean="0">
                <a:solidFill>
                  <a:schemeClr val="tx1"/>
                </a:solidFill>
                <a:effectLst/>
                <a:latin typeface="Arial" panose="020B0604020202020204" pitchFamily="34" charset="0"/>
                <a:ea typeface="+mn-ea"/>
                <a:cs typeface="Arial" panose="020B0604020202020204" pitchFamily="34" charset="0"/>
              </a:rPr>
              <a:t>arlier intervention</a:t>
            </a:r>
            <a:r>
              <a:rPr lang="en-GB" kern="1200" dirty="0" smtClean="0">
                <a:solidFill>
                  <a:schemeClr val="tx1"/>
                </a:solidFill>
                <a:effectLst/>
                <a:latin typeface="Arial" panose="020B0604020202020204" pitchFamily="34" charset="0"/>
                <a:ea typeface="+mn-ea"/>
                <a:cs typeface="Arial" panose="020B0604020202020204" pitchFamily="34" charset="0"/>
              </a:rPr>
              <a:t> – increasing preventative services within the community to minimise the escalation of needs to a critical level.</a:t>
            </a:r>
          </a:p>
          <a:p>
            <a:pPr marL="449263" lvl="1" indent="-182563">
              <a:buFont typeface="Arial" panose="020B0604020202020204" pitchFamily="34" charset="0"/>
              <a:buChar char="•"/>
              <a:defRPr/>
            </a:pPr>
            <a:r>
              <a:rPr lang="en-GB" b="1" kern="1200" dirty="0" smtClean="0">
                <a:solidFill>
                  <a:schemeClr val="tx1"/>
                </a:solidFill>
                <a:effectLst/>
                <a:latin typeface="Arial" panose="020B0604020202020204" pitchFamily="34" charset="0"/>
                <a:ea typeface="+mn-ea"/>
                <a:cs typeface="Arial" panose="020B0604020202020204" pitchFamily="34" charset="0"/>
              </a:rPr>
              <a:t>Collaboration</a:t>
            </a:r>
            <a:r>
              <a:rPr lang="en-GB" dirty="0"/>
              <a:t> </a:t>
            </a:r>
            <a:r>
              <a:rPr lang="en-GB" kern="1200" dirty="0" smtClean="0">
                <a:solidFill>
                  <a:schemeClr val="tx1"/>
                </a:solidFill>
                <a:effectLst/>
                <a:latin typeface="Arial" panose="020B0604020202020204" pitchFamily="34" charset="0"/>
                <a:ea typeface="+mn-ea"/>
                <a:cs typeface="Arial" panose="020B0604020202020204" pitchFamily="34" charset="0"/>
              </a:rPr>
              <a:t>– strong </a:t>
            </a:r>
            <a:r>
              <a:rPr lang="en-GB" dirty="0" smtClean="0"/>
              <a:t>partnership </a:t>
            </a:r>
            <a:r>
              <a:rPr lang="en-GB" dirty="0"/>
              <a:t>working between organisations and co-production with people needing care </a:t>
            </a:r>
            <a:r>
              <a:rPr lang="en-GB" dirty="0" smtClean="0"/>
              <a:t>and /or support </a:t>
            </a:r>
            <a:r>
              <a:rPr lang="en-GB" dirty="0"/>
              <a:t>is a key focus of the </a:t>
            </a:r>
            <a:r>
              <a:rPr lang="en-GB" dirty="0" smtClean="0"/>
              <a:t>Act.</a:t>
            </a:r>
            <a:endParaRPr lang="en-GB"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defRPr/>
            </a:pPr>
            <a:r>
              <a:rPr lang="en-GB" dirty="0" smtClean="0"/>
              <a:t>These </a:t>
            </a:r>
            <a:r>
              <a:rPr lang="en-GB" dirty="0"/>
              <a:t>principles will enable people to be at the centre of their care and support and </a:t>
            </a:r>
            <a:r>
              <a:rPr lang="en-GB" dirty="0" smtClean="0"/>
              <a:t>ensure their </a:t>
            </a:r>
            <a:r>
              <a:rPr lang="en-GB" dirty="0"/>
              <a:t>well-being will be </a:t>
            </a:r>
            <a:r>
              <a:rPr lang="en-GB" dirty="0" smtClean="0"/>
              <a:t>central </a:t>
            </a:r>
            <a:r>
              <a:rPr lang="en-GB" dirty="0"/>
              <a:t>to any decisions made about their </a:t>
            </a:r>
            <a:r>
              <a:rPr lang="en-GB" dirty="0" smtClean="0"/>
              <a:t>lives.</a:t>
            </a: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1</a:t>
            </a:fld>
            <a:endParaRPr lang="en-GB" dirty="0"/>
          </a:p>
        </p:txBody>
      </p:sp>
    </p:spTree>
    <p:extLst>
      <p:ext uri="{BB962C8B-B14F-4D97-AF65-F5344CB8AC3E}">
        <p14:creationId xmlns:p14="http://schemas.microsoft.com/office/powerpoint/2010/main" val="245946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433069"/>
            <a:ext cx="6552728" cy="5256584"/>
          </a:xfrm>
        </p:spPr>
        <p:txBody>
          <a:bodyPr/>
          <a:lstStyle/>
          <a:p>
            <a:pPr marL="228600" lvl="0" indent="-228600">
              <a:buFont typeface="+mj-lt"/>
              <a:buAutoNum type="arabicPeriod"/>
            </a:pPr>
            <a:r>
              <a:rPr lang="en-GB" dirty="0"/>
              <a:t>The Act is made up of 11 </a:t>
            </a:r>
            <a:r>
              <a:rPr lang="en-GB" dirty="0" smtClean="0"/>
              <a:t>parts </a:t>
            </a:r>
            <a:r>
              <a:rPr lang="en-GB" dirty="0"/>
              <a:t>and </a:t>
            </a:r>
            <a:r>
              <a:rPr lang="en-GB" dirty="0" smtClean="0"/>
              <a:t>they</a:t>
            </a:r>
            <a:r>
              <a:rPr lang="en-GB" baseline="0" dirty="0" smtClean="0"/>
              <a:t> </a:t>
            </a:r>
            <a:r>
              <a:rPr lang="en-GB" dirty="0" smtClean="0"/>
              <a:t>all, </a:t>
            </a:r>
            <a:r>
              <a:rPr lang="en-GB" dirty="0"/>
              <a:t>except the first </a:t>
            </a:r>
            <a:r>
              <a:rPr lang="en-GB" dirty="0" smtClean="0"/>
              <a:t>part, </a:t>
            </a:r>
            <a:r>
              <a:rPr lang="en-GB" dirty="0"/>
              <a:t>have regulations or codes of practice or statutory guidance that underpin them and give more detail. The first </a:t>
            </a:r>
            <a:r>
              <a:rPr lang="en-GB" dirty="0" smtClean="0"/>
              <a:t>part </a:t>
            </a:r>
            <a:r>
              <a:rPr lang="en-GB" dirty="0"/>
              <a:t>gives an overview of the whole Act and defines some key terms such </a:t>
            </a:r>
            <a:r>
              <a:rPr lang="en-GB" dirty="0" smtClean="0"/>
              <a:t>as ‘carer’. </a:t>
            </a:r>
            <a:endParaRPr lang="en-GB" dirty="0"/>
          </a:p>
          <a:p>
            <a:pPr marL="228600" lvl="0" indent="-228600">
              <a:buFont typeface="+mj-lt"/>
              <a:buAutoNum type="arabicPeriod"/>
            </a:pPr>
            <a:r>
              <a:rPr lang="en-GB" dirty="0"/>
              <a:t>Part 2 </a:t>
            </a:r>
            <a:r>
              <a:rPr lang="en-GB" dirty="0" smtClean="0"/>
              <a:t>is covered in this overview. It includes the well-being and other overarching duties, and requirements to undertake a population assessment and provide preventative services and an information, advice and assistance services, as well as the duty to for local authorities to promote social diverse forms of delivery of services.</a:t>
            </a:r>
            <a:endParaRPr lang="en-GB" dirty="0"/>
          </a:p>
          <a:p>
            <a:pPr marL="228600" lvl="0" indent="-228600">
              <a:buFont typeface="+mj-lt"/>
              <a:buAutoNum type="arabicPeriod"/>
            </a:pPr>
            <a:r>
              <a:rPr lang="en-GB" dirty="0"/>
              <a:t>Part </a:t>
            </a:r>
            <a:r>
              <a:rPr lang="en-GB" dirty="0" smtClean="0"/>
              <a:t>3 defines the circumstances in which an authority  must assess a person’s needs for care and support or a carer’s needs for support, and how assessments are carried out.</a:t>
            </a:r>
            <a:endParaRPr lang="en-GB" dirty="0"/>
          </a:p>
          <a:p>
            <a:pPr marL="228600" lvl="0" indent="-228600">
              <a:buFont typeface="+mj-lt"/>
              <a:buAutoNum type="arabicPeriod"/>
            </a:pPr>
            <a:r>
              <a:rPr lang="en-GB" dirty="0"/>
              <a:t>Part 4 </a:t>
            </a:r>
            <a:r>
              <a:rPr lang="en-GB" dirty="0" smtClean="0"/>
              <a:t>describes the </a:t>
            </a:r>
            <a:r>
              <a:rPr lang="en-GB" dirty="0"/>
              <a:t>national eligibility criteria </a:t>
            </a:r>
            <a:r>
              <a:rPr lang="en-GB" dirty="0" smtClean="0"/>
              <a:t>and how people’s needs are to be met.</a:t>
            </a:r>
            <a:endParaRPr lang="en-GB" dirty="0"/>
          </a:p>
          <a:p>
            <a:pPr marL="228600" lvl="0" indent="-228600">
              <a:buFont typeface="+mj-lt"/>
              <a:buAutoNum type="arabicPeriod"/>
            </a:pPr>
            <a:r>
              <a:rPr lang="en-GB" dirty="0"/>
              <a:t>Part 5 </a:t>
            </a:r>
            <a:r>
              <a:rPr lang="en-US" dirty="0"/>
              <a:t>identifies the circumstances in which a local authority may charge for providing or arranging care and </a:t>
            </a:r>
            <a:r>
              <a:rPr lang="en-US" dirty="0" smtClean="0"/>
              <a:t>/or support </a:t>
            </a:r>
            <a:r>
              <a:rPr lang="en-US" dirty="0"/>
              <a:t>for </a:t>
            </a:r>
            <a:r>
              <a:rPr lang="en-US" dirty="0" smtClean="0"/>
              <a:t>individuals or preventative services.</a:t>
            </a:r>
            <a:endParaRPr lang="en-GB" dirty="0" smtClean="0"/>
          </a:p>
          <a:p>
            <a:pPr marL="228600" lvl="0" indent="-228600">
              <a:buFont typeface="+mj-lt"/>
              <a:buAutoNum type="arabicPeriod"/>
            </a:pPr>
            <a:r>
              <a:rPr lang="en-US" dirty="0" smtClean="0"/>
              <a:t>Part 6 </a:t>
            </a:r>
            <a:r>
              <a:rPr lang="en-GB" dirty="0" smtClean="0"/>
              <a:t>sets out local authority responsibilities under the Act for looked after children</a:t>
            </a:r>
            <a:r>
              <a:rPr lang="en-GB" dirty="0"/>
              <a:t>, arrangements for leaving care</a:t>
            </a:r>
            <a:r>
              <a:rPr lang="en-GB" dirty="0" smtClean="0"/>
              <a:t>, and secure accommodation for children.</a:t>
            </a:r>
          </a:p>
          <a:p>
            <a:pPr marL="228600" lvl="0" indent="-228600">
              <a:buFont typeface="+mj-lt"/>
              <a:buAutoNum type="arabicPeriod"/>
            </a:pPr>
            <a:r>
              <a:rPr lang="en-US" dirty="0" smtClean="0"/>
              <a:t>Part 7 brings in </a:t>
            </a:r>
            <a:r>
              <a:rPr lang="en-GB" dirty="0" smtClean="0"/>
              <a:t>new, statutory safeguarding arrangements, including a duty to report an adult or child </a:t>
            </a:r>
            <a:r>
              <a:rPr lang="en-GB" dirty="0"/>
              <a:t>at risk and for authorised officers </a:t>
            </a:r>
            <a:r>
              <a:rPr lang="en-GB" dirty="0" smtClean="0"/>
              <a:t>to </a:t>
            </a:r>
            <a:r>
              <a:rPr lang="en-GB" dirty="0"/>
              <a:t>apply to the court for an “adult protection and support order”.</a:t>
            </a:r>
            <a:endParaRPr lang="en-GB" dirty="0" smtClean="0"/>
          </a:p>
          <a:p>
            <a:pPr marL="228600" lvl="0" indent="-228600">
              <a:buFont typeface="+mj-lt"/>
              <a:buAutoNum type="arabicPeriod"/>
            </a:pPr>
            <a:r>
              <a:rPr lang="en-US" dirty="0" smtClean="0"/>
              <a:t>Part </a:t>
            </a:r>
            <a:r>
              <a:rPr lang="en-US" dirty="0"/>
              <a:t>8 specifies the social services functions of local authorities and provides grounds for intervention by Welsh Ministers where a local authority is failing in those functions.</a:t>
            </a:r>
            <a:endParaRPr lang="en-GB" dirty="0"/>
          </a:p>
          <a:p>
            <a:pPr marL="228600" lvl="0" indent="-228600">
              <a:buFont typeface="+mj-lt"/>
              <a:buAutoNum type="arabicPeriod"/>
            </a:pPr>
            <a:r>
              <a:rPr lang="en-US" dirty="0"/>
              <a:t>Part </a:t>
            </a:r>
            <a:r>
              <a:rPr lang="en-US" dirty="0" smtClean="0"/>
              <a:t>9 requires local authorities to promote co-operation with their relevant partners, and imposes a duty on their relevant partners to co-operate with – and provide information to – the local authorities. It also establishes Regional Partnership Boards.</a:t>
            </a:r>
            <a:endParaRPr lang="en-GB" dirty="0"/>
          </a:p>
          <a:p>
            <a:pPr marL="228600" lvl="0" indent="-228600">
              <a:buFont typeface="+mj-lt"/>
              <a:buAutoNum type="arabicPeriod"/>
            </a:pPr>
            <a:r>
              <a:rPr lang="en-US" dirty="0"/>
              <a:t>Part </a:t>
            </a:r>
            <a:r>
              <a:rPr lang="en-US" dirty="0" smtClean="0"/>
              <a:t>10 provides for complaints about social services and new </a:t>
            </a:r>
            <a:r>
              <a:rPr lang="en-US" dirty="0"/>
              <a:t>rights to complain about private social </a:t>
            </a:r>
            <a:r>
              <a:rPr lang="en-US" dirty="0" smtClean="0"/>
              <a:t>care and </a:t>
            </a:r>
            <a:r>
              <a:rPr lang="en-US" dirty="0"/>
              <a:t>palliative </a:t>
            </a:r>
            <a:r>
              <a:rPr lang="en-US" dirty="0" smtClean="0"/>
              <a:t>care. It also provides for advocacy services to be made available to </a:t>
            </a:r>
            <a:r>
              <a:rPr lang="en-GB" dirty="0" smtClean="0"/>
              <a:t>enable </a:t>
            </a:r>
            <a:r>
              <a:rPr lang="en-GB" dirty="0"/>
              <a:t>individuals to engage and </a:t>
            </a:r>
            <a:r>
              <a:rPr lang="en-GB" dirty="0" smtClean="0"/>
              <a:t>participate in their care and support, including the requirement to </a:t>
            </a:r>
            <a:r>
              <a:rPr lang="en-GB" dirty="0"/>
              <a:t>arrange an independent </a:t>
            </a:r>
            <a:r>
              <a:rPr lang="en-GB" dirty="0" smtClean="0"/>
              <a:t>professional advocate in </a:t>
            </a:r>
            <a:r>
              <a:rPr lang="en-GB" dirty="0"/>
              <a:t>certain </a:t>
            </a:r>
            <a:r>
              <a:rPr lang="en-GB" dirty="0" smtClean="0"/>
              <a:t>circumstances.</a:t>
            </a:r>
            <a:endParaRPr lang="en-GB" dirty="0"/>
          </a:p>
          <a:p>
            <a:pPr marL="228600" lvl="0" indent="-228600">
              <a:buFont typeface="+mj-lt"/>
              <a:buAutoNum type="arabicPeriod"/>
            </a:pPr>
            <a:r>
              <a:rPr lang="en-US" dirty="0"/>
              <a:t>Part 11 unsurprisingly covers a variety of things including the </a:t>
            </a:r>
            <a:r>
              <a:rPr lang="en-US" dirty="0" smtClean="0"/>
              <a:t>duty </a:t>
            </a:r>
            <a:r>
              <a:rPr lang="en-US" dirty="0"/>
              <a:t>of local authorities to meet the care and support needs of </a:t>
            </a:r>
            <a:r>
              <a:rPr lang="en-US" dirty="0" smtClean="0"/>
              <a:t>individuals in the secure estate.</a:t>
            </a:r>
            <a:endParaRPr lang="en-GB" dirty="0"/>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a:t>
            </a:fld>
            <a:endParaRPr lang="en-GB"/>
          </a:p>
        </p:txBody>
      </p:sp>
    </p:spTree>
    <p:extLst>
      <p:ext uri="{BB962C8B-B14F-4D97-AF65-F5344CB8AC3E}">
        <p14:creationId xmlns:p14="http://schemas.microsoft.com/office/powerpoint/2010/main" val="247891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spcBef>
                <a:spcPct val="0"/>
              </a:spcBef>
              <a:buFont typeface="+mj-lt"/>
              <a:buAutoNum type="arabicPeriod"/>
            </a:pPr>
            <a:r>
              <a:rPr lang="en-GB" altLang="en-US" dirty="0" smtClean="0">
                <a:latin typeface="Arial" charset="0"/>
                <a:ea typeface="ＭＳ Ｐゴシック" pitchFamily="34" charset="-128"/>
              </a:rPr>
              <a:t>This is a diagrammatic representation of the principles and assumptions underpinning the Act. </a:t>
            </a:r>
          </a:p>
          <a:p>
            <a:pPr marL="228600" indent="-228600" eaLnBrk="1" hangingPunct="1">
              <a:spcBef>
                <a:spcPct val="0"/>
              </a:spcBef>
              <a:buFont typeface="+mj-lt"/>
              <a:buAutoNum type="arabicPeriod"/>
            </a:pPr>
            <a:endParaRPr lang="en-GB" altLang="en-US" dirty="0" smtClean="0">
              <a:latin typeface="Arial" charset="0"/>
              <a:ea typeface="ＭＳ Ｐゴシック" pitchFamily="34" charset="-128"/>
            </a:endParaRPr>
          </a:p>
          <a:p>
            <a:pPr marL="228600" indent="-228600" eaLnBrk="1" hangingPunct="1">
              <a:spcBef>
                <a:spcPct val="0"/>
              </a:spcBef>
              <a:buFont typeface="+mj-lt"/>
              <a:buAutoNum type="arabicPeriod"/>
            </a:pPr>
            <a:r>
              <a:rPr lang="en-GB" altLang="en-US" dirty="0" smtClean="0">
                <a:latin typeface="Arial" charset="0"/>
                <a:ea typeface="ＭＳ Ｐゴシック" pitchFamily="34" charset="-128"/>
              </a:rPr>
              <a:t>The key assumption is that through an increased level of effective earlier intervention / preventative services, including better access to information and advice for everyone, and well-being support for those that need some help (the left hand side of the care and support spectrum), more people will be able to be supported without need for managed intensive care and support. Hence the dotted line moves to the right: fewer citizens </a:t>
            </a:r>
            <a:r>
              <a:rPr lang="en-GB" altLang="en-US" baseline="0" dirty="0" smtClean="0">
                <a:latin typeface="Arial" charset="0"/>
                <a:ea typeface="ＭＳ Ｐゴシック" pitchFamily="34" charset="-128"/>
              </a:rPr>
              <a:t>will need care and support planning for managed, complex care.</a:t>
            </a:r>
          </a:p>
          <a:p>
            <a:pPr marL="228600" indent="-228600" eaLnBrk="1" hangingPunct="1">
              <a:spcBef>
                <a:spcPct val="0"/>
              </a:spcBef>
              <a:buFont typeface="+mj-lt"/>
              <a:buAutoNum type="arabicPeriod"/>
            </a:pPr>
            <a:endParaRPr lang="en-GB" altLang="en-US" baseline="0" dirty="0" smtClean="0">
              <a:latin typeface="Arial" charset="0"/>
              <a:ea typeface="ＭＳ Ｐゴシック" pitchFamily="34" charset="-128"/>
            </a:endParaRPr>
          </a:p>
          <a:p>
            <a:pPr marL="228600" indent="-228600" eaLnBrk="1" hangingPunct="1">
              <a:spcBef>
                <a:spcPct val="0"/>
              </a:spcBef>
              <a:buFont typeface="+mj-lt"/>
              <a:buAutoNum type="arabicPeriod"/>
            </a:pPr>
            <a:r>
              <a:rPr lang="en-GB" dirty="0" smtClean="0"/>
              <a:t>The </a:t>
            </a:r>
            <a:r>
              <a:rPr lang="en-GB" dirty="0"/>
              <a:t>Act attempts to rebalance the focus of care and support to prevention and earlier intervention </a:t>
            </a:r>
            <a:r>
              <a:rPr lang="en-GB" dirty="0" smtClean="0"/>
              <a:t>– </a:t>
            </a:r>
            <a:r>
              <a:rPr lang="en-GB" dirty="0"/>
              <a:t>increasing preventative services within the community to minimise the escalation of </a:t>
            </a:r>
            <a:r>
              <a:rPr lang="en-GB" dirty="0" smtClean="0"/>
              <a:t>needs to a critical level. </a:t>
            </a:r>
            <a:r>
              <a:rPr lang="en-GB" dirty="0"/>
              <a:t>The Act also recognises carers’ vital input and aims to help them maintain their caring role, which of course will often help the people they care for to postpone or delay the need for more managed, complex </a:t>
            </a:r>
            <a:r>
              <a:rPr lang="en-GB" dirty="0" smtClean="0"/>
              <a:t>care.</a:t>
            </a:r>
          </a:p>
          <a:p>
            <a:pPr eaLnBrk="1" hangingPunct="1">
              <a:spcBef>
                <a:spcPct val="0"/>
              </a:spcBef>
            </a:pPr>
            <a:endParaRPr lang="en-GB" altLang="en-US" dirty="0" smtClean="0">
              <a:latin typeface="Arial" charset="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3</a:t>
            </a:fld>
            <a:endParaRPr lang="en-GB"/>
          </a:p>
        </p:txBody>
      </p:sp>
    </p:spTree>
    <p:extLst>
      <p:ext uri="{BB962C8B-B14F-4D97-AF65-F5344CB8AC3E}">
        <p14:creationId xmlns:p14="http://schemas.microsoft.com/office/powerpoint/2010/main" val="181339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77085"/>
            <a:ext cx="6336704" cy="5112568"/>
          </a:xfrm>
        </p:spPr>
        <p:txBody>
          <a:bodyPr/>
          <a:lstStyle/>
          <a:p>
            <a:pPr marL="228600" lvl="0" indent="-228600">
              <a:buFont typeface="+mj-lt"/>
              <a:buAutoNum type="arabicPeriod"/>
            </a:pPr>
            <a:r>
              <a:rPr lang="en-GB" dirty="0"/>
              <a:t>The Act requires a culture change from the way in which services have often been provided, to an approach based on collaboration, and an equal relationship between practitioners and people who need care </a:t>
            </a:r>
            <a:r>
              <a:rPr lang="en-GB" dirty="0" smtClean="0"/>
              <a:t>and support and carers who need support.</a:t>
            </a:r>
          </a:p>
          <a:p>
            <a:pPr marL="228600" lvl="0" indent="-228600">
              <a:buFont typeface="+mj-lt"/>
              <a:buAutoNum type="arabicPeriod"/>
            </a:pPr>
            <a:endParaRPr lang="en-GB" dirty="0"/>
          </a:p>
          <a:p>
            <a:pPr marL="228600" lvl="0" indent="-228600">
              <a:buFont typeface="+mj-lt"/>
              <a:buAutoNum type="arabicPeriod"/>
            </a:pPr>
            <a:r>
              <a:rPr lang="en-GB" dirty="0"/>
              <a:t>This is a still from a short animated film developed by the SSIA called </a:t>
            </a:r>
            <a:r>
              <a:rPr lang="en-GB" dirty="0" smtClean="0"/>
              <a:t>‘What Matters </a:t>
            </a:r>
            <a:r>
              <a:rPr lang="en-GB" dirty="0"/>
              <a:t>to </a:t>
            </a:r>
            <a:r>
              <a:rPr lang="en-GB" dirty="0" smtClean="0"/>
              <a:t>You</a:t>
            </a:r>
            <a:r>
              <a:rPr lang="en-GB" dirty="0"/>
              <a:t>, </a:t>
            </a:r>
            <a:r>
              <a:rPr lang="en-GB" dirty="0" smtClean="0"/>
              <a:t>Matters </a:t>
            </a:r>
            <a:r>
              <a:rPr lang="en-GB" dirty="0"/>
              <a:t>to </a:t>
            </a:r>
            <a:r>
              <a:rPr lang="en-GB" dirty="0" smtClean="0"/>
              <a:t>Us</a:t>
            </a:r>
            <a:r>
              <a:rPr lang="en-GB" dirty="0"/>
              <a:t>’. It shows that to give people a strong voice in, and real control over, their care and support you need to tap into the resources that people themselves, their families and the community, have. People </a:t>
            </a:r>
            <a:r>
              <a:rPr lang="en-GB" dirty="0" smtClean="0"/>
              <a:t>– </a:t>
            </a:r>
            <a:r>
              <a:rPr lang="en-GB" dirty="0"/>
              <a:t>children, young people, adults and carers, their families and their communities </a:t>
            </a:r>
            <a:r>
              <a:rPr lang="en-GB" dirty="0" smtClean="0"/>
              <a:t>– </a:t>
            </a:r>
            <a:r>
              <a:rPr lang="en-GB" dirty="0"/>
              <a:t>are rich assets and have skills, expertise and capabilities. Working with people will be key to delivering well-being and unlocking the potential for creativity which will make better and more effective use of all of the available resources</a:t>
            </a:r>
            <a:r>
              <a:rPr lang="en-GB" dirty="0" smtClean="0"/>
              <a:t>.</a:t>
            </a:r>
          </a:p>
          <a:p>
            <a:pPr marL="228600" lvl="0" indent="-228600">
              <a:buFont typeface="+mj-lt"/>
              <a:buAutoNum type="arabicPeriod"/>
            </a:pPr>
            <a:endParaRPr lang="en-GB" dirty="0" smtClean="0"/>
          </a:p>
          <a:p>
            <a:pPr marL="228600" indent="-228600">
              <a:buFont typeface="+mj-lt"/>
              <a:buAutoNum type="arabicPeriod"/>
            </a:pPr>
            <a:r>
              <a:rPr lang="en-GB" dirty="0"/>
              <a:t>For this to happen it will require different types of interaction between practitioners and individuals needing care and support. For example, </a:t>
            </a:r>
            <a:r>
              <a:rPr lang="en-GB" dirty="0" smtClean="0"/>
              <a:t>professionals / practitioners </a:t>
            </a:r>
            <a:r>
              <a:rPr lang="en-GB" dirty="0"/>
              <a:t>will need to assist people to think about </a:t>
            </a:r>
            <a:r>
              <a:rPr lang="en-US" dirty="0"/>
              <a:t>‘what sort of life I would like and what needs to change to make this happen?’ This will require a shift from thinking ‘</a:t>
            </a:r>
            <a:r>
              <a:rPr lang="en-US" i="1" dirty="0"/>
              <a:t>we do to</a:t>
            </a:r>
            <a:r>
              <a:rPr lang="en-US" dirty="0"/>
              <a:t>’ the individual requiring care and support to ‘</a:t>
            </a:r>
            <a:r>
              <a:rPr lang="en-US" i="1" dirty="0"/>
              <a:t>we do with</a:t>
            </a:r>
            <a:r>
              <a:rPr lang="en-US" dirty="0"/>
              <a:t>’ the individual who may need care and </a:t>
            </a:r>
            <a:r>
              <a:rPr lang="en-US" dirty="0" smtClean="0"/>
              <a:t>support or </a:t>
            </a:r>
            <a:r>
              <a:rPr lang="en-US" dirty="0" err="1" smtClean="0"/>
              <a:t>carer</a:t>
            </a:r>
            <a:r>
              <a:rPr lang="en-US" dirty="0" smtClean="0"/>
              <a:t> who may need support. </a:t>
            </a:r>
            <a:r>
              <a:rPr lang="en-GB" dirty="0"/>
              <a:t>What matters are the outcomes that are important to the individual</a:t>
            </a:r>
            <a:r>
              <a:rPr lang="en-GB" dirty="0" smtClean="0"/>
              <a:t>.</a:t>
            </a:r>
          </a:p>
          <a:p>
            <a:pPr marL="228600" indent="-228600">
              <a:buFont typeface="+mj-lt"/>
              <a:buAutoNum type="arabicPeriod"/>
            </a:pPr>
            <a:endParaRPr lang="en-GB" dirty="0"/>
          </a:p>
          <a:p>
            <a:pPr marL="228600" lvl="0" indent="-228600">
              <a:buFont typeface="+mj-lt"/>
              <a:buAutoNum type="arabicPeriod"/>
            </a:pPr>
            <a:r>
              <a:rPr lang="en-GB" dirty="0" smtClean="0"/>
              <a:t>The </a:t>
            </a:r>
            <a:r>
              <a:rPr lang="en-GB" dirty="0"/>
              <a:t>Act is also trying to achieve greater collaboration between organisations working with people with care and </a:t>
            </a:r>
            <a:r>
              <a:rPr lang="en-GB" dirty="0" smtClean="0"/>
              <a:t>/or support </a:t>
            </a:r>
            <a:r>
              <a:rPr lang="en-GB" dirty="0"/>
              <a:t>needs. There are new duties in the Act for local authorities, local health boards and other public bodies to </a:t>
            </a:r>
            <a:r>
              <a:rPr lang="en-GB" dirty="0" smtClean="0"/>
              <a:t>co-operate </a:t>
            </a:r>
            <a:r>
              <a:rPr lang="en-GB" dirty="0"/>
              <a:t>and work across service boundaries in partnership.</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4</a:t>
            </a:fld>
            <a:endParaRPr lang="en-GB"/>
          </a:p>
        </p:txBody>
      </p:sp>
    </p:spTree>
    <p:extLst>
      <p:ext uri="{BB962C8B-B14F-4D97-AF65-F5344CB8AC3E}">
        <p14:creationId xmlns:p14="http://schemas.microsoft.com/office/powerpoint/2010/main" val="292716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7357"/>
            <a:ext cx="6480720" cy="5254304"/>
          </a:xfrm>
        </p:spPr>
        <p:txBody>
          <a:bodyPr/>
          <a:lstStyle/>
          <a:p>
            <a:r>
              <a:rPr lang="en-GB" altLang="en-US" dirty="0">
                <a:ea typeface="ＭＳ Ｐゴシック" pitchFamily="34" charset="-128"/>
              </a:rPr>
              <a:t>[</a:t>
            </a:r>
            <a:r>
              <a:rPr lang="en-GB" altLang="en-US" b="1" dirty="0">
                <a:ea typeface="ＭＳ Ｐゴシック" pitchFamily="34" charset="-128"/>
              </a:rPr>
              <a:t>FACILITATORS NOTE</a:t>
            </a:r>
            <a:r>
              <a:rPr lang="en-GB" altLang="en-US" dirty="0">
                <a:ea typeface="ＭＳ Ｐゴシック" pitchFamily="34" charset="-128"/>
              </a:rPr>
              <a:t>: this slide has animation. The </a:t>
            </a:r>
            <a:r>
              <a:rPr lang="en-GB" altLang="en-US" dirty="0" smtClean="0">
                <a:ea typeface="ＭＳ Ｐゴシック" pitchFamily="34" charset="-128"/>
              </a:rPr>
              <a:t>picture and quote box </a:t>
            </a:r>
            <a:r>
              <a:rPr lang="en-GB" altLang="en-US" dirty="0">
                <a:ea typeface="ＭＳ Ｐゴシック" pitchFamily="34" charset="-128"/>
              </a:rPr>
              <a:t>will show when the slide opens. The first click will show the </a:t>
            </a:r>
            <a:r>
              <a:rPr lang="en-GB" altLang="en-US" dirty="0" smtClean="0">
                <a:ea typeface="ＭＳ Ｐゴシック" pitchFamily="34" charset="-128"/>
              </a:rPr>
              <a:t>top right sentence]</a:t>
            </a:r>
            <a:endParaRPr lang="en-GB" altLang="en-US" dirty="0">
              <a:ea typeface="ＭＳ Ｐゴシック" pitchFamily="34" charset="-128"/>
            </a:endParaRPr>
          </a:p>
          <a:p>
            <a:pPr marL="228600" lvl="0" indent="-228600">
              <a:buFont typeface="+mj-lt"/>
              <a:buAutoNum type="arabicPeriod"/>
            </a:pPr>
            <a:r>
              <a:rPr lang="en-GB" dirty="0"/>
              <a:t>Central to the Act is the </a:t>
            </a:r>
            <a:r>
              <a:rPr lang="en-GB" b="1" dirty="0"/>
              <a:t>well-being </a:t>
            </a:r>
            <a:r>
              <a:rPr lang="en-GB" b="1" dirty="0" smtClean="0"/>
              <a:t>duty</a:t>
            </a:r>
            <a:r>
              <a:rPr lang="en-GB" dirty="0" smtClean="0"/>
              <a:t>. People </a:t>
            </a:r>
            <a:r>
              <a:rPr lang="en-GB" dirty="0"/>
              <a:t>have a responsibility for their own well-being </a:t>
            </a:r>
            <a:r>
              <a:rPr lang="en-GB" dirty="0" smtClean="0"/>
              <a:t>supported by their </a:t>
            </a:r>
            <a:r>
              <a:rPr lang="en-GB" dirty="0"/>
              <a:t>families, friends and communities. However, people may also need support to ensure that they achieve well-being. Professionals and agencies are there to provide some of this support.</a:t>
            </a:r>
          </a:p>
          <a:p>
            <a:pPr marL="228600" lvl="0" indent="-228600">
              <a:buFont typeface="+mj-lt"/>
              <a:buAutoNum type="arabicPeriod"/>
            </a:pPr>
            <a:r>
              <a:rPr lang="en-GB" dirty="0" smtClean="0"/>
              <a:t>Part 2 </a:t>
            </a:r>
            <a:r>
              <a:rPr lang="en-GB" dirty="0"/>
              <a:t>of the Act requires “</a:t>
            </a:r>
            <a:r>
              <a:rPr lang="en-GB" i="1" dirty="0"/>
              <a:t>any persons exercising functions under the Act to seek to promote the well-being of people who need care and support and carers who need support.”</a:t>
            </a:r>
            <a:r>
              <a:rPr lang="en-GB" dirty="0"/>
              <a:t> </a:t>
            </a:r>
            <a:r>
              <a:rPr lang="en-GB" dirty="0" smtClean="0"/>
              <a:t> This overarching </a:t>
            </a:r>
            <a:r>
              <a:rPr lang="en-GB" dirty="0"/>
              <a:t>duty applies to </a:t>
            </a:r>
            <a:r>
              <a:rPr lang="en-GB" dirty="0" smtClean="0"/>
              <a:t>organisations and </a:t>
            </a:r>
            <a:r>
              <a:rPr lang="en-GB" dirty="0"/>
              <a:t>their practitioners when, for instance, carrying </a:t>
            </a:r>
            <a:r>
              <a:rPr lang="en-GB" dirty="0" smtClean="0"/>
              <a:t>out </a:t>
            </a:r>
            <a:r>
              <a:rPr lang="en-GB" dirty="0"/>
              <a:t>assessment or providing </a:t>
            </a:r>
            <a:r>
              <a:rPr lang="en-GB" dirty="0" smtClean="0"/>
              <a:t>an information </a:t>
            </a:r>
            <a:r>
              <a:rPr lang="en-GB" dirty="0"/>
              <a:t>and </a:t>
            </a:r>
            <a:r>
              <a:rPr lang="en-GB" dirty="0" smtClean="0"/>
              <a:t>advice service. </a:t>
            </a:r>
          </a:p>
          <a:p>
            <a:pPr marL="228600" indent="-228600">
              <a:buFont typeface="+mj-lt"/>
              <a:buAutoNum type="arabicPeriod"/>
            </a:pPr>
            <a:r>
              <a:rPr lang="en-GB" dirty="0"/>
              <a:t>In promoting well-being you have to not only think about people who need care </a:t>
            </a:r>
            <a:r>
              <a:rPr lang="en-GB" dirty="0" smtClean="0"/>
              <a:t>and / or support </a:t>
            </a:r>
            <a:r>
              <a:rPr lang="en-GB" dirty="0"/>
              <a:t>now, but those whose needs aren’t eligible or who might have needs in the future. Promoting well-being, therefore, includes focusing on preventing the need for care and support and stopping people’s needs from </a:t>
            </a:r>
            <a:r>
              <a:rPr lang="en-GB" dirty="0" smtClean="0"/>
              <a:t>escalating, </a:t>
            </a:r>
            <a:r>
              <a:rPr lang="en-GB" dirty="0"/>
              <a:t>as well as providing people with the information, advice and assistance they need to take control over their </a:t>
            </a:r>
            <a:r>
              <a:rPr lang="en-GB" dirty="0" smtClean="0"/>
              <a:t>day-to-day </a:t>
            </a:r>
            <a:r>
              <a:rPr lang="en-GB" dirty="0"/>
              <a:t>life.</a:t>
            </a:r>
          </a:p>
          <a:p>
            <a:pPr marL="228600" indent="-228600">
              <a:buFont typeface="+mj-lt"/>
              <a:buAutoNum type="arabicPeriod"/>
            </a:pPr>
            <a:r>
              <a:rPr lang="en-GB" dirty="0" smtClean="0"/>
              <a:t>Practitioners </a:t>
            </a:r>
            <a:r>
              <a:rPr lang="en-GB" dirty="0"/>
              <a:t>must look at what people can contribute in achieving their well-being and empower them to contribute to achieving their own well-being with the appropriate level of </a:t>
            </a:r>
            <a:r>
              <a:rPr lang="en-GB" dirty="0" smtClean="0"/>
              <a:t>care and support</a:t>
            </a:r>
            <a:r>
              <a:rPr lang="en-GB" dirty="0"/>
              <a:t>. This will involve building on people’s resources, including people’s strengths, abilities and families and communities</a:t>
            </a:r>
            <a:r>
              <a:rPr lang="en-GB" dirty="0" smtClean="0"/>
              <a:t>.</a:t>
            </a:r>
          </a:p>
          <a:p>
            <a:pPr marL="228600" indent="-228600">
              <a:buFont typeface="+mj-lt"/>
              <a:buAutoNum type="arabicPeriod"/>
            </a:pPr>
            <a:r>
              <a:rPr lang="en-GB" dirty="0" smtClean="0"/>
              <a:t>Well-being </a:t>
            </a:r>
            <a:r>
              <a:rPr lang="en-GB" dirty="0"/>
              <a:t>is defined with 8 common aspects (e.g. suitability of living accommodation) and 2 more that are specific to either children </a:t>
            </a:r>
            <a:r>
              <a:rPr lang="en-GB" dirty="0" smtClean="0"/>
              <a:t>(e.g. a child’s </a:t>
            </a:r>
            <a:r>
              <a:rPr lang="en-GB" dirty="0"/>
              <a:t>physical, intellectual, emotional, social and behavioural development</a:t>
            </a:r>
            <a:r>
              <a:rPr lang="en-GB" dirty="0" smtClean="0"/>
              <a:t>) or adults (e.g. </a:t>
            </a:r>
            <a:r>
              <a:rPr lang="en-GB" dirty="0"/>
              <a:t>participation in </a:t>
            </a:r>
            <a:r>
              <a:rPr lang="en-GB" dirty="0" smtClean="0"/>
              <a:t>work). While </a:t>
            </a:r>
            <a:r>
              <a:rPr lang="en-GB" dirty="0"/>
              <a:t>all aspects of well-being in the definition have equal importance, it is likely that some aspects of well-being will be more relevant to one person than another. </a:t>
            </a:r>
            <a:r>
              <a:rPr lang="en-GB" dirty="0" smtClean="0"/>
              <a:t>Practitioners should therefore </a:t>
            </a:r>
            <a:r>
              <a:rPr lang="en-GB" dirty="0"/>
              <a:t>adopt a flexible approach that allows for a focus on which aspects of well-being matter most to the individual concerned and co-produce solutions with people </a:t>
            </a:r>
            <a:r>
              <a:rPr lang="en-GB" dirty="0" smtClean="0"/>
              <a:t>themselves.</a:t>
            </a: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5</a:t>
            </a:fld>
            <a:endParaRPr lang="en-GB"/>
          </a:p>
        </p:txBody>
      </p:sp>
    </p:spTree>
    <p:extLst>
      <p:ext uri="{BB962C8B-B14F-4D97-AF65-F5344CB8AC3E}">
        <p14:creationId xmlns:p14="http://schemas.microsoft.com/office/powerpoint/2010/main" val="148533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5077"/>
            <a:ext cx="6480720" cy="5112568"/>
          </a:xfrm>
        </p:spPr>
        <p:txBody>
          <a:bodyPr/>
          <a:lstStyle/>
          <a:p>
            <a:pPr marL="228600" indent="-228600">
              <a:buFont typeface="+mj-lt"/>
              <a:buAutoNum type="arabicPeriod"/>
            </a:pPr>
            <a:r>
              <a:rPr lang="en-GB" sz="1100" dirty="0" smtClean="0"/>
              <a:t>As well as the well-being duty there are other overarching</a:t>
            </a:r>
            <a:r>
              <a:rPr lang="en-GB" sz="1100" baseline="0" dirty="0" smtClean="0"/>
              <a:t> duties that underpin the Act, and the local authority must take steps to ensure that all services are delivered in a way which complies with these duties. These </a:t>
            </a:r>
            <a:r>
              <a:rPr lang="en-GB" sz="1100" dirty="0" smtClean="0"/>
              <a:t>duties apply to organisations and their practitioners when dealing with a person who may have needs for care and support or a carer with support needs, even if it has not</a:t>
            </a:r>
            <a:r>
              <a:rPr lang="en-GB" sz="1100" baseline="0" dirty="0" smtClean="0"/>
              <a:t> been established that the individual has such needs or would be eligible.</a:t>
            </a:r>
          </a:p>
          <a:p>
            <a:pPr marL="228600" indent="-228600">
              <a:buFont typeface="+mj-lt"/>
              <a:buAutoNum type="arabicPeriod"/>
            </a:pPr>
            <a:r>
              <a:rPr lang="en-GB" sz="1100" baseline="0" dirty="0" smtClean="0"/>
              <a:t>Four of these overarching duties apply in all cases, whether an adult or a child. The duty to:</a:t>
            </a:r>
          </a:p>
          <a:p>
            <a:pPr marL="396000" lvl="1" indent="-180000">
              <a:buFont typeface="Arial" panose="020B0604020202020204" pitchFamily="34" charset="0"/>
              <a:buChar char="•"/>
            </a:pPr>
            <a:r>
              <a:rPr lang="en-GB" sz="1100" baseline="0" dirty="0" smtClean="0"/>
              <a:t>Ascertain and have regard to the individual’s views, wishes and feelings, in so far as is reasonable practicable</a:t>
            </a:r>
          </a:p>
          <a:p>
            <a:pPr marL="396000" lvl="1" indent="-180000">
              <a:buFont typeface="Arial" panose="020B0604020202020204" pitchFamily="34" charset="0"/>
              <a:buChar char="•"/>
            </a:pPr>
            <a:r>
              <a:rPr lang="en-GB" sz="1100" dirty="0" smtClean="0"/>
              <a:t>Have regard to the importance of promoting and respecting the dignity of the individual</a:t>
            </a:r>
          </a:p>
          <a:p>
            <a:pPr marL="396000" lvl="1" indent="-180000">
              <a:buFont typeface="Arial" panose="020B0604020202020204" pitchFamily="34" charset="0"/>
              <a:buChar char="•"/>
            </a:pPr>
            <a:r>
              <a:rPr lang="en-GB" sz="1100" baseline="0" dirty="0" smtClean="0"/>
              <a:t>Have regard to the importance of providing appropriate</a:t>
            </a:r>
            <a:r>
              <a:rPr lang="en-GB" sz="1100" dirty="0" smtClean="0"/>
              <a:t> support to enable the individual to participate in decisions that affect them to the extent that it is appropriate in the circumstances, particularly where the individual’s communication is limited for any reason</a:t>
            </a:r>
          </a:p>
          <a:p>
            <a:pPr marL="396000" lvl="1" indent="-180000">
              <a:buFont typeface="Arial" panose="020B0604020202020204" pitchFamily="34" charset="0"/>
              <a:buChar char="•"/>
            </a:pPr>
            <a:r>
              <a:rPr lang="en-GB" sz="1100" baseline="0" dirty="0" smtClean="0"/>
              <a:t>Have regard to the characteristics, culture and beliefs of an individual,</a:t>
            </a:r>
            <a:r>
              <a:rPr lang="en-GB" sz="1100" dirty="0" smtClean="0"/>
              <a:t> </a:t>
            </a:r>
            <a:r>
              <a:rPr lang="en-GB" sz="1100" baseline="0" dirty="0" smtClean="0"/>
              <a:t>including language</a:t>
            </a:r>
          </a:p>
          <a:p>
            <a:pPr marL="228600" indent="-228600">
              <a:buFont typeface="+mj-lt"/>
              <a:buAutoNum type="arabicPeriod"/>
            </a:pPr>
            <a:r>
              <a:rPr lang="en-GB" sz="1100" baseline="0" dirty="0" smtClean="0"/>
              <a:t>Two overarching duties apply specifically to adults, which are a) to begin with the presumption that they are best placed to judge their own well-being and b) to have regard to the importance of promoting their independence where possible. </a:t>
            </a:r>
            <a:r>
              <a:rPr lang="en-GB" sz="1100" dirty="0"/>
              <a:t>Promoting independence should be viewed in the context of the </a:t>
            </a:r>
            <a:r>
              <a:rPr lang="en-GB" sz="1100" u="sng" dirty="0" smtClean="0">
                <a:hlinkClick r:id="rId3"/>
              </a:rPr>
              <a:t>Framework </a:t>
            </a:r>
            <a:r>
              <a:rPr lang="en-GB" sz="1100" u="sng" dirty="0">
                <a:hlinkClick r:id="rId3"/>
              </a:rPr>
              <a:t>for Action on Independent Living</a:t>
            </a:r>
            <a:r>
              <a:rPr lang="en-GB" sz="1100" dirty="0"/>
              <a:t> which is based on the </a:t>
            </a:r>
            <a:r>
              <a:rPr lang="en-GB" sz="1100" u="sng" dirty="0">
                <a:hlinkClick r:id="rId4"/>
              </a:rPr>
              <a:t>social model of </a:t>
            </a:r>
            <a:r>
              <a:rPr lang="en-GB" sz="1100" u="sng" dirty="0" smtClean="0">
                <a:hlinkClick r:id="rId4"/>
              </a:rPr>
              <a:t>disability</a:t>
            </a:r>
            <a:r>
              <a:rPr lang="en-GB" sz="1100" dirty="0" smtClean="0"/>
              <a:t> i.e. it recognises </a:t>
            </a:r>
            <a:r>
              <a:rPr lang="en-GB" sz="1100" dirty="0"/>
              <a:t>that people with impairments are disabled by the barriers that commonly exist in a society. </a:t>
            </a:r>
            <a:r>
              <a:rPr lang="en-GB" sz="1100" dirty="0" smtClean="0"/>
              <a:t>If </a:t>
            </a:r>
            <a:r>
              <a:rPr lang="en-GB" sz="1100" dirty="0"/>
              <a:t>fully realised, the social model would mean that disabled people were able to participate fully in society, and the impact of their impairment would be substantially </a:t>
            </a:r>
            <a:r>
              <a:rPr lang="en-GB" sz="1100" dirty="0" smtClean="0"/>
              <a:t>reduced.</a:t>
            </a:r>
          </a:p>
          <a:p>
            <a:pPr marL="228600" indent="-228600">
              <a:buFont typeface="+mj-lt"/>
              <a:buAutoNum type="arabicPeriod"/>
            </a:pPr>
            <a:r>
              <a:rPr lang="en-GB" sz="1100" baseline="0" dirty="0" smtClean="0"/>
              <a:t>In relation to children</a:t>
            </a:r>
            <a:r>
              <a:rPr lang="en-GB" sz="1100" dirty="0" smtClean="0"/>
              <a:t> there is also the duty to a) promote the upbringing of the child by the child’s family, in so far as doing so is consistent with the well-being of the child and b) for under 16s, to ascertain and have regard to the views, wishes and feelings of those with parental responsibility, in so far as is practical and consistent with the child’s well-being. </a:t>
            </a:r>
          </a:p>
          <a:p>
            <a:pPr marL="228600" indent="-228600">
              <a:buFont typeface="+mj-lt"/>
              <a:buAutoNum type="arabicPeriod"/>
            </a:pPr>
            <a:r>
              <a:rPr lang="en-GB" sz="1100" b="1" dirty="0" smtClean="0"/>
              <a:t>Practitioners </a:t>
            </a:r>
            <a:r>
              <a:rPr lang="en-GB" sz="1100" b="1" dirty="0"/>
              <a:t>also have to have regard to human rights. </a:t>
            </a:r>
            <a:r>
              <a:rPr lang="en-GB" sz="1100" dirty="0"/>
              <a:t>Note that the UN Principles for Older Persons, </a:t>
            </a:r>
            <a:r>
              <a:rPr lang="en-GB" sz="1100" dirty="0" smtClean="0"/>
              <a:t>Convention </a:t>
            </a:r>
            <a:r>
              <a:rPr lang="en-GB" sz="1100" dirty="0"/>
              <a:t>on the Rights of Disabled People, and </a:t>
            </a:r>
            <a:r>
              <a:rPr lang="en-GB" sz="1100" dirty="0" smtClean="0"/>
              <a:t>Convention </a:t>
            </a:r>
            <a:r>
              <a:rPr lang="en-GB" sz="1100" dirty="0"/>
              <a:t>on the Rights of the </a:t>
            </a:r>
            <a:r>
              <a:rPr lang="en-GB" sz="1100" dirty="0" smtClean="0"/>
              <a:t>Child, </a:t>
            </a:r>
            <a:r>
              <a:rPr lang="en-GB" sz="1100" dirty="0"/>
              <a:t>as well as the European Convention of Human Rights</a:t>
            </a:r>
            <a:r>
              <a:rPr lang="en-GB" sz="1100" b="1" dirty="0"/>
              <a:t> </a:t>
            </a:r>
            <a:r>
              <a:rPr lang="en-GB" sz="1100" dirty="0"/>
              <a:t>also apply</a:t>
            </a:r>
            <a:r>
              <a:rPr lang="en-GB" sz="1100" dirty="0" smtClean="0"/>
              <a:t>.</a:t>
            </a:r>
            <a:endParaRPr lang="en-GB" sz="1100" dirty="0"/>
          </a:p>
        </p:txBody>
      </p:sp>
      <p:sp>
        <p:nvSpPr>
          <p:cNvPr id="4" name="Slide Number Placeholder 3"/>
          <p:cNvSpPr>
            <a:spLocks noGrp="1"/>
          </p:cNvSpPr>
          <p:nvPr>
            <p:ph type="sldNum" sz="quarter" idx="10"/>
          </p:nvPr>
        </p:nvSpPr>
        <p:spPr/>
        <p:txBody>
          <a:bodyPr/>
          <a:lstStyle/>
          <a:p>
            <a:fld id="{A771E050-A66B-4E11-9C20-135C160BC1C9}" type="slidenum">
              <a:rPr lang="en-GB" smtClean="0"/>
              <a:t>6</a:t>
            </a:fld>
            <a:endParaRPr lang="en-GB" dirty="0"/>
          </a:p>
        </p:txBody>
      </p:sp>
    </p:spTree>
    <p:extLst>
      <p:ext uri="{BB962C8B-B14F-4D97-AF65-F5344CB8AC3E}">
        <p14:creationId xmlns:p14="http://schemas.microsoft.com/office/powerpoint/2010/main" val="291897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77085"/>
            <a:ext cx="6336704" cy="504056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itchFamily="34" charset="-128"/>
              </a:rPr>
              <a:t>[</a:t>
            </a:r>
            <a:r>
              <a:rPr lang="en-GB" altLang="en-US" b="1" dirty="0" smtClean="0">
                <a:ea typeface="ＭＳ Ｐゴシック" pitchFamily="34" charset="-128"/>
              </a:rPr>
              <a:t>FACILITATORS NOTE</a:t>
            </a:r>
            <a:r>
              <a:rPr lang="en-GB" altLang="en-US" dirty="0" smtClean="0">
                <a:ea typeface="ＭＳ Ｐゴシック" pitchFamily="34" charset="-128"/>
              </a:rPr>
              <a:t>: this slide has animation. The middle, section will show when the slide opens. The first click will bring in the pink blocks top left and middle. The second click will bring in the blocks bottom left. The third click will bring in the dark pink block bottom right. The fourth and final click will bring in the block top right]</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228600" indent="-228600">
              <a:buFont typeface="+mj-lt"/>
              <a:buAutoNum type="arabicPeriod"/>
            </a:pPr>
            <a:r>
              <a:rPr lang="en-GB" altLang="en-US" dirty="0"/>
              <a:t>As shown in the arrow diagram here, local authorities and </a:t>
            </a:r>
            <a:r>
              <a:rPr lang="en-GB" altLang="en-US" dirty="0" smtClean="0"/>
              <a:t>local health boards </a:t>
            </a:r>
            <a:r>
              <a:rPr lang="en-GB" altLang="en-US" dirty="0"/>
              <a:t>must jointly assess the </a:t>
            </a:r>
            <a:r>
              <a:rPr lang="en-GB" altLang="en-US" dirty="0" smtClean="0"/>
              <a:t>extent to which there are people who need care and support, or carers who need support, in the local area. </a:t>
            </a:r>
          </a:p>
          <a:p>
            <a:pPr marL="228600" indent="-228600">
              <a:buFont typeface="+mj-lt"/>
              <a:buAutoNum type="arabicPeriod"/>
            </a:pPr>
            <a:r>
              <a:rPr lang="en-GB" altLang="en-US" dirty="0" smtClean="0"/>
              <a:t>They should then identify the range and level of services required to meet those needs. Specifically, they should assess the current range and level of preventative services and whether these are sufficient. They should also outline the actions required to deliver the range and level of services identified as necessary through the medium of Welsh i.e. how well do</a:t>
            </a:r>
            <a:r>
              <a:rPr lang="en-GB" altLang="en-US" baseline="0" dirty="0" smtClean="0"/>
              <a:t> those services match the Welsh language community profile?</a:t>
            </a:r>
          </a:p>
          <a:p>
            <a:pPr marL="228600" indent="-228600">
              <a:buFont typeface="+mj-lt"/>
              <a:buAutoNum type="arabicPeriod"/>
            </a:pPr>
            <a:r>
              <a:rPr lang="en-GB" dirty="0"/>
              <a:t>They must use this to </a:t>
            </a:r>
            <a:r>
              <a:rPr lang="en-GB" dirty="0" smtClean="0"/>
              <a:t>produce</a:t>
            </a:r>
            <a:r>
              <a:rPr lang="en-GB" altLang="en-US" dirty="0" smtClean="0"/>
              <a:t>, </a:t>
            </a:r>
            <a:r>
              <a:rPr lang="en-GB" altLang="en-US" dirty="0"/>
              <a:t>and publish, one population assessment report per local government electoral cycle</a:t>
            </a:r>
            <a:r>
              <a:rPr lang="en-GB" altLang="en-US" dirty="0" smtClean="0"/>
              <a:t>.</a:t>
            </a:r>
            <a:endParaRPr lang="en-GB" dirty="0"/>
          </a:p>
          <a:p>
            <a:pPr marL="228600" indent="-228600">
              <a:buFont typeface="+mj-lt"/>
              <a:buAutoNum type="arabicPeriod"/>
            </a:pPr>
            <a:r>
              <a:rPr lang="en-GB" dirty="0"/>
              <a:t>The population assessment must be informed by a range of information such as individuals’ </a:t>
            </a:r>
            <a:r>
              <a:rPr lang="en-GB" dirty="0" smtClean="0"/>
              <a:t>assessments, </a:t>
            </a:r>
            <a:r>
              <a:rPr lang="en-GB" dirty="0"/>
              <a:t>local data and the performance measures that are part of the national outcomes framework. It should also be informed by engagement with a wide range of citizens, stakeholders and partners such as service providers</a:t>
            </a:r>
            <a:r>
              <a:rPr lang="en-GB" dirty="0" smtClean="0"/>
              <a:t>.</a:t>
            </a:r>
            <a:endParaRPr lang="en-GB" altLang="en-US" dirty="0" smtClean="0"/>
          </a:p>
          <a:p>
            <a:pPr marL="228600" indent="-228600">
              <a:buFont typeface="+mj-lt"/>
              <a:buAutoNum type="arabicPeriod"/>
            </a:pPr>
            <a:r>
              <a:rPr lang="en-GB" altLang="en-US" dirty="0" smtClean="0"/>
              <a:t>Note that the population assessment links to and supports other requirements under the Act. For example, it will inform the nature of the local information, advice and assistance service required.</a:t>
            </a:r>
          </a:p>
          <a:p>
            <a:pPr marL="228600" indent="-228600">
              <a:buFont typeface="+mj-lt"/>
              <a:buAutoNum type="arabicPeriod"/>
              <a:defRPr/>
            </a:pPr>
            <a:r>
              <a:rPr lang="en-GB" dirty="0"/>
              <a:t>Finally, the population assessment report </a:t>
            </a:r>
            <a:r>
              <a:rPr lang="en-GB" altLang="en-US" dirty="0"/>
              <a:t>must be taken into account as part of broader integrated planning frameworks, and hence it should inform the </a:t>
            </a:r>
            <a:r>
              <a:rPr lang="en-GB" altLang="en-US" dirty="0" smtClean="0"/>
              <a:t>Integrated Medium Term Plan (IMTP), </a:t>
            </a:r>
            <a:r>
              <a:rPr lang="en-GB" altLang="en-US" dirty="0"/>
              <a:t>health and well-being strategies and homelessness </a:t>
            </a:r>
            <a:r>
              <a:rPr lang="en-GB" altLang="en-US" dirty="0" smtClean="0"/>
              <a:t>strategy, </a:t>
            </a:r>
            <a:r>
              <a:rPr lang="en-GB" altLang="en-US" dirty="0"/>
              <a:t>etc</a:t>
            </a:r>
            <a:r>
              <a:rPr lang="en-GB" altLang="en-US" dirty="0" smtClean="0"/>
              <a:t>.</a:t>
            </a:r>
            <a:endParaRPr lang="en-GB"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altLang="en-US" dirty="0" smtClean="0"/>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7</a:t>
            </a:fld>
            <a:endParaRPr lang="en-GB"/>
          </a:p>
        </p:txBody>
      </p:sp>
    </p:spTree>
    <p:extLst>
      <p:ext uri="{BB962C8B-B14F-4D97-AF65-F5344CB8AC3E}">
        <p14:creationId xmlns:p14="http://schemas.microsoft.com/office/powerpoint/2010/main" val="129078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77085"/>
            <a:ext cx="6480720" cy="511256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itchFamily="34" charset="-128"/>
              </a:rPr>
              <a:t>[</a:t>
            </a:r>
            <a:r>
              <a:rPr lang="en-GB" altLang="en-US" b="1" dirty="0" smtClean="0">
                <a:ea typeface="ＭＳ Ｐゴシック" pitchFamily="34" charset="-128"/>
              </a:rPr>
              <a:t>FACILITATORS NOTE</a:t>
            </a:r>
            <a:r>
              <a:rPr lang="en-GB" altLang="en-US" dirty="0" smtClean="0">
                <a:ea typeface="ＭＳ Ｐゴシック" pitchFamily="34" charset="-128"/>
              </a:rPr>
              <a:t>: this slide has animation. The first paragraph will show when the slide opens. The first click will show the first bullet point, and the second click the second bullet point etc.]</a:t>
            </a:r>
            <a:endParaRPr lang="en-GB" dirty="0" smtClean="0"/>
          </a:p>
          <a:p>
            <a:pPr marL="228600" indent="-228600">
              <a:buFont typeface="+mj-lt"/>
              <a:buAutoNum type="arabicPeriod"/>
            </a:pPr>
            <a:r>
              <a:rPr lang="en-GB" dirty="0" smtClean="0"/>
              <a:t>Prevention is a key aim of the Act and Part 2 requires local authorities to provide or arrange for the provision of a range of preventative services, which they think will:</a:t>
            </a:r>
          </a:p>
          <a:p>
            <a:pPr marL="360000" indent="-171450">
              <a:buFont typeface="Arial" panose="020B0604020202020204" pitchFamily="34" charset="0"/>
              <a:buChar char="•"/>
            </a:pPr>
            <a:r>
              <a:rPr lang="en-GB" kern="1200" dirty="0" smtClean="0">
                <a:solidFill>
                  <a:schemeClr val="tx1"/>
                </a:solidFill>
                <a:effectLst/>
                <a:latin typeface="Arial" panose="020B0604020202020204" pitchFamily="34" charset="0"/>
                <a:ea typeface="+mn-ea"/>
                <a:cs typeface="Arial" panose="020B0604020202020204" pitchFamily="34" charset="0"/>
              </a:rPr>
              <a:t>Contribute towards preventing or delaying the development of people’s needs for care and support, and reduce the needs for care and support of people who have needs</a:t>
            </a:r>
          </a:p>
          <a:p>
            <a:pPr marL="36000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Promote the upbringing of children by their families, where that is consistent with the well-being of children</a:t>
            </a:r>
          </a:p>
          <a:p>
            <a:pPr marL="36000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Minimise the effect on disabled people of their disabilities</a:t>
            </a:r>
          </a:p>
          <a:p>
            <a:pPr marL="36000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Contribute towards preventing people from suffering abuse or neglect</a:t>
            </a:r>
          </a:p>
          <a:p>
            <a:pPr marL="360000" indent="-171450">
              <a:buFont typeface="Arial" panose="020B0604020202020204" pitchFamily="34" charset="0"/>
              <a:buChar char="•"/>
            </a:pPr>
            <a:r>
              <a:rPr lang="en-GB" dirty="0" smtClean="0"/>
              <a:t>Enable </a:t>
            </a:r>
            <a:r>
              <a:rPr lang="en-GB" dirty="0"/>
              <a:t>people to live their lives as independently as </a:t>
            </a:r>
            <a:r>
              <a:rPr lang="en-GB" dirty="0" smtClean="0"/>
              <a:t>possible, and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36000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Reduce the need for proceedings for care or supervision orders under the Children Act 1989, or criminal proceedings against children, or other proceedings which might lead to children being placed in local authority care, or avoids the need for children to be placed in secure accommodation.</a:t>
            </a:r>
          </a:p>
          <a:p>
            <a:pPr marL="228600" indent="-228600" latinLnBrk="0">
              <a:buFont typeface="+mj-lt"/>
              <a:buAutoNum type="arabicPeriod" startAt="2"/>
            </a:pPr>
            <a:r>
              <a:rPr lang="en-GB" dirty="0" smtClean="0"/>
              <a:t>Clearly this links to the duty to undertake a population assessment, which should help local authorities to identify the current range of preventative service available.</a:t>
            </a:r>
          </a:p>
          <a:p>
            <a:pPr marL="228600" indent="-228600" latinLnBrk="0">
              <a:buFont typeface="+mj-lt"/>
              <a:buAutoNum type="arabicPeriod" startAt="2"/>
            </a:pPr>
            <a:r>
              <a:rPr lang="en-GB" dirty="0" smtClean="0"/>
              <a:t>This alone is not enough. Crucially, local authorities will need to promote a</a:t>
            </a:r>
            <a:r>
              <a:rPr lang="en-GB" altLang="en-US" dirty="0" smtClean="0"/>
              <a:t> </a:t>
            </a:r>
            <a:r>
              <a:rPr lang="en-GB" altLang="en-US" dirty="0"/>
              <a:t>culture of </a:t>
            </a:r>
            <a:r>
              <a:rPr lang="en-GB" altLang="en-US" dirty="0" smtClean="0"/>
              <a:t>prevention, identify </a:t>
            </a:r>
            <a:r>
              <a:rPr lang="en-GB" altLang="en-US" dirty="0"/>
              <a:t>those who may benefit from preventative </a:t>
            </a:r>
            <a:r>
              <a:rPr lang="en-GB" altLang="en-US" dirty="0" smtClean="0"/>
              <a:t>services, </a:t>
            </a:r>
            <a:r>
              <a:rPr lang="en-GB" altLang="en-US" dirty="0"/>
              <a:t>and </a:t>
            </a:r>
            <a:r>
              <a:rPr lang="en-GB" altLang="en-US" dirty="0" smtClean="0"/>
              <a:t>promote re-</a:t>
            </a:r>
            <a:r>
              <a:rPr lang="en-GB" altLang="en-US" dirty="0" err="1" smtClean="0"/>
              <a:t>ablement</a:t>
            </a:r>
            <a:r>
              <a:rPr lang="en-GB" altLang="en-US" dirty="0" smtClean="0"/>
              <a:t> and </a:t>
            </a:r>
            <a:r>
              <a:rPr lang="en-GB" altLang="en-US" dirty="0" err="1" smtClean="0"/>
              <a:t>habilitation</a:t>
            </a:r>
            <a:r>
              <a:rPr lang="en-GB" altLang="en-US" dirty="0" smtClean="0"/>
              <a:t>. For example, local authorities should ensure staff are aware of the benefits of preventative services and are encouraged to consider how they can be delivered. Staff should feel empowered to work with service recipients to deal with issues preventatively.</a:t>
            </a:r>
            <a:endParaRPr lang="en-GB" altLang="en-US" dirty="0"/>
          </a:p>
          <a:p>
            <a:pPr marL="228600" indent="-228600">
              <a:buFont typeface="+mj-lt"/>
              <a:buAutoNum type="arabicPeriod" startAt="2"/>
            </a:pPr>
            <a:r>
              <a:rPr lang="en-GB" dirty="0"/>
              <a:t>However, prevention is wider than social services. All areas of local authorities (e.g. housing, leisure and education) and </a:t>
            </a:r>
            <a:r>
              <a:rPr lang="en-GB" dirty="0" smtClean="0"/>
              <a:t>local health boards </a:t>
            </a:r>
            <a:r>
              <a:rPr lang="en-GB" dirty="0"/>
              <a:t>must take a preventative approach that help to achieve the bullet points above, collaborating where appropriate.</a:t>
            </a:r>
          </a:p>
          <a:p>
            <a:pPr marL="228600" indent="-228600" latinLnBrk="0">
              <a:buFont typeface="+mj-lt"/>
              <a:buAutoNum type="arabicPeriod" startAt="2"/>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8</a:t>
            </a:fld>
            <a:endParaRPr lang="en-GB"/>
          </a:p>
        </p:txBody>
      </p:sp>
    </p:spTree>
    <p:extLst>
      <p:ext uri="{BB962C8B-B14F-4D97-AF65-F5344CB8AC3E}">
        <p14:creationId xmlns:p14="http://schemas.microsoft.com/office/powerpoint/2010/main" val="1197891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5" name="Straight Connector 14"/>
          <p:cNvCxnSpPr/>
          <p:nvPr userDrawn="1"/>
        </p:nvCxnSpPr>
        <p:spPr>
          <a:xfrm>
            <a:off x="683568" y="2638500"/>
            <a:ext cx="7776864" cy="0"/>
          </a:xfrm>
          <a:prstGeom prst="line">
            <a:avLst/>
          </a:prstGeom>
          <a:ln>
            <a:solidFill>
              <a:srgbClr val="FF00A0"/>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2224638" y="2780928"/>
            <a:ext cx="4694725" cy="3600000"/>
          </a:xfrm>
          <a:prstGeom prst="rect">
            <a:avLst/>
          </a:prstGeom>
        </p:spPr>
      </p:pic>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192" y="291666"/>
            <a:ext cx="2144044"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517704"/>
            <a:ext cx="2482209" cy="493919"/>
          </a:xfrm>
          <a:prstGeom prst="rect">
            <a:avLst/>
          </a:prstGeom>
        </p:spPr>
      </p:pic>
    </p:spTree>
    <p:extLst>
      <p:ext uri="{BB962C8B-B14F-4D97-AF65-F5344CB8AC3E}">
        <p14:creationId xmlns:p14="http://schemas.microsoft.com/office/powerpoint/2010/main" val="368895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525963"/>
          </a:xfrm>
        </p:spPr>
        <p:txBody>
          <a:bodyPr/>
          <a:lstStyle>
            <a:lvl1pPr>
              <a:buClr>
                <a:srgbClr val="ED1E87"/>
              </a:buClr>
              <a:defRPr sz="2400">
                <a:latin typeface="Arial" panose="020B0604020202020204" pitchFamily="34" charset="0"/>
                <a:cs typeface="Arial" panose="020B0604020202020204" pitchFamily="34" charset="0"/>
              </a:defRPr>
            </a:lvl1pPr>
            <a:lvl2pPr>
              <a:buClr>
                <a:srgbClr val="ED1E87"/>
              </a:buClr>
              <a:defRPr sz="2000">
                <a:latin typeface="Arial" panose="020B0604020202020204" pitchFamily="34" charset="0"/>
                <a:cs typeface="Arial" panose="020B0604020202020204" pitchFamily="34" charset="0"/>
              </a:defRPr>
            </a:lvl2pPr>
            <a:lvl3pPr>
              <a:buClr>
                <a:srgbClr val="ED1E87"/>
              </a:buClr>
              <a:defRPr sz="2000">
                <a:latin typeface="Arial" panose="020B0604020202020204" pitchFamily="34" charset="0"/>
                <a:cs typeface="Arial" panose="020B0604020202020204" pitchFamily="34" charset="0"/>
              </a:defRPr>
            </a:lvl3pPr>
            <a:lvl4pPr>
              <a:buClr>
                <a:srgbClr val="ED1E87"/>
              </a:buClr>
              <a:defRPr>
                <a:latin typeface="Arial" panose="020B0604020202020204" pitchFamily="34" charset="0"/>
                <a:cs typeface="Arial" panose="020B0604020202020204" pitchFamily="34" charset="0"/>
              </a:defRPr>
            </a:lvl4pPr>
            <a:lvl5pPr>
              <a:buClr>
                <a:srgbClr val="ED1E87"/>
              </a:buCl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18E8637F-0A92-41AC-B32A-39A1A8CDA31C}" type="slidenum">
              <a:rPr lang="en-GB" smtClean="0"/>
              <a:t>‹#›</a:t>
            </a:fld>
            <a:endParaRPr lang="en-GB"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7596336" y="260768"/>
            <a:ext cx="1408425" cy="1080000"/>
          </a:xfrm>
          <a:prstGeom prst="rect">
            <a:avLst/>
          </a:prstGeom>
        </p:spPr>
      </p:pic>
      <p:sp>
        <p:nvSpPr>
          <p:cNvPr id="13" name="Title 1"/>
          <p:cNvSpPr>
            <a:spLocks noGrp="1"/>
          </p:cNvSpPr>
          <p:nvPr>
            <p:ph type="title"/>
          </p:nvPr>
        </p:nvSpPr>
        <p:spPr>
          <a:xfrm>
            <a:off x="467544" y="260648"/>
            <a:ext cx="7128792" cy="998984"/>
          </a:xfrm>
        </p:spPr>
        <p:txBody>
          <a:bodyPr anchor="b">
            <a:noAutofit/>
          </a:bodyPr>
          <a:lstStyle>
            <a:lvl1pPr algn="l">
              <a:defRPr sz="3200" b="1">
                <a:solidFill>
                  <a:srgbClr val="ED1E87"/>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4" name="Straight Connector 13"/>
          <p:cNvCxnSpPr/>
          <p:nvPr userDrawn="1"/>
        </p:nvCxnSpPr>
        <p:spPr>
          <a:xfrm>
            <a:off x="467544" y="1268760"/>
            <a:ext cx="7128792" cy="0"/>
          </a:xfrm>
          <a:prstGeom prst="line">
            <a:avLst/>
          </a:prstGeom>
          <a:ln>
            <a:solidFill>
              <a:srgbClr val="ED1E8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090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3" name="Straight Connector 12"/>
          <p:cNvCxnSpPr/>
          <p:nvPr userDrawn="1"/>
        </p:nvCxnSpPr>
        <p:spPr>
          <a:xfrm>
            <a:off x="683568" y="2638500"/>
            <a:ext cx="7776864" cy="0"/>
          </a:xfrm>
          <a:prstGeom prst="line">
            <a:avLst/>
          </a:prstGeom>
          <a:ln>
            <a:solidFill>
              <a:srgbClr val="ED1E87"/>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2224638" y="2780928"/>
            <a:ext cx="4694725" cy="3600000"/>
          </a:xfrm>
          <a:prstGeom prst="rect">
            <a:avLst/>
          </a:prstGeom>
        </p:spPr>
      </p:pic>
    </p:spTree>
    <p:extLst>
      <p:ext uri="{BB962C8B-B14F-4D97-AF65-F5344CB8AC3E}">
        <p14:creationId xmlns:p14="http://schemas.microsoft.com/office/powerpoint/2010/main" val="1076011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784"/>
            <a:ext cx="4038600" cy="4525963"/>
          </a:xfrm>
        </p:spPr>
        <p:txBody>
          <a:bodyPr/>
          <a:lstStyle>
            <a:lvl1pPr>
              <a:buClr>
                <a:srgbClr val="ED1E87"/>
              </a:buClr>
              <a:defRPr sz="2400">
                <a:latin typeface="Arial" panose="020B0604020202020204" pitchFamily="34" charset="0"/>
                <a:cs typeface="Arial" panose="020B0604020202020204" pitchFamily="34" charset="0"/>
              </a:defRPr>
            </a:lvl1pPr>
            <a:lvl2pPr>
              <a:buClr>
                <a:srgbClr val="ED1E87"/>
              </a:buClr>
              <a:defRPr sz="2000">
                <a:latin typeface="Arial" panose="020B0604020202020204" pitchFamily="34" charset="0"/>
                <a:cs typeface="Arial" panose="020B0604020202020204" pitchFamily="34" charset="0"/>
              </a:defRPr>
            </a:lvl2pPr>
            <a:lvl3pPr>
              <a:buClr>
                <a:srgbClr val="ED1E87"/>
              </a:buClr>
              <a:defRPr sz="2000">
                <a:latin typeface="Arial" panose="020B0604020202020204" pitchFamily="34" charset="0"/>
                <a:cs typeface="Arial" panose="020B0604020202020204" pitchFamily="34" charset="0"/>
              </a:defRPr>
            </a:lvl3pPr>
            <a:lvl4pPr>
              <a:buClr>
                <a:srgbClr val="ED1E87"/>
              </a:buClr>
              <a:defRPr sz="2000">
                <a:latin typeface="Arial" panose="020B0604020202020204" pitchFamily="34" charset="0"/>
                <a:cs typeface="Arial" panose="020B0604020202020204" pitchFamily="34" charset="0"/>
              </a:defRPr>
            </a:lvl4pPr>
            <a:lvl5pPr>
              <a:buClr>
                <a:srgbClr val="ED1E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buClr>
                <a:srgbClr val="ED1E87"/>
              </a:buClr>
              <a:defRPr sz="2400">
                <a:latin typeface="Arial" panose="020B0604020202020204" pitchFamily="34" charset="0"/>
                <a:cs typeface="Arial" panose="020B0604020202020204" pitchFamily="34" charset="0"/>
              </a:defRPr>
            </a:lvl1pPr>
            <a:lvl2pPr>
              <a:buClr>
                <a:srgbClr val="ED1E87"/>
              </a:buClr>
              <a:defRPr sz="2000">
                <a:latin typeface="Arial" panose="020B0604020202020204" pitchFamily="34" charset="0"/>
                <a:cs typeface="Arial" panose="020B0604020202020204" pitchFamily="34" charset="0"/>
              </a:defRPr>
            </a:lvl2pPr>
            <a:lvl3pPr>
              <a:buClr>
                <a:srgbClr val="ED1E87"/>
              </a:buClr>
              <a:defRPr sz="2000">
                <a:latin typeface="Arial" panose="020B0604020202020204" pitchFamily="34" charset="0"/>
                <a:cs typeface="Arial" panose="020B0604020202020204" pitchFamily="34" charset="0"/>
              </a:defRPr>
            </a:lvl3pPr>
            <a:lvl4pPr>
              <a:buClr>
                <a:srgbClr val="ED1E87"/>
              </a:buClr>
              <a:defRPr sz="2000">
                <a:latin typeface="Arial" panose="020B0604020202020204" pitchFamily="34" charset="0"/>
                <a:cs typeface="Arial" panose="020B0604020202020204" pitchFamily="34" charset="0"/>
              </a:defRPr>
            </a:lvl4pPr>
            <a:lvl5pPr>
              <a:buClr>
                <a:srgbClr val="ED1E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7596336" y="260768"/>
            <a:ext cx="1408425" cy="1080000"/>
          </a:xfrm>
          <a:prstGeom prst="rect">
            <a:avLst/>
          </a:prstGeom>
        </p:spPr>
      </p:pic>
      <p:sp>
        <p:nvSpPr>
          <p:cNvPr id="10" name="Title 1"/>
          <p:cNvSpPr>
            <a:spLocks noGrp="1"/>
          </p:cNvSpPr>
          <p:nvPr>
            <p:ph type="title"/>
          </p:nvPr>
        </p:nvSpPr>
        <p:spPr>
          <a:xfrm>
            <a:off x="467544" y="260648"/>
            <a:ext cx="7128792" cy="998984"/>
          </a:xfrm>
        </p:spPr>
        <p:txBody>
          <a:bodyPr anchor="b">
            <a:noAutofit/>
          </a:bodyPr>
          <a:lstStyle>
            <a:lvl1pPr algn="l">
              <a:defRPr sz="3200" b="1">
                <a:solidFill>
                  <a:srgbClr val="ED1E87"/>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1" name="Straight Connector 10"/>
          <p:cNvCxnSpPr/>
          <p:nvPr userDrawn="1"/>
        </p:nvCxnSpPr>
        <p:spPr>
          <a:xfrm>
            <a:off x="467544" y="1268760"/>
            <a:ext cx="7128792" cy="0"/>
          </a:xfrm>
          <a:prstGeom prst="line">
            <a:avLst/>
          </a:prstGeom>
          <a:ln>
            <a:solidFill>
              <a:srgbClr val="ED1E8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025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spTree>
    <p:extLst>
      <p:ext uri="{BB962C8B-B14F-4D97-AF65-F5344CB8AC3E}">
        <p14:creationId xmlns:p14="http://schemas.microsoft.com/office/powerpoint/2010/main" val="297602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C62F-30C0-4A15-BEEE-9BC3816535A8}" type="slidenum">
              <a:rPr lang="en-GB" smtClean="0"/>
              <a:t>‹#›</a:t>
            </a:fld>
            <a:endParaRPr lang="en-GB"/>
          </a:p>
        </p:txBody>
      </p:sp>
    </p:spTree>
    <p:extLst>
      <p:ext uri="{BB962C8B-B14F-4D97-AF65-F5344CB8AC3E}">
        <p14:creationId xmlns:p14="http://schemas.microsoft.com/office/powerpoint/2010/main" val="3357990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 and General Functions Overview</a:t>
            </a:r>
            <a:endParaRPr lang="en-GB" dirty="0"/>
          </a:p>
        </p:txBody>
      </p:sp>
    </p:spTree>
    <p:extLst>
      <p:ext uri="{BB962C8B-B14F-4D97-AF65-F5344CB8AC3E}">
        <p14:creationId xmlns:p14="http://schemas.microsoft.com/office/powerpoint/2010/main" val="273446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54654613"/>
              </p:ext>
            </p:extLst>
          </p:nvPr>
        </p:nvGraphicFramePr>
        <p:xfrm>
          <a:off x="457200" y="1412875"/>
          <a:ext cx="8219256" cy="4896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8E8637F-0A92-41AC-B32A-39A1A8CDA31C}" type="slidenum">
              <a:rPr lang="en-GB" smtClean="0"/>
              <a:t>9</a:t>
            </a:fld>
            <a:endParaRPr lang="en-GB" dirty="0"/>
          </a:p>
        </p:txBody>
      </p:sp>
      <p:sp>
        <p:nvSpPr>
          <p:cNvPr id="4" name="Title 3"/>
          <p:cNvSpPr>
            <a:spLocks noGrp="1"/>
          </p:cNvSpPr>
          <p:nvPr>
            <p:ph type="title"/>
          </p:nvPr>
        </p:nvSpPr>
        <p:spPr/>
        <p:txBody>
          <a:bodyPr/>
          <a:lstStyle/>
          <a:p>
            <a:r>
              <a:rPr lang="en-GB" dirty="0" smtClean="0"/>
              <a:t>Promoting greater diversity of delivery</a:t>
            </a:r>
            <a:endParaRPr lang="en-GB" dirty="0"/>
          </a:p>
        </p:txBody>
      </p:sp>
    </p:spTree>
    <p:extLst>
      <p:ext uri="{BB962C8B-B14F-4D97-AF65-F5344CB8AC3E}">
        <p14:creationId xmlns:p14="http://schemas.microsoft.com/office/powerpoint/2010/main" val="3253708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5976" y="1412776"/>
            <a:ext cx="4330824" cy="2880319"/>
          </a:xfrm>
        </p:spPr>
        <p:txBody>
          <a:bodyPr>
            <a:normAutofit lnSpcReduction="10000"/>
          </a:bodyPr>
          <a:lstStyle/>
          <a:p>
            <a:pPr marL="0" indent="0">
              <a:buNone/>
            </a:pPr>
            <a:r>
              <a:rPr lang="en-GB" altLang="en-US" dirty="0" smtClean="0"/>
              <a:t>Information and advice for </a:t>
            </a:r>
            <a:r>
              <a:rPr lang="en-GB" altLang="en-US" b="1" dirty="0" smtClean="0"/>
              <a:t>all</a:t>
            </a:r>
            <a:r>
              <a:rPr lang="en-GB" altLang="en-US" dirty="0" smtClean="0"/>
              <a:t>:</a:t>
            </a:r>
          </a:p>
          <a:p>
            <a:r>
              <a:rPr lang="en-GB" altLang="en-US" dirty="0" smtClean="0"/>
              <a:t>How </a:t>
            </a:r>
            <a:r>
              <a:rPr lang="en-GB" altLang="en-US" dirty="0"/>
              <a:t>the </a:t>
            </a:r>
            <a:r>
              <a:rPr lang="en-GB" altLang="en-US" dirty="0" smtClean="0"/>
              <a:t>system </a:t>
            </a:r>
            <a:r>
              <a:rPr lang="en-GB" altLang="en-US" dirty="0"/>
              <a:t>works</a:t>
            </a:r>
          </a:p>
          <a:p>
            <a:r>
              <a:rPr lang="en-GB" altLang="en-US" dirty="0"/>
              <a:t>The types of care and support available </a:t>
            </a:r>
          </a:p>
          <a:p>
            <a:r>
              <a:rPr lang="en-GB" altLang="en-US" dirty="0" smtClean="0"/>
              <a:t>How to </a:t>
            </a:r>
            <a:r>
              <a:rPr lang="en-GB" altLang="en-US" dirty="0"/>
              <a:t>access </a:t>
            </a:r>
            <a:r>
              <a:rPr lang="en-GB" altLang="en-US" dirty="0" smtClean="0"/>
              <a:t>it</a:t>
            </a:r>
            <a:endParaRPr lang="en-GB" altLang="en-US" dirty="0"/>
          </a:p>
          <a:p>
            <a:r>
              <a:rPr lang="en-GB" altLang="en-US" dirty="0" smtClean="0"/>
              <a:t>How </a:t>
            </a:r>
            <a:r>
              <a:rPr lang="en-GB" altLang="en-US" dirty="0"/>
              <a:t>to raise concerns about </a:t>
            </a:r>
            <a:r>
              <a:rPr lang="en-GB" altLang="en-US" dirty="0" smtClean="0"/>
              <a:t>someone’s well-being</a:t>
            </a:r>
            <a:endParaRPr lang="en-GB" altLang="en-US" dirty="0"/>
          </a:p>
          <a:p>
            <a:endParaRPr lang="en-GB" dirty="0"/>
          </a:p>
        </p:txBody>
      </p:sp>
      <p:sp>
        <p:nvSpPr>
          <p:cNvPr id="3" name="Slide Number Placeholder 2"/>
          <p:cNvSpPr>
            <a:spLocks noGrp="1"/>
          </p:cNvSpPr>
          <p:nvPr>
            <p:ph type="sldNum" sz="quarter" idx="12"/>
          </p:nvPr>
        </p:nvSpPr>
        <p:spPr/>
        <p:txBody>
          <a:bodyPr/>
          <a:lstStyle/>
          <a:p>
            <a:fld id="{18E8637F-0A92-41AC-B32A-39A1A8CDA31C}" type="slidenum">
              <a:rPr lang="en-GB" smtClean="0"/>
              <a:t>10</a:t>
            </a:fld>
            <a:endParaRPr lang="en-GB" dirty="0"/>
          </a:p>
        </p:txBody>
      </p:sp>
      <p:sp>
        <p:nvSpPr>
          <p:cNvPr id="4" name="Title 3"/>
          <p:cNvSpPr>
            <a:spLocks noGrp="1"/>
          </p:cNvSpPr>
          <p:nvPr>
            <p:ph type="title"/>
          </p:nvPr>
        </p:nvSpPr>
        <p:spPr/>
        <p:txBody>
          <a:bodyPr/>
          <a:lstStyle/>
          <a:p>
            <a:r>
              <a:rPr lang="en-GB" dirty="0" smtClean="0"/>
              <a:t>Information, advice and assistance</a:t>
            </a:r>
            <a:endParaRPr lang="en-GB" dirty="0"/>
          </a:p>
        </p:txBody>
      </p:sp>
      <p:sp>
        <p:nvSpPr>
          <p:cNvPr id="7" name="Content Placeholder 4"/>
          <p:cNvSpPr txBox="1">
            <a:spLocks/>
          </p:cNvSpPr>
          <p:nvPr/>
        </p:nvSpPr>
        <p:spPr>
          <a:xfrm>
            <a:off x="5868144" y="4725144"/>
            <a:ext cx="2367880" cy="1008112"/>
          </a:xfrm>
          <a:prstGeom prst="roundRect">
            <a:avLst/>
          </a:prstGeom>
          <a:ln w="25400" cap="flat" cmpd="sng" algn="ctr">
            <a:solidFill>
              <a:srgbClr val="ED1E87"/>
            </a:solidFill>
            <a:prstDash val="solid"/>
          </a:ln>
        </p:spPr>
        <p:style>
          <a:lnRef idx="2">
            <a:schemeClr val="accent5"/>
          </a:lnRef>
          <a:fillRef idx="1">
            <a:schemeClr val="lt1"/>
          </a:fillRef>
          <a:effectRef idx="0">
            <a:schemeClr val="accent5"/>
          </a:effectRef>
          <a:fontRef idx="minor">
            <a:schemeClr val="dk1"/>
          </a:fontRef>
        </p:style>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GB" sz="2400" dirty="0" smtClean="0">
                <a:latin typeface="Arial" panose="020B0604020202020204" pitchFamily="34" charset="0"/>
                <a:cs typeface="Arial" panose="020B0604020202020204" pitchFamily="34" charset="0"/>
              </a:rPr>
              <a:t>Accessible</a:t>
            </a:r>
          </a:p>
        </p:txBody>
      </p:sp>
      <p:sp>
        <p:nvSpPr>
          <p:cNvPr id="8" name="Content Placeholder 4"/>
          <p:cNvSpPr txBox="1">
            <a:spLocks/>
          </p:cNvSpPr>
          <p:nvPr/>
        </p:nvSpPr>
        <p:spPr>
          <a:xfrm>
            <a:off x="907976" y="4725144"/>
            <a:ext cx="2367880" cy="1008112"/>
          </a:xfrm>
          <a:prstGeom prst="roundRect">
            <a:avLst/>
          </a:prstGeom>
          <a:ln w="25400" cap="flat" cmpd="sng" algn="ctr">
            <a:solidFill>
              <a:srgbClr val="ED1E87"/>
            </a:solidFill>
            <a:prstDash val="solid"/>
          </a:ln>
        </p:spPr>
        <p:style>
          <a:lnRef idx="2">
            <a:schemeClr val="accent5"/>
          </a:lnRef>
          <a:fillRef idx="1">
            <a:schemeClr val="lt1"/>
          </a:fillRef>
          <a:effectRef idx="0">
            <a:schemeClr val="accent5"/>
          </a:effectRef>
          <a:fontRef idx="minor">
            <a:schemeClr val="dk1"/>
          </a:fontRef>
        </p:style>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None/>
            </a:pPr>
            <a:r>
              <a:rPr lang="en-GB" sz="2400" dirty="0" smtClean="0">
                <a:latin typeface="Arial" panose="020B0604020202020204" pitchFamily="34" charset="0"/>
                <a:cs typeface="Arial" panose="020B0604020202020204" pitchFamily="34" charset="0"/>
              </a:rPr>
              <a:t>Assistance</a:t>
            </a:r>
          </a:p>
        </p:txBody>
      </p:sp>
      <p:pic>
        <p:nvPicPr>
          <p:cNvPr id="10" name="Picture 2" descr="Support&#10;Help&#10;Advice&#10;Guidance&#10;Assistance" title="Signp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16" y="1802220"/>
            <a:ext cx="3783657"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9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1000"/>
                                        <p:tgtEl>
                                          <p:spTgt spid="7">
                                            <p:bg/>
                                          </p:spTgt>
                                        </p:tgtEl>
                                      </p:cBhvr>
                                    </p:animEffect>
                                    <p:anim calcmode="lin" valueType="num">
                                      <p:cBhvr>
                                        <p:cTn id="20" dur="1000" fill="hold"/>
                                        <p:tgtEl>
                                          <p:spTgt spid="7">
                                            <p:bg/>
                                          </p:spTgt>
                                        </p:tgtEl>
                                        <p:attrNameLst>
                                          <p:attrName>ppt_x</p:attrName>
                                        </p:attrNameLst>
                                      </p:cBhvr>
                                      <p:tavLst>
                                        <p:tav tm="0">
                                          <p:val>
                                            <p:strVal val="#ppt_x"/>
                                          </p:val>
                                        </p:tav>
                                        <p:tav tm="100000">
                                          <p:val>
                                            <p:strVal val="#ppt_x"/>
                                          </p:val>
                                        </p:tav>
                                      </p:tavLst>
                                    </p:anim>
                                    <p:anim calcmode="lin" valueType="num">
                                      <p:cBhvr>
                                        <p:cTn id="21" dur="1000" fill="hold"/>
                                        <p:tgtEl>
                                          <p:spTgt spid="7">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784"/>
            <a:ext cx="4618856" cy="4525963"/>
          </a:xfrm>
        </p:spPr>
        <p:txBody>
          <a:bodyPr>
            <a:normAutofit/>
          </a:bodyPr>
          <a:lstStyle/>
          <a:p>
            <a:pPr lvl="0"/>
            <a:r>
              <a:rPr lang="en-GB" dirty="0"/>
              <a:t>The Social Services and </a:t>
            </a:r>
            <a:br>
              <a:rPr lang="en-GB" dirty="0"/>
            </a:br>
            <a:r>
              <a:rPr lang="en-GB" dirty="0"/>
              <a:t>Well-being (Wales) Act came into effect on 6 April 2016 and builds on the policy set out in </a:t>
            </a:r>
            <a:r>
              <a:rPr lang="en-GB" i="1" dirty="0"/>
              <a:t>Sustainable Social Services for Wales: A Framework for Action </a:t>
            </a:r>
            <a:endParaRPr lang="en-GB" dirty="0"/>
          </a:p>
          <a:p>
            <a:r>
              <a:rPr lang="en-GB" dirty="0"/>
              <a:t>It repeals and replaces many previous laws </a:t>
            </a:r>
          </a:p>
          <a:p>
            <a:pPr lvl="0"/>
            <a:r>
              <a:rPr lang="en-GB" dirty="0" smtClean="0"/>
              <a:t>It covers </a:t>
            </a:r>
            <a:r>
              <a:rPr lang="en-GB" dirty="0"/>
              <a:t>adults, children and </a:t>
            </a:r>
            <a:r>
              <a:rPr lang="en-GB" dirty="0" smtClean="0"/>
              <a:t>carers</a:t>
            </a:r>
          </a:p>
          <a:p>
            <a:pPr marL="0" indent="0">
              <a:buNone/>
            </a:pPr>
            <a:endParaRPr lang="en-GB" dirty="0"/>
          </a:p>
          <a:p>
            <a:endParaRPr lang="en-GB" dirty="0" smtClean="0"/>
          </a:p>
        </p:txBody>
      </p:sp>
      <p:sp>
        <p:nvSpPr>
          <p:cNvPr id="5" name="Content Placeholder 4"/>
          <p:cNvSpPr>
            <a:spLocks noGrp="1"/>
          </p:cNvSpPr>
          <p:nvPr>
            <p:ph sz="half" idx="2"/>
          </p:nvPr>
        </p:nvSpPr>
        <p:spPr>
          <a:xfrm>
            <a:off x="5364088" y="1484785"/>
            <a:ext cx="3322712" cy="2304256"/>
          </a:xfrm>
          <a:prstGeom prst="roundRect">
            <a:avLst/>
          </a:prstGeom>
          <a:solidFill>
            <a:srgbClr val="ED1E87"/>
          </a:solidFill>
          <a:ln>
            <a:solidFill>
              <a:srgbClr val="ED1E87"/>
            </a:solidFill>
          </a:ln>
        </p:spPr>
        <p:style>
          <a:lnRef idx="2">
            <a:schemeClr val="accent5"/>
          </a:lnRef>
          <a:fillRef idx="1">
            <a:schemeClr val="lt1"/>
          </a:fillRef>
          <a:effectRef idx="0">
            <a:schemeClr val="accent5"/>
          </a:effectRef>
          <a:fontRef idx="minor">
            <a:schemeClr val="dk1"/>
          </a:fontRef>
        </p:style>
        <p:txBody>
          <a:bodyPr/>
          <a:lstStyle/>
          <a:p>
            <a:pPr lvl="0">
              <a:buClr>
                <a:schemeClr val="bg1"/>
              </a:buClr>
            </a:pPr>
            <a:r>
              <a:rPr lang="en-GB" dirty="0">
                <a:solidFill>
                  <a:schemeClr val="bg1"/>
                </a:solidFill>
              </a:rPr>
              <a:t>People</a:t>
            </a:r>
          </a:p>
          <a:p>
            <a:pPr lvl="0">
              <a:buClr>
                <a:schemeClr val="bg1"/>
              </a:buClr>
            </a:pPr>
            <a:r>
              <a:rPr lang="en-GB" dirty="0">
                <a:solidFill>
                  <a:schemeClr val="bg1"/>
                </a:solidFill>
              </a:rPr>
              <a:t>Well-being</a:t>
            </a:r>
          </a:p>
          <a:p>
            <a:pPr lvl="0">
              <a:buClr>
                <a:schemeClr val="bg1"/>
              </a:buClr>
            </a:pPr>
            <a:r>
              <a:rPr lang="en-GB" dirty="0" smtClean="0">
                <a:solidFill>
                  <a:schemeClr val="bg1"/>
                </a:solidFill>
              </a:rPr>
              <a:t>Prevention</a:t>
            </a:r>
          </a:p>
          <a:p>
            <a:pPr lvl="0">
              <a:buClr>
                <a:schemeClr val="bg1"/>
              </a:buClr>
            </a:pPr>
            <a:r>
              <a:rPr lang="en-GB" dirty="0" smtClean="0">
                <a:solidFill>
                  <a:schemeClr val="bg1"/>
                </a:solidFill>
              </a:rPr>
              <a:t>Collaboration</a:t>
            </a:r>
            <a:endParaRPr lang="en-GB" dirty="0">
              <a:solidFill>
                <a:schemeClr val="bg1"/>
              </a:solidFill>
            </a:endParaRPr>
          </a:p>
        </p:txBody>
      </p:sp>
      <p:sp>
        <p:nvSpPr>
          <p:cNvPr id="4" name="Slide Number Placeholder 3"/>
          <p:cNvSpPr>
            <a:spLocks noGrp="1"/>
          </p:cNvSpPr>
          <p:nvPr>
            <p:ph type="sldNum" sz="quarter" idx="12"/>
          </p:nvPr>
        </p:nvSpPr>
        <p:spPr/>
        <p:txBody>
          <a:bodyPr/>
          <a:lstStyle/>
          <a:p>
            <a:fld id="{259CC62F-30C0-4A15-BEEE-9BC3816535A8}" type="slidenum">
              <a:rPr lang="en-GB" smtClean="0"/>
              <a:pPr/>
              <a:t>1</a:t>
            </a:fld>
            <a:endParaRPr lang="en-GB" dirty="0"/>
          </a:p>
        </p:txBody>
      </p:sp>
      <p:sp>
        <p:nvSpPr>
          <p:cNvPr id="2" name="Title 1"/>
          <p:cNvSpPr>
            <a:spLocks noGrp="1"/>
          </p:cNvSpPr>
          <p:nvPr>
            <p:ph type="title"/>
          </p:nvPr>
        </p:nvSpPr>
        <p:spPr/>
        <p:txBody>
          <a:bodyPr/>
          <a:lstStyle/>
          <a:p>
            <a:r>
              <a:rPr lang="en-GB" dirty="0" smtClean="0"/>
              <a:t>Introduction</a:t>
            </a:r>
            <a:endParaRPr lang="en-GB" dirty="0"/>
          </a:p>
        </p:txBody>
      </p:sp>
    </p:spTree>
    <p:extLst>
      <p:ext uri="{BB962C8B-B14F-4D97-AF65-F5344CB8AC3E}">
        <p14:creationId xmlns:p14="http://schemas.microsoft.com/office/powerpoint/2010/main" val="17927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96904170"/>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2</a:t>
            </a:fld>
            <a:endParaRPr lang="en-GB" dirty="0"/>
          </a:p>
        </p:txBody>
      </p:sp>
      <p:sp>
        <p:nvSpPr>
          <p:cNvPr id="2" name="Title 1"/>
          <p:cNvSpPr>
            <a:spLocks noGrp="1"/>
          </p:cNvSpPr>
          <p:nvPr>
            <p:ph type="title"/>
          </p:nvPr>
        </p:nvSpPr>
        <p:spPr/>
        <p:txBody>
          <a:bodyPr/>
          <a:lstStyle/>
          <a:p>
            <a:r>
              <a:rPr lang="en-GB" dirty="0" smtClean="0"/>
              <a:t>The Parts of the Act</a:t>
            </a:r>
            <a:endParaRPr lang="en-GB" dirty="0"/>
          </a:p>
        </p:txBody>
      </p:sp>
    </p:spTree>
    <p:extLst>
      <p:ext uri="{BB962C8B-B14F-4D97-AF65-F5344CB8AC3E}">
        <p14:creationId xmlns:p14="http://schemas.microsoft.com/office/powerpoint/2010/main" val="1083722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E8637F-0A92-41AC-B32A-39A1A8CDA31C}" type="slidenum">
              <a:rPr lang="en-GB" smtClean="0"/>
              <a:t>3</a:t>
            </a:fld>
            <a:endParaRPr lang="en-GB" dirty="0"/>
          </a:p>
        </p:txBody>
      </p:sp>
      <p:sp>
        <p:nvSpPr>
          <p:cNvPr id="4" name="Title 3"/>
          <p:cNvSpPr>
            <a:spLocks noGrp="1"/>
          </p:cNvSpPr>
          <p:nvPr>
            <p:ph type="title"/>
          </p:nvPr>
        </p:nvSpPr>
        <p:spPr/>
        <p:txBody>
          <a:bodyPr/>
          <a:lstStyle/>
          <a:p>
            <a:r>
              <a:rPr lang="en-GB" dirty="0"/>
              <a:t>What is the Act trying to achieve: prevention</a:t>
            </a:r>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2275760873"/>
              </p:ext>
            </p:extLst>
          </p:nvPr>
        </p:nvGraphicFramePr>
        <p:xfrm>
          <a:off x="457200" y="163934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419872" y="3009146"/>
            <a:ext cx="2232248" cy="707886"/>
          </a:xfrm>
          <a:prstGeom prst="rect">
            <a:avLst/>
          </a:prstGeom>
          <a:noFill/>
        </p:spPr>
        <p:txBody>
          <a:bodyPr wrap="square" rtlCol="0">
            <a:spAutoFit/>
          </a:bodyPr>
          <a:lstStyle/>
          <a:p>
            <a:pPr algn="ctr"/>
            <a:r>
              <a:rPr lang="en-GB" sz="2000" dirty="0">
                <a:solidFill>
                  <a:schemeClr val="bg1"/>
                </a:solidFill>
                <a:latin typeface="Arial" panose="020B0604020202020204" pitchFamily="34" charset="0"/>
                <a:cs typeface="Arial" panose="020B0604020202020204" pitchFamily="34" charset="0"/>
              </a:rPr>
              <a:t>s</a:t>
            </a:r>
            <a:r>
              <a:rPr lang="en-GB" sz="2000" dirty="0" smtClean="0">
                <a:solidFill>
                  <a:schemeClr val="bg1"/>
                </a:solidFill>
                <a:latin typeface="Arial" panose="020B0604020202020204" pitchFamily="34" charset="0"/>
                <a:cs typeface="Arial" panose="020B0604020202020204" pitchFamily="34" charset="0"/>
              </a:rPr>
              <a:t>pectrum of care and support</a:t>
            </a:r>
            <a:endParaRPr lang="en-GB" sz="2000" dirty="0">
              <a:solidFill>
                <a:schemeClr val="bg1"/>
              </a:solidFill>
              <a:latin typeface="Arial" panose="020B0604020202020204" pitchFamily="34" charset="0"/>
              <a:cs typeface="Arial" panose="020B0604020202020204" pitchFamily="34" charset="0"/>
            </a:endParaRPr>
          </a:p>
        </p:txBody>
      </p:sp>
      <p:sp>
        <p:nvSpPr>
          <p:cNvPr id="6" name="Text Box 25"/>
          <p:cNvSpPr txBox="1">
            <a:spLocks noChangeArrowheads="1"/>
          </p:cNvSpPr>
          <p:nvPr/>
        </p:nvSpPr>
        <p:spPr bwMode="auto">
          <a:xfrm>
            <a:off x="611560" y="1445295"/>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GB" altLang="en-US" sz="1800" b="1" dirty="0" smtClean="0">
                <a:latin typeface="Arial" charset="0"/>
                <a:ea typeface="ＭＳ Ｐゴシック" pitchFamily="34" charset="-128"/>
              </a:rPr>
              <a:t>More well-being support  </a:t>
            </a:r>
            <a:endParaRPr lang="en-GB" altLang="en-US" sz="1800" b="1" dirty="0">
              <a:latin typeface="Arial" charset="0"/>
              <a:ea typeface="ＭＳ Ｐゴシック" pitchFamily="34" charset="-128"/>
            </a:endParaRPr>
          </a:p>
          <a:p>
            <a:pPr algn="ctr" eaLnBrk="1" hangingPunct="1">
              <a:spcBef>
                <a:spcPct val="50000"/>
              </a:spcBef>
              <a:buFontTx/>
              <a:buNone/>
            </a:pPr>
            <a:endParaRPr lang="en-GB" altLang="en-US" sz="1200" dirty="0">
              <a:latin typeface="Arial" charset="0"/>
              <a:ea typeface="ＭＳ Ｐゴシック" pitchFamily="34" charset="-128"/>
            </a:endParaRPr>
          </a:p>
        </p:txBody>
      </p:sp>
      <p:sp>
        <p:nvSpPr>
          <p:cNvPr id="7" name="Text Box 25"/>
          <p:cNvSpPr txBox="1">
            <a:spLocks noChangeArrowheads="1"/>
          </p:cNvSpPr>
          <p:nvPr/>
        </p:nvSpPr>
        <p:spPr bwMode="auto">
          <a:xfrm>
            <a:off x="2267744" y="4581128"/>
            <a:ext cx="3672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600"/>
              </a:spcBef>
              <a:buFontTx/>
              <a:buNone/>
            </a:pPr>
            <a:r>
              <a:rPr lang="en-GB" altLang="en-US" sz="1800" b="1" dirty="0" smtClean="0">
                <a:latin typeface="Arial" charset="0"/>
                <a:ea typeface="ＭＳ Ｐゴシック" pitchFamily="34" charset="-128"/>
              </a:rPr>
              <a:t>Better access to information, advice &amp; community resources</a:t>
            </a:r>
            <a:endParaRPr lang="en-GB" altLang="en-US" sz="1400" b="1" dirty="0">
              <a:latin typeface="Arial" charset="0"/>
              <a:ea typeface="ＭＳ Ｐゴシック" pitchFamily="34" charset="-128"/>
            </a:endParaRPr>
          </a:p>
        </p:txBody>
      </p:sp>
      <p:cxnSp>
        <p:nvCxnSpPr>
          <p:cNvPr id="9" name="Straight Connector 8"/>
          <p:cNvCxnSpPr/>
          <p:nvPr/>
        </p:nvCxnSpPr>
        <p:spPr>
          <a:xfrm>
            <a:off x="6012160" y="1445295"/>
            <a:ext cx="72008" cy="439887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 Box 25"/>
          <p:cNvSpPr txBox="1">
            <a:spLocks noChangeArrowheads="1"/>
          </p:cNvSpPr>
          <p:nvPr/>
        </p:nvSpPr>
        <p:spPr bwMode="auto">
          <a:xfrm>
            <a:off x="2159732" y="1844824"/>
            <a:ext cx="3852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600"/>
              </a:spcBef>
              <a:buFontTx/>
              <a:buNone/>
            </a:pPr>
            <a:r>
              <a:rPr lang="en-GB" altLang="en-US" sz="1800" b="1" dirty="0" smtClean="0">
                <a:latin typeface="Arial" charset="0"/>
                <a:ea typeface="ＭＳ Ｐゴシック" pitchFamily="34" charset="-128"/>
              </a:rPr>
              <a:t>Increased </a:t>
            </a:r>
            <a:r>
              <a:rPr lang="en-GB" altLang="en-US" sz="1800" b="1" dirty="0">
                <a:latin typeface="Arial" charset="0"/>
                <a:ea typeface="ＭＳ Ｐゴシック" pitchFamily="34" charset="-128"/>
              </a:rPr>
              <a:t>level of early </a:t>
            </a:r>
            <a:r>
              <a:rPr lang="en-GB" altLang="en-US" sz="1800" b="1" dirty="0" smtClean="0">
                <a:latin typeface="Arial" charset="0"/>
                <a:ea typeface="ＭＳ Ｐゴシック" pitchFamily="34" charset="-128"/>
              </a:rPr>
              <a:t>intervention / prevention services</a:t>
            </a:r>
            <a:endParaRPr lang="en-GB" altLang="en-US" sz="1400" b="1" dirty="0">
              <a:latin typeface="Arial" charset="0"/>
              <a:ea typeface="ＭＳ Ｐゴシック" pitchFamily="34" charset="-128"/>
            </a:endParaRPr>
          </a:p>
        </p:txBody>
      </p:sp>
      <p:sp>
        <p:nvSpPr>
          <p:cNvPr id="12" name="Text Box 16"/>
          <p:cNvSpPr txBox="1">
            <a:spLocks noChangeArrowheads="1"/>
          </p:cNvSpPr>
          <p:nvPr/>
        </p:nvSpPr>
        <p:spPr bwMode="auto">
          <a:xfrm>
            <a:off x="6084168" y="5229200"/>
            <a:ext cx="27363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1800" b="1" dirty="0" smtClean="0">
                <a:latin typeface="Arial" charset="0"/>
                <a:ea typeface="ＭＳ Ｐゴシック" pitchFamily="34" charset="-128"/>
              </a:rPr>
              <a:t>Less need </a:t>
            </a:r>
            <a:r>
              <a:rPr lang="en-GB" altLang="en-US" sz="1800" b="1" dirty="0">
                <a:latin typeface="Arial" charset="0"/>
                <a:ea typeface="ＭＳ Ｐゴシック" pitchFamily="34" charset="-128"/>
              </a:rPr>
              <a:t>for </a:t>
            </a:r>
            <a:r>
              <a:rPr lang="en-GB" altLang="en-US" sz="1800" b="1" dirty="0" smtClean="0">
                <a:latin typeface="Arial" charset="0"/>
                <a:ea typeface="ＭＳ Ｐゴシック" pitchFamily="34" charset="-128"/>
              </a:rPr>
              <a:t>intensive managed </a:t>
            </a:r>
            <a:r>
              <a:rPr lang="en-GB" altLang="en-US" sz="1800" b="1" dirty="0">
                <a:latin typeface="Arial" charset="0"/>
                <a:ea typeface="ＭＳ Ｐゴシック" pitchFamily="34" charset="-128"/>
              </a:rPr>
              <a:t>support</a:t>
            </a:r>
          </a:p>
          <a:p>
            <a:pPr algn="ctr" eaLnBrk="1" hangingPunct="1">
              <a:spcBef>
                <a:spcPct val="50000"/>
              </a:spcBef>
              <a:buFontTx/>
              <a:buNone/>
            </a:pPr>
            <a:endParaRPr lang="en-GB" altLang="en-US" sz="1200" dirty="0">
              <a:latin typeface="Arial" charset="0"/>
              <a:ea typeface="ＭＳ Ｐゴシック" pitchFamily="34" charset="-128"/>
            </a:endParaRPr>
          </a:p>
        </p:txBody>
      </p:sp>
      <p:sp>
        <p:nvSpPr>
          <p:cNvPr id="13" name="Right Arrow 12"/>
          <p:cNvSpPr/>
          <p:nvPr/>
        </p:nvSpPr>
        <p:spPr>
          <a:xfrm>
            <a:off x="5436096" y="5301208"/>
            <a:ext cx="720080" cy="470957"/>
          </a:xfrm>
          <a:prstGeom prst="rightArrow">
            <a:avLst/>
          </a:prstGeom>
          <a:solidFill>
            <a:srgbClr val="ED1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228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E8637F-0A92-41AC-B32A-39A1A8CDA31C}" type="slidenum">
              <a:rPr lang="en-GB" smtClean="0"/>
              <a:t>4</a:t>
            </a:fld>
            <a:endParaRPr lang="en-GB" dirty="0"/>
          </a:p>
        </p:txBody>
      </p:sp>
      <p:sp>
        <p:nvSpPr>
          <p:cNvPr id="4" name="Title 3"/>
          <p:cNvSpPr>
            <a:spLocks noGrp="1"/>
          </p:cNvSpPr>
          <p:nvPr>
            <p:ph type="title"/>
          </p:nvPr>
        </p:nvSpPr>
        <p:spPr/>
        <p:txBody>
          <a:bodyPr/>
          <a:lstStyle/>
          <a:p>
            <a:r>
              <a:rPr lang="en-GB" dirty="0"/>
              <a:t>What is the Act trying to achieve</a:t>
            </a:r>
            <a:r>
              <a:rPr lang="en-GB" dirty="0" smtClean="0"/>
              <a:t>: collaboration</a:t>
            </a:r>
            <a:endParaRPr lang="en-GB" dirty="0"/>
          </a:p>
        </p:txBody>
      </p:sp>
      <p:pic>
        <p:nvPicPr>
          <p:cNvPr id="1028" name="Picture 4" descr="Picture of a group of children, families, adults and older people working together to hold up a sign that says Social Services and Well-being (Wales) Act" title="What matters to you, matters to us"/>
          <p:cNvPicPr>
            <a:picLocks noChangeAspect="1" noChangeArrowheads="1"/>
          </p:cNvPicPr>
          <p:nvPr/>
        </p:nvPicPr>
        <p:blipFill rotWithShape="1">
          <a:blip r:embed="rId3">
            <a:extLst>
              <a:ext uri="{28A0092B-C50C-407E-A947-70E740481C1C}">
                <a14:useLocalDpi xmlns:a14="http://schemas.microsoft.com/office/drawing/2010/main" val="0"/>
              </a:ext>
            </a:extLst>
          </a:blip>
          <a:srcRect l="3281" t="17774" r="3594" b="24609"/>
          <a:stretch/>
        </p:blipFill>
        <p:spPr bwMode="auto">
          <a:xfrm>
            <a:off x="395536" y="1608832"/>
            <a:ext cx="8478215" cy="419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30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9CC62F-30C0-4A15-BEEE-9BC3816535A8}" type="slidenum">
              <a:rPr lang="en-GB" smtClean="0"/>
              <a:pPr/>
              <a:t>5</a:t>
            </a:fld>
            <a:endParaRPr lang="en-GB" dirty="0"/>
          </a:p>
        </p:txBody>
      </p:sp>
      <p:sp>
        <p:nvSpPr>
          <p:cNvPr id="2" name="Title 1"/>
          <p:cNvSpPr>
            <a:spLocks noGrp="1"/>
          </p:cNvSpPr>
          <p:nvPr>
            <p:ph type="title"/>
          </p:nvPr>
        </p:nvSpPr>
        <p:spPr/>
        <p:txBody>
          <a:bodyPr/>
          <a:lstStyle/>
          <a:p>
            <a:r>
              <a:rPr lang="en-GB" dirty="0" smtClean="0"/>
              <a:t>Well-being</a:t>
            </a:r>
            <a:endParaRPr lang="en-GB" dirty="0"/>
          </a:p>
        </p:txBody>
      </p:sp>
      <p:sp>
        <p:nvSpPr>
          <p:cNvPr id="8" name="Rounded Rectangular Callout 7"/>
          <p:cNvSpPr/>
          <p:nvPr/>
        </p:nvSpPr>
        <p:spPr>
          <a:xfrm>
            <a:off x="3635896" y="3140968"/>
            <a:ext cx="4968552" cy="2662883"/>
          </a:xfrm>
          <a:prstGeom prst="wedgeRoundRectCallout">
            <a:avLst/>
          </a:prstGeom>
          <a:solidFill>
            <a:srgbClr val="ED1E87"/>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A person exercising functions under this Act </a:t>
            </a:r>
            <a:r>
              <a:rPr lang="en-GB" sz="2400" b="1" dirty="0">
                <a:latin typeface="Arial" panose="020B0604020202020204" pitchFamily="34" charset="0"/>
                <a:cs typeface="Arial" panose="020B0604020202020204" pitchFamily="34" charset="0"/>
              </a:rPr>
              <a:t>must </a:t>
            </a:r>
            <a:r>
              <a:rPr lang="en-GB" sz="2400" dirty="0">
                <a:latin typeface="Arial" panose="020B0604020202020204" pitchFamily="34" charset="0"/>
                <a:cs typeface="Arial" panose="020B0604020202020204" pitchFamily="34" charset="0"/>
              </a:rPr>
              <a:t>seek to promote the well-being of </a:t>
            </a:r>
            <a:r>
              <a:rPr lang="en-GB" sz="2400" dirty="0" smtClean="0">
                <a:latin typeface="Arial" panose="020B0604020202020204" pitchFamily="34" charset="0"/>
                <a:cs typeface="Arial" panose="020B0604020202020204" pitchFamily="34" charset="0"/>
              </a:rPr>
              <a:t>people who </a:t>
            </a:r>
            <a:r>
              <a:rPr lang="en-GB" sz="2400" dirty="0">
                <a:latin typeface="Arial" panose="020B0604020202020204" pitchFamily="34" charset="0"/>
                <a:cs typeface="Arial" panose="020B0604020202020204" pitchFamily="34" charset="0"/>
              </a:rPr>
              <a:t>need care and support </a:t>
            </a:r>
            <a:r>
              <a:rPr lang="en-GB" sz="2400" b="1" dirty="0">
                <a:latin typeface="Arial" panose="020B0604020202020204" pitchFamily="34" charset="0"/>
                <a:cs typeface="Arial" panose="020B0604020202020204" pitchFamily="34" charset="0"/>
              </a:rPr>
              <a:t>and</a:t>
            </a:r>
            <a:r>
              <a:rPr lang="en-GB" sz="2400" dirty="0">
                <a:latin typeface="Arial" panose="020B0604020202020204" pitchFamily="34" charset="0"/>
                <a:cs typeface="Arial" panose="020B0604020202020204" pitchFamily="34" charset="0"/>
              </a:rPr>
              <a:t> carers who need </a:t>
            </a:r>
            <a:r>
              <a:rPr lang="en-GB" sz="2400" dirty="0" smtClean="0">
                <a:latin typeface="Arial" panose="020B0604020202020204" pitchFamily="34" charset="0"/>
                <a:cs typeface="Arial" panose="020B0604020202020204" pitchFamily="34" charset="0"/>
              </a:rPr>
              <a:t>support</a:t>
            </a:r>
            <a:endParaRPr lang="en-GB" sz="2400" b="1"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3491880" y="1628800"/>
            <a:ext cx="5214884" cy="1797725"/>
          </a:xfrm>
        </p:spPr>
        <p:txBody>
          <a:bodyPr>
            <a:normAutofit/>
          </a:bodyPr>
          <a:lstStyle/>
          <a:p>
            <a:pPr marL="0" indent="0">
              <a:buNone/>
            </a:pPr>
            <a:r>
              <a:rPr lang="en-GB" dirty="0"/>
              <a:t>Responsibility for well-being must be </a:t>
            </a:r>
            <a:r>
              <a:rPr lang="en-GB" dirty="0" smtClean="0"/>
              <a:t>shared with </a:t>
            </a:r>
            <a:r>
              <a:rPr lang="en-GB" dirty="0"/>
              <a:t>people who </a:t>
            </a:r>
            <a:r>
              <a:rPr lang="en-GB" dirty="0" smtClean="0"/>
              <a:t>have needs for </a:t>
            </a:r>
            <a:r>
              <a:rPr lang="en-GB" dirty="0"/>
              <a:t>care </a:t>
            </a:r>
            <a:r>
              <a:rPr lang="en-GB" smtClean="0"/>
              <a:t>and / or support</a:t>
            </a:r>
            <a:endParaRPr lang="en-GB" dirty="0" smtClean="0"/>
          </a:p>
          <a:p>
            <a:pPr marL="0" indent="0">
              <a:buNone/>
            </a:pPr>
            <a:endParaRPr lang="en-GB" dirty="0"/>
          </a:p>
          <a:p>
            <a:pPr marL="0" indent="0">
              <a:buNone/>
            </a:pPr>
            <a:endParaRPr lang="en-GB" dirty="0" smtClean="0"/>
          </a:p>
        </p:txBody>
      </p:sp>
      <p:pic>
        <p:nvPicPr>
          <p:cNvPr id="9" name="Picture 8" descr="Picture of people and their surroundings" title="Community"/>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880" y="1383135"/>
            <a:ext cx="2807951" cy="22618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22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02217781"/>
              </p:ext>
            </p:extLst>
          </p:nvPr>
        </p:nvGraphicFramePr>
        <p:xfrm>
          <a:off x="457200" y="1412875"/>
          <a:ext cx="8229600" cy="48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8E8637F-0A92-41AC-B32A-39A1A8CDA31C}" type="slidenum">
              <a:rPr lang="en-GB" smtClean="0"/>
              <a:t>6</a:t>
            </a:fld>
            <a:endParaRPr lang="en-GB" dirty="0"/>
          </a:p>
        </p:txBody>
      </p:sp>
      <p:sp>
        <p:nvSpPr>
          <p:cNvPr id="4" name="Title 3"/>
          <p:cNvSpPr>
            <a:spLocks noGrp="1"/>
          </p:cNvSpPr>
          <p:nvPr>
            <p:ph type="title"/>
          </p:nvPr>
        </p:nvSpPr>
        <p:spPr/>
        <p:txBody>
          <a:bodyPr/>
          <a:lstStyle/>
          <a:p>
            <a:r>
              <a:rPr lang="en-GB" dirty="0"/>
              <a:t>Other overarching duties</a:t>
            </a:r>
          </a:p>
        </p:txBody>
      </p:sp>
    </p:spTree>
    <p:extLst>
      <p:ext uri="{BB962C8B-B14F-4D97-AF65-F5344CB8AC3E}">
        <p14:creationId xmlns:p14="http://schemas.microsoft.com/office/powerpoint/2010/main" val="3550360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82117296"/>
              </p:ext>
            </p:extLst>
          </p:nvPr>
        </p:nvGraphicFramePr>
        <p:xfrm>
          <a:off x="539552" y="2564904"/>
          <a:ext cx="799288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8E8637F-0A92-41AC-B32A-39A1A8CDA31C}" type="slidenum">
              <a:rPr lang="en-GB" smtClean="0"/>
              <a:t>7</a:t>
            </a:fld>
            <a:endParaRPr lang="en-GB" dirty="0"/>
          </a:p>
        </p:txBody>
      </p:sp>
      <p:sp>
        <p:nvSpPr>
          <p:cNvPr id="4" name="Title 3"/>
          <p:cNvSpPr>
            <a:spLocks noGrp="1"/>
          </p:cNvSpPr>
          <p:nvPr>
            <p:ph type="title"/>
          </p:nvPr>
        </p:nvSpPr>
        <p:spPr/>
        <p:txBody>
          <a:bodyPr/>
          <a:lstStyle/>
          <a:p>
            <a:r>
              <a:rPr lang="en-GB" dirty="0" smtClean="0"/>
              <a:t>Population assessment</a:t>
            </a:r>
            <a:endParaRPr lang="en-GB" dirty="0"/>
          </a:p>
        </p:txBody>
      </p:sp>
      <p:grpSp>
        <p:nvGrpSpPr>
          <p:cNvPr id="23" name="Group 22"/>
          <p:cNvGrpSpPr/>
          <p:nvPr/>
        </p:nvGrpSpPr>
        <p:grpSpPr>
          <a:xfrm>
            <a:off x="536690" y="2100084"/>
            <a:ext cx="2522221" cy="630058"/>
            <a:chOff x="0" y="972108"/>
            <a:chExt cx="2340935" cy="1296144"/>
          </a:xfrm>
          <a:solidFill>
            <a:srgbClr val="34B555"/>
          </a:solidFill>
        </p:grpSpPr>
        <p:sp>
          <p:nvSpPr>
            <p:cNvPr id="24" name="Rounded Rectangle 23"/>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dirty="0" smtClean="0">
                  <a:solidFill>
                    <a:schemeClr val="bg1"/>
                  </a:solidFill>
                  <a:latin typeface="Arial" panose="020B0604020202020204" pitchFamily="34" charset="0"/>
                  <a:cs typeface="Arial" panose="020B0604020202020204" pitchFamily="34" charset="0"/>
                </a:rPr>
                <a:t>Data</a:t>
              </a:r>
              <a:endParaRPr lang="en-GB" sz="1600" kern="1200" dirty="0">
                <a:solidFill>
                  <a:schemeClr val="bg1"/>
                </a:solidFill>
                <a:latin typeface="Arial" panose="020B0604020202020204" pitchFamily="34" charset="0"/>
                <a:cs typeface="Arial" panose="020B0604020202020204" pitchFamily="34" charset="0"/>
              </a:endParaRPr>
            </a:p>
          </p:txBody>
        </p:sp>
      </p:grpSp>
      <p:sp>
        <p:nvSpPr>
          <p:cNvPr id="38" name="Up Arrow 37"/>
          <p:cNvSpPr/>
          <p:nvPr/>
        </p:nvSpPr>
        <p:spPr>
          <a:xfrm>
            <a:off x="7020272" y="2780928"/>
            <a:ext cx="504056" cy="616068"/>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 Arrow 38"/>
          <p:cNvSpPr/>
          <p:nvPr/>
        </p:nvSpPr>
        <p:spPr>
          <a:xfrm flipV="1">
            <a:off x="4355976" y="2812932"/>
            <a:ext cx="504056" cy="616068"/>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Up Arrow 39"/>
          <p:cNvSpPr/>
          <p:nvPr/>
        </p:nvSpPr>
        <p:spPr>
          <a:xfrm flipV="1">
            <a:off x="7020272" y="4901164"/>
            <a:ext cx="504056" cy="616068"/>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Up Arrow 40"/>
          <p:cNvSpPr/>
          <p:nvPr/>
        </p:nvSpPr>
        <p:spPr>
          <a:xfrm rot="18743702">
            <a:off x="2265647" y="4842472"/>
            <a:ext cx="504056" cy="411670"/>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Up Arrow 41"/>
          <p:cNvSpPr/>
          <p:nvPr/>
        </p:nvSpPr>
        <p:spPr>
          <a:xfrm rot="2856298" flipH="1">
            <a:off x="3854017" y="4842472"/>
            <a:ext cx="504056" cy="411670"/>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p:cNvGrpSpPr/>
          <p:nvPr/>
        </p:nvGrpSpPr>
        <p:grpSpPr>
          <a:xfrm>
            <a:off x="6012160" y="5589239"/>
            <a:ext cx="2522221" cy="632959"/>
            <a:chOff x="0" y="972108"/>
            <a:chExt cx="2340935" cy="1296144"/>
          </a:xfrm>
        </p:grpSpPr>
        <p:sp>
          <p:nvSpPr>
            <p:cNvPr id="44" name="Rounded Rectangle 43"/>
            <p:cNvSpPr/>
            <p:nvPr/>
          </p:nvSpPr>
          <p:spPr>
            <a:xfrm>
              <a:off x="0" y="972108"/>
              <a:ext cx="2340935" cy="1296144"/>
            </a:xfrm>
            <a:prstGeom prst="roundRect">
              <a:avLst/>
            </a:prstGeom>
            <a:solidFill>
              <a:srgbClr val="ED1E8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ounded Rectangle 4"/>
            <p:cNvSpPr/>
            <p:nvPr/>
          </p:nvSpPr>
          <p:spPr>
            <a:xfrm>
              <a:off x="63273" y="1119565"/>
              <a:ext cx="2214389" cy="9448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Publication</a:t>
              </a:r>
              <a:endParaRPr lang="en-GB" sz="1600" kern="1200" dirty="0">
                <a:latin typeface="Arial" panose="020B0604020202020204" pitchFamily="34" charset="0"/>
                <a:cs typeface="Arial" panose="020B0604020202020204" pitchFamily="34" charset="0"/>
              </a:endParaRPr>
            </a:p>
          </p:txBody>
        </p:sp>
      </p:grpSp>
      <p:sp>
        <p:nvSpPr>
          <p:cNvPr id="61" name="Up Arrow 60"/>
          <p:cNvSpPr/>
          <p:nvPr/>
        </p:nvSpPr>
        <p:spPr>
          <a:xfrm flipV="1">
            <a:off x="1547664" y="2812932"/>
            <a:ext cx="504056" cy="616068"/>
          </a:xfrm>
          <a:prstGeom prst="upArrow">
            <a:avLst/>
          </a:prstGeom>
          <a:solidFill>
            <a:srgbClr val="5CC9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1257535" y="2812932"/>
            <a:ext cx="1226233"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INFORM</a:t>
            </a:r>
            <a:endParaRPr lang="en-GB" b="1" dirty="0">
              <a:latin typeface="Arial" panose="020B0604020202020204" pitchFamily="34" charset="0"/>
              <a:cs typeface="Arial" panose="020B0604020202020204" pitchFamily="34" charset="0"/>
            </a:endParaRPr>
          </a:p>
        </p:txBody>
      </p:sp>
      <p:sp>
        <p:nvSpPr>
          <p:cNvPr id="63" name="TextBox 62"/>
          <p:cNvSpPr txBox="1"/>
          <p:nvPr/>
        </p:nvSpPr>
        <p:spPr>
          <a:xfrm>
            <a:off x="3993839" y="2843644"/>
            <a:ext cx="1298241"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INFORMS</a:t>
            </a:r>
            <a:endParaRPr lang="en-GB" b="1" dirty="0">
              <a:latin typeface="Arial" panose="020B0604020202020204" pitchFamily="34" charset="0"/>
              <a:cs typeface="Arial" panose="020B0604020202020204" pitchFamily="34" charset="0"/>
            </a:endParaRPr>
          </a:p>
        </p:txBody>
      </p:sp>
      <p:sp>
        <p:nvSpPr>
          <p:cNvPr id="64" name="TextBox 63"/>
          <p:cNvSpPr txBox="1"/>
          <p:nvPr/>
        </p:nvSpPr>
        <p:spPr>
          <a:xfrm>
            <a:off x="6660232" y="2987660"/>
            <a:ext cx="1298241"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INFORMS</a:t>
            </a:r>
            <a:endParaRPr lang="en-GB" b="1" dirty="0">
              <a:latin typeface="Arial" panose="020B0604020202020204" pitchFamily="34" charset="0"/>
              <a:cs typeface="Arial" panose="020B0604020202020204" pitchFamily="34" charset="0"/>
            </a:endParaRPr>
          </a:p>
        </p:txBody>
      </p:sp>
      <p:sp>
        <p:nvSpPr>
          <p:cNvPr id="65" name="TextBox 64"/>
          <p:cNvSpPr txBox="1"/>
          <p:nvPr/>
        </p:nvSpPr>
        <p:spPr>
          <a:xfrm>
            <a:off x="2661691" y="4931876"/>
            <a:ext cx="1262237"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INFORMS</a:t>
            </a:r>
            <a:endParaRPr lang="en-GB" b="1" dirty="0">
              <a:latin typeface="Arial" panose="020B0604020202020204" pitchFamily="34" charset="0"/>
              <a:cs typeface="Arial" panose="020B0604020202020204" pitchFamily="34" charset="0"/>
            </a:endParaRPr>
          </a:p>
        </p:txBody>
      </p:sp>
      <p:grpSp>
        <p:nvGrpSpPr>
          <p:cNvPr id="66" name="Group 65"/>
          <p:cNvGrpSpPr/>
          <p:nvPr/>
        </p:nvGrpSpPr>
        <p:grpSpPr>
          <a:xfrm>
            <a:off x="6084168" y="2060848"/>
            <a:ext cx="2522221" cy="630058"/>
            <a:chOff x="0" y="972108"/>
            <a:chExt cx="2340935" cy="1296144"/>
          </a:xfrm>
          <a:solidFill>
            <a:srgbClr val="34B555"/>
          </a:solidFill>
        </p:grpSpPr>
        <p:sp>
          <p:nvSpPr>
            <p:cNvPr id="67" name="Rounded Rectangle 66"/>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dirty="0" smtClean="0">
                  <a:solidFill>
                    <a:schemeClr val="bg1"/>
                  </a:solidFill>
                  <a:latin typeface="Arial" panose="020B0604020202020204" pitchFamily="34" charset="0"/>
                  <a:cs typeface="Arial" panose="020B0604020202020204" pitchFamily="34" charset="0"/>
                </a:rPr>
                <a:t>Planning</a:t>
              </a:r>
              <a:endParaRPr lang="en-GB" sz="1600" kern="1200" dirty="0">
                <a:solidFill>
                  <a:schemeClr val="bg1"/>
                </a:solidFill>
                <a:latin typeface="Arial" panose="020B0604020202020204" pitchFamily="34" charset="0"/>
                <a:cs typeface="Arial" panose="020B0604020202020204" pitchFamily="34" charset="0"/>
              </a:endParaRPr>
            </a:p>
          </p:txBody>
        </p:sp>
      </p:grpSp>
      <p:grpSp>
        <p:nvGrpSpPr>
          <p:cNvPr id="69" name="Group 68"/>
          <p:cNvGrpSpPr/>
          <p:nvPr/>
        </p:nvGrpSpPr>
        <p:grpSpPr>
          <a:xfrm>
            <a:off x="536689" y="1412776"/>
            <a:ext cx="2522221" cy="630058"/>
            <a:chOff x="0" y="972108"/>
            <a:chExt cx="2340935" cy="1296144"/>
          </a:xfrm>
          <a:solidFill>
            <a:srgbClr val="34B555"/>
          </a:solidFill>
        </p:grpSpPr>
        <p:sp>
          <p:nvSpPr>
            <p:cNvPr id="70" name="Rounded Rectangle 69"/>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dirty="0" smtClean="0">
                  <a:solidFill>
                    <a:schemeClr val="bg1"/>
                  </a:solidFill>
                  <a:latin typeface="Arial" panose="020B0604020202020204" pitchFamily="34" charset="0"/>
                  <a:cs typeface="Arial" panose="020B0604020202020204" pitchFamily="34" charset="0"/>
                </a:rPr>
                <a:t>Assessments</a:t>
              </a:r>
              <a:endParaRPr lang="en-GB" sz="1600" kern="1200" dirty="0">
                <a:solidFill>
                  <a:schemeClr val="bg1"/>
                </a:solidFill>
                <a:latin typeface="Arial" panose="020B0604020202020204" pitchFamily="34" charset="0"/>
                <a:cs typeface="Arial" panose="020B0604020202020204" pitchFamily="34" charset="0"/>
              </a:endParaRPr>
            </a:p>
          </p:txBody>
        </p:sp>
      </p:grpSp>
      <p:grpSp>
        <p:nvGrpSpPr>
          <p:cNvPr id="72" name="Group 71"/>
          <p:cNvGrpSpPr/>
          <p:nvPr/>
        </p:nvGrpSpPr>
        <p:grpSpPr>
          <a:xfrm>
            <a:off x="3346893" y="2060848"/>
            <a:ext cx="2522221" cy="630058"/>
            <a:chOff x="0" y="972108"/>
            <a:chExt cx="2340935" cy="1296144"/>
          </a:xfrm>
          <a:solidFill>
            <a:srgbClr val="34B555"/>
          </a:solidFill>
        </p:grpSpPr>
        <p:sp>
          <p:nvSpPr>
            <p:cNvPr id="73" name="Rounded Rectangle 72"/>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dirty="0" smtClean="0">
                  <a:solidFill>
                    <a:schemeClr val="bg1"/>
                  </a:solidFill>
                  <a:latin typeface="Arial" panose="020B0604020202020204" pitchFamily="34" charset="0"/>
                  <a:cs typeface="Arial" panose="020B0604020202020204" pitchFamily="34" charset="0"/>
                </a:rPr>
                <a:t>Outcomes framework</a:t>
              </a:r>
              <a:endParaRPr lang="en-GB" sz="1600" kern="1200" dirty="0">
                <a:solidFill>
                  <a:schemeClr val="bg1"/>
                </a:solidFill>
                <a:latin typeface="Arial" panose="020B0604020202020204" pitchFamily="34" charset="0"/>
                <a:cs typeface="Arial" panose="020B0604020202020204" pitchFamily="34" charset="0"/>
              </a:endParaRPr>
            </a:p>
          </p:txBody>
        </p:sp>
      </p:grpSp>
      <p:grpSp>
        <p:nvGrpSpPr>
          <p:cNvPr id="75" name="Group 74"/>
          <p:cNvGrpSpPr/>
          <p:nvPr/>
        </p:nvGrpSpPr>
        <p:grpSpPr>
          <a:xfrm>
            <a:off x="2051720" y="5346219"/>
            <a:ext cx="2522221" cy="630058"/>
            <a:chOff x="0" y="972108"/>
            <a:chExt cx="2340935" cy="1296144"/>
          </a:xfrm>
          <a:solidFill>
            <a:srgbClr val="34B555"/>
          </a:solidFill>
        </p:grpSpPr>
        <p:sp>
          <p:nvSpPr>
            <p:cNvPr id="76" name="Rounded Rectangle 75"/>
            <p:cNvSpPr/>
            <p:nvPr/>
          </p:nvSpPr>
          <p:spPr>
            <a:xfrm>
              <a:off x="0" y="972108"/>
              <a:ext cx="2340935" cy="129614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7" name="Rounded Rectangle 4"/>
            <p:cNvSpPr/>
            <p:nvPr/>
          </p:nvSpPr>
          <p:spPr>
            <a:xfrm>
              <a:off x="63273" y="1108760"/>
              <a:ext cx="2214389" cy="10113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000" dirty="0" smtClean="0">
                  <a:solidFill>
                    <a:schemeClr val="bg1"/>
                  </a:solidFill>
                  <a:latin typeface="Arial" panose="020B0604020202020204" pitchFamily="34" charset="0"/>
                  <a:cs typeface="Arial" panose="020B0604020202020204" pitchFamily="34" charset="0"/>
                </a:rPr>
                <a:t>Stakeholders</a:t>
              </a:r>
              <a:endParaRPr lang="en-GB" sz="1600" kern="12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8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ppt_x"/>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500" fill="hold"/>
                                        <p:tgtEl>
                                          <p:spTgt spid="66"/>
                                        </p:tgtEl>
                                        <p:attrNameLst>
                                          <p:attrName>ppt_x</p:attrName>
                                        </p:attrNameLst>
                                      </p:cBhvr>
                                      <p:tavLst>
                                        <p:tav tm="0">
                                          <p:val>
                                            <p:strVal val="#ppt_x"/>
                                          </p:val>
                                        </p:tav>
                                        <p:tav tm="100000">
                                          <p:val>
                                            <p:strVal val="#ppt_x"/>
                                          </p:val>
                                        </p:tav>
                                      </p:tavLst>
                                    </p:anim>
                                    <p:anim calcmode="lin" valueType="num">
                                      <p:cBhvr additive="base">
                                        <p:cTn id="66" dur="500" fill="hold"/>
                                        <p:tgtEl>
                                          <p:spTgt spid="6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GB" dirty="0" smtClean="0"/>
              <a:t>Local authorities must ensure a range and level of preventative services which:</a:t>
            </a:r>
          </a:p>
          <a:p>
            <a:pPr lvl="1"/>
            <a:r>
              <a:rPr lang="en-GB" dirty="0" smtClean="0"/>
              <a:t>Help prevent, delay or reduce needs for care and support</a:t>
            </a:r>
          </a:p>
          <a:p>
            <a:pPr lvl="1"/>
            <a:r>
              <a:rPr lang="en-GB" dirty="0" smtClean="0"/>
              <a:t>Promote the upbringing of children by their family</a:t>
            </a:r>
          </a:p>
          <a:p>
            <a:pPr lvl="1"/>
            <a:r>
              <a:rPr lang="en-GB" dirty="0" smtClean="0"/>
              <a:t>Minimise the effect of people’s disabilities</a:t>
            </a:r>
          </a:p>
          <a:p>
            <a:pPr lvl="1"/>
            <a:r>
              <a:rPr lang="en-GB" dirty="0" smtClean="0"/>
              <a:t>Help prevent abuse or neglect</a:t>
            </a:r>
          </a:p>
          <a:p>
            <a:pPr lvl="1"/>
            <a:r>
              <a:rPr lang="en-GB" dirty="0"/>
              <a:t>Enable people to live as independently as possible</a:t>
            </a:r>
          </a:p>
          <a:p>
            <a:pPr lvl="1"/>
            <a:r>
              <a:rPr lang="en-GB" dirty="0" smtClean="0"/>
              <a:t>Reduce the need for: care or supervision orders; criminal proceeding against children; taking children into local authority care or secure accommodation</a:t>
            </a:r>
          </a:p>
          <a:p>
            <a:r>
              <a:rPr lang="en-GB" dirty="0" smtClean="0"/>
              <a:t>Local health boards must also take a preventative approach that helps to achieve these aims</a:t>
            </a:r>
          </a:p>
        </p:txBody>
      </p:sp>
      <p:sp>
        <p:nvSpPr>
          <p:cNvPr id="4" name="Slide Number Placeholder 3"/>
          <p:cNvSpPr>
            <a:spLocks noGrp="1"/>
          </p:cNvSpPr>
          <p:nvPr>
            <p:ph type="sldNum" sz="quarter" idx="12"/>
          </p:nvPr>
        </p:nvSpPr>
        <p:spPr/>
        <p:txBody>
          <a:bodyPr/>
          <a:lstStyle/>
          <a:p>
            <a:fld id="{18E8637F-0A92-41AC-B32A-39A1A8CDA31C}" type="slidenum">
              <a:rPr lang="en-GB" smtClean="0"/>
              <a:t>8</a:t>
            </a:fld>
            <a:endParaRPr lang="en-GB" dirty="0"/>
          </a:p>
        </p:txBody>
      </p:sp>
      <p:sp>
        <p:nvSpPr>
          <p:cNvPr id="5" name="Title 4"/>
          <p:cNvSpPr>
            <a:spLocks noGrp="1"/>
          </p:cNvSpPr>
          <p:nvPr>
            <p:ph type="title"/>
          </p:nvPr>
        </p:nvSpPr>
        <p:spPr/>
        <p:txBody>
          <a:bodyPr/>
          <a:lstStyle/>
          <a:p>
            <a:r>
              <a:rPr lang="en-GB" dirty="0" smtClean="0"/>
              <a:t>Preventative services</a:t>
            </a:r>
            <a:endParaRPr lang="en-GB" dirty="0"/>
          </a:p>
        </p:txBody>
      </p:sp>
    </p:spTree>
    <p:extLst>
      <p:ext uri="{BB962C8B-B14F-4D97-AF65-F5344CB8AC3E}">
        <p14:creationId xmlns:p14="http://schemas.microsoft.com/office/powerpoint/2010/main" val="3853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4114</TotalTime>
  <Words>3966</Words>
  <Application>Microsoft Office PowerPoint</Application>
  <PresentationFormat>On-screen Show (4:3)</PresentationFormat>
  <Paragraphs>190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Introduction and General Functions Overview</vt:lpstr>
      <vt:lpstr>Introduction</vt:lpstr>
      <vt:lpstr>The Parts of the Act</vt:lpstr>
      <vt:lpstr>What is the Act trying to achieve: prevention</vt:lpstr>
      <vt:lpstr>What is the Act trying to achieve: collaboration</vt:lpstr>
      <vt:lpstr>Well-being</vt:lpstr>
      <vt:lpstr>Other overarching duties</vt:lpstr>
      <vt:lpstr>Population assessment</vt:lpstr>
      <vt:lpstr>Preventative services</vt:lpstr>
      <vt:lpstr>Promoting greater diversity of delivery</vt:lpstr>
      <vt:lpstr>Information, advice and assistance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Richardson</dc:creator>
  <cp:lastModifiedBy>James Lewis</cp:lastModifiedBy>
  <cp:revision>234</cp:revision>
  <cp:lastPrinted>2015-09-10T10:05:21Z</cp:lastPrinted>
  <dcterms:created xsi:type="dcterms:W3CDTF">2015-08-12T16:30:18Z</dcterms:created>
  <dcterms:modified xsi:type="dcterms:W3CDTF">2017-05-24T14:38:24Z</dcterms:modified>
</cp:coreProperties>
</file>