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6" r:id="rId2"/>
  </p:sldMasterIdLst>
  <p:notesMasterIdLst>
    <p:notesMasterId r:id="rId14"/>
  </p:notesMasterIdLst>
  <p:sldIdLst>
    <p:sldId id="256" r:id="rId3"/>
    <p:sldId id="275" r:id="rId4"/>
    <p:sldId id="281" r:id="rId5"/>
    <p:sldId id="276" r:id="rId6"/>
    <p:sldId id="282" r:id="rId7"/>
    <p:sldId id="263" r:id="rId8"/>
    <p:sldId id="262" r:id="rId9"/>
    <p:sldId id="280" r:id="rId10"/>
    <p:sldId id="279" r:id="rId11"/>
    <p:sldId id="274" r:id="rId12"/>
    <p:sldId id="278"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555"/>
    <a:srgbClr val="FDC536"/>
    <a:srgbClr val="EF9526"/>
    <a:srgbClr val="5CC9E3"/>
    <a:srgbClr val="8BDDA0"/>
    <a:srgbClr val="80DA98"/>
    <a:srgbClr val="ED1E87"/>
    <a:srgbClr val="8EDEA3"/>
    <a:srgbClr val="FF0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7823" autoAdjust="0"/>
  </p:normalViewPr>
  <p:slideViewPr>
    <p:cSldViewPr>
      <p:cViewPr>
        <p:scale>
          <a:sx n="70" d="100"/>
          <a:sy n="70" d="100"/>
        </p:scale>
        <p:origin x="-600" y="7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0" d="100"/>
          <a:sy n="60" d="100"/>
        </p:scale>
        <p:origin x="-2702"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jp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5DE2B-80A2-4E56-9921-4028A6D3BCAF}"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GB"/>
        </a:p>
      </dgm:t>
    </dgm:pt>
    <dgm:pt modelId="{C7B85453-AE59-4CD2-B3F0-9ADE48036F2C}">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Personal circumstances</a:t>
          </a:r>
          <a:endParaRPr lang="en-GB" sz="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53366FD1-671F-42CA-8FE9-ED7C5242B351}" type="parTrans" cxnId="{70355605-E72E-4059-AC44-F2A725E47F59}">
      <dgm:prSet/>
      <dgm:spPr/>
      <dgm:t>
        <a:bodyPr/>
        <a:lstStyle/>
        <a:p>
          <a:endParaRPr lang="en-GB">
            <a:effectLst>
              <a:outerShdw blurRad="50800" dist="38100" dir="2700000" algn="tl" rotWithShape="0">
                <a:prstClr val="black">
                  <a:alpha val="40000"/>
                </a:prstClr>
              </a:outerShdw>
            </a:effectLst>
          </a:endParaRPr>
        </a:p>
      </dgm:t>
    </dgm:pt>
    <dgm:pt modelId="{D5C77C32-E63D-40EE-B47D-F9C9EDB45360}" type="sibTrans" cxnId="{70355605-E72E-4059-AC44-F2A725E47F59}">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EDAACBE7-168B-413A-A404-B3364E12E65E}">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Personal outcomes</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604D0BF0-9A47-4C01-B268-C67A4D6831DD}" type="parTrans" cxnId="{084B9299-C7DA-4472-A3CD-0DB0D190DA3B}">
      <dgm:prSet/>
      <dgm:spPr/>
      <dgm:t>
        <a:bodyPr/>
        <a:lstStyle/>
        <a:p>
          <a:endParaRPr lang="en-GB">
            <a:effectLst>
              <a:outerShdw blurRad="50800" dist="38100" dir="2700000" algn="tl" rotWithShape="0">
                <a:prstClr val="black">
                  <a:alpha val="40000"/>
                </a:prstClr>
              </a:outerShdw>
            </a:effectLst>
          </a:endParaRPr>
        </a:p>
      </dgm:t>
    </dgm:pt>
    <dgm:pt modelId="{3C7D42B9-495F-44C4-B0DF-3FD3F818C9A9}" type="sibTrans" cxnId="{084B9299-C7DA-4472-A3CD-0DB0D190DA3B}">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906D99E8-A8DA-4B61-ADBA-89B6FD37F1F2}">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Barriers to achieving outcomes</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4FD35F28-ED1D-4FD5-AEA6-14BEE8A34C80}" type="parTrans" cxnId="{9E42FC26-E7B8-4C04-89C5-1AF4E0FEBBEE}">
      <dgm:prSet/>
      <dgm:spPr/>
      <dgm:t>
        <a:bodyPr/>
        <a:lstStyle/>
        <a:p>
          <a:endParaRPr lang="en-GB">
            <a:effectLst>
              <a:outerShdw blurRad="50800" dist="38100" dir="2700000" algn="tl" rotWithShape="0">
                <a:prstClr val="black">
                  <a:alpha val="40000"/>
                </a:prstClr>
              </a:outerShdw>
            </a:effectLst>
          </a:endParaRPr>
        </a:p>
      </dgm:t>
    </dgm:pt>
    <dgm:pt modelId="{FC7DB14A-2EC5-4E47-86C3-9C6AB964EDCB}" type="sibTrans" cxnId="{9E42FC26-E7B8-4C04-89C5-1AF4E0FEBBEE}">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24AE220-B121-4290-A4B7-D72481B9CE41}">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Strengths and capabilities</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88121C6-3F33-4923-9071-E61B4AAA28C1}" type="parTrans" cxnId="{01E5D0E5-F066-4098-A491-5AF620F99891}">
      <dgm:prSet/>
      <dgm:spPr/>
      <dgm:t>
        <a:bodyPr/>
        <a:lstStyle/>
        <a:p>
          <a:endParaRPr lang="en-GB">
            <a:effectLst>
              <a:outerShdw blurRad="50800" dist="38100" dir="2700000" algn="tl" rotWithShape="0">
                <a:prstClr val="black">
                  <a:alpha val="40000"/>
                </a:prstClr>
              </a:outerShdw>
            </a:effectLst>
          </a:endParaRPr>
        </a:p>
      </dgm:t>
    </dgm:pt>
    <dgm:pt modelId="{D8B5946B-0A48-481F-9934-DAE9F48879CC}" type="sibTrans" cxnId="{01E5D0E5-F066-4098-A491-5AF620F99891}">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56511B6-FDAA-4C5B-AFED-85EBE13679BF}">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Risks </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8027B55A-6219-4120-ABC3-653F2759B875}" type="parTrans" cxnId="{4B7EA24F-981D-42E1-9D9D-75B8BE199630}">
      <dgm:prSet/>
      <dgm:spPr/>
      <dgm:t>
        <a:bodyPr/>
        <a:lstStyle/>
        <a:p>
          <a:endParaRPr lang="en-GB">
            <a:effectLst>
              <a:outerShdw blurRad="50800" dist="38100" dir="2700000" algn="tl" rotWithShape="0">
                <a:prstClr val="black">
                  <a:alpha val="40000"/>
                </a:prstClr>
              </a:outerShdw>
            </a:effectLst>
          </a:endParaRPr>
        </a:p>
      </dgm:t>
    </dgm:pt>
    <dgm:pt modelId="{F8F6202A-9CED-4671-9AFB-03A555040197}" type="sibTrans" cxnId="{4B7EA24F-981D-42E1-9D9D-75B8BE199630}">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2438E32-E02E-4623-81CD-20E0019E68F7}" type="pres">
      <dgm:prSet presAssocID="{B9C5DE2B-80A2-4E56-9921-4028A6D3BCAF}" presName="cycle" presStyleCnt="0">
        <dgm:presLayoutVars>
          <dgm:dir/>
          <dgm:resizeHandles val="exact"/>
        </dgm:presLayoutVars>
      </dgm:prSet>
      <dgm:spPr/>
      <dgm:t>
        <a:bodyPr/>
        <a:lstStyle/>
        <a:p>
          <a:endParaRPr lang="en-GB"/>
        </a:p>
      </dgm:t>
    </dgm:pt>
    <dgm:pt modelId="{032D6B2F-543A-4284-A3A1-9C3EEA8C0F9B}" type="pres">
      <dgm:prSet presAssocID="{C7B85453-AE59-4CD2-B3F0-9ADE48036F2C}" presName="node" presStyleLbl="node1" presStyleIdx="0" presStyleCnt="5" custScaleX="110996" custRadScaleRad="98553">
        <dgm:presLayoutVars>
          <dgm:bulletEnabled val="1"/>
        </dgm:presLayoutVars>
      </dgm:prSet>
      <dgm:spPr/>
      <dgm:t>
        <a:bodyPr/>
        <a:lstStyle/>
        <a:p>
          <a:endParaRPr lang="en-GB"/>
        </a:p>
      </dgm:t>
    </dgm:pt>
    <dgm:pt modelId="{B654B566-5278-46A8-A0B4-64A24AD5A5A0}" type="pres">
      <dgm:prSet presAssocID="{D5C77C32-E63D-40EE-B47D-F9C9EDB45360}" presName="sibTrans" presStyleLbl="sibTrans2D1" presStyleIdx="0" presStyleCnt="5"/>
      <dgm:spPr/>
      <dgm:t>
        <a:bodyPr/>
        <a:lstStyle/>
        <a:p>
          <a:endParaRPr lang="en-GB"/>
        </a:p>
      </dgm:t>
    </dgm:pt>
    <dgm:pt modelId="{92E52A1A-17F5-47E4-BC6E-9CBC20ED89D8}" type="pres">
      <dgm:prSet presAssocID="{D5C77C32-E63D-40EE-B47D-F9C9EDB45360}" presName="connectorText" presStyleLbl="sibTrans2D1" presStyleIdx="0" presStyleCnt="5"/>
      <dgm:spPr/>
      <dgm:t>
        <a:bodyPr/>
        <a:lstStyle/>
        <a:p>
          <a:endParaRPr lang="en-GB"/>
        </a:p>
      </dgm:t>
    </dgm:pt>
    <dgm:pt modelId="{46F39B7D-47CC-418C-B2BE-490A684143A5}" type="pres">
      <dgm:prSet presAssocID="{EDAACBE7-168B-413A-A404-B3364E12E65E}" presName="node" presStyleLbl="node1" presStyleIdx="1" presStyleCnt="5">
        <dgm:presLayoutVars>
          <dgm:bulletEnabled val="1"/>
        </dgm:presLayoutVars>
      </dgm:prSet>
      <dgm:spPr/>
      <dgm:t>
        <a:bodyPr/>
        <a:lstStyle/>
        <a:p>
          <a:endParaRPr lang="en-GB"/>
        </a:p>
      </dgm:t>
    </dgm:pt>
    <dgm:pt modelId="{F7C5FB61-71A3-4F9B-9CCD-1EC2134B43BD}" type="pres">
      <dgm:prSet presAssocID="{3C7D42B9-495F-44C4-B0DF-3FD3F818C9A9}" presName="sibTrans" presStyleLbl="sibTrans2D1" presStyleIdx="1" presStyleCnt="5"/>
      <dgm:spPr/>
      <dgm:t>
        <a:bodyPr/>
        <a:lstStyle/>
        <a:p>
          <a:endParaRPr lang="en-GB"/>
        </a:p>
      </dgm:t>
    </dgm:pt>
    <dgm:pt modelId="{46C42C07-6F96-48BA-8ED3-03B8818C8FEF}" type="pres">
      <dgm:prSet presAssocID="{3C7D42B9-495F-44C4-B0DF-3FD3F818C9A9}" presName="connectorText" presStyleLbl="sibTrans2D1" presStyleIdx="1" presStyleCnt="5"/>
      <dgm:spPr/>
      <dgm:t>
        <a:bodyPr/>
        <a:lstStyle/>
        <a:p>
          <a:endParaRPr lang="en-GB"/>
        </a:p>
      </dgm:t>
    </dgm:pt>
    <dgm:pt modelId="{04E8EE37-6EA4-4B83-97E2-A3017ED6ADBC}" type="pres">
      <dgm:prSet presAssocID="{906D99E8-A8DA-4B61-ADBA-89B6FD37F1F2}" presName="node" presStyleLbl="node1" presStyleIdx="2" presStyleCnt="5">
        <dgm:presLayoutVars>
          <dgm:bulletEnabled val="1"/>
        </dgm:presLayoutVars>
      </dgm:prSet>
      <dgm:spPr/>
      <dgm:t>
        <a:bodyPr/>
        <a:lstStyle/>
        <a:p>
          <a:endParaRPr lang="en-GB"/>
        </a:p>
      </dgm:t>
    </dgm:pt>
    <dgm:pt modelId="{E10F7DBA-77D0-4D30-98C8-6844D699979A}" type="pres">
      <dgm:prSet presAssocID="{FC7DB14A-2EC5-4E47-86C3-9C6AB964EDCB}" presName="sibTrans" presStyleLbl="sibTrans2D1" presStyleIdx="2" presStyleCnt="5"/>
      <dgm:spPr/>
      <dgm:t>
        <a:bodyPr/>
        <a:lstStyle/>
        <a:p>
          <a:endParaRPr lang="en-GB"/>
        </a:p>
      </dgm:t>
    </dgm:pt>
    <dgm:pt modelId="{C99D75F1-B3DF-4846-AD67-C2518431F1A6}" type="pres">
      <dgm:prSet presAssocID="{FC7DB14A-2EC5-4E47-86C3-9C6AB964EDCB}" presName="connectorText" presStyleLbl="sibTrans2D1" presStyleIdx="2" presStyleCnt="5"/>
      <dgm:spPr/>
      <dgm:t>
        <a:bodyPr/>
        <a:lstStyle/>
        <a:p>
          <a:endParaRPr lang="en-GB"/>
        </a:p>
      </dgm:t>
    </dgm:pt>
    <dgm:pt modelId="{3081EC96-3DB6-4F8D-8580-0FF1BEF04703}" type="pres">
      <dgm:prSet presAssocID="{524AE220-B121-4290-A4B7-D72481B9CE41}" presName="node" presStyleLbl="node1" presStyleIdx="3" presStyleCnt="5">
        <dgm:presLayoutVars>
          <dgm:bulletEnabled val="1"/>
        </dgm:presLayoutVars>
      </dgm:prSet>
      <dgm:spPr/>
      <dgm:t>
        <a:bodyPr/>
        <a:lstStyle/>
        <a:p>
          <a:endParaRPr lang="en-GB"/>
        </a:p>
      </dgm:t>
    </dgm:pt>
    <dgm:pt modelId="{85CE9F47-045A-470F-8A16-0D88882110C9}" type="pres">
      <dgm:prSet presAssocID="{D8B5946B-0A48-481F-9934-DAE9F48879CC}" presName="sibTrans" presStyleLbl="sibTrans2D1" presStyleIdx="3" presStyleCnt="5"/>
      <dgm:spPr/>
      <dgm:t>
        <a:bodyPr/>
        <a:lstStyle/>
        <a:p>
          <a:endParaRPr lang="en-GB"/>
        </a:p>
      </dgm:t>
    </dgm:pt>
    <dgm:pt modelId="{7C372857-7D65-4E19-BCD5-C41184FCFDF1}" type="pres">
      <dgm:prSet presAssocID="{D8B5946B-0A48-481F-9934-DAE9F48879CC}" presName="connectorText" presStyleLbl="sibTrans2D1" presStyleIdx="3" presStyleCnt="5"/>
      <dgm:spPr/>
      <dgm:t>
        <a:bodyPr/>
        <a:lstStyle/>
        <a:p>
          <a:endParaRPr lang="en-GB"/>
        </a:p>
      </dgm:t>
    </dgm:pt>
    <dgm:pt modelId="{2B13B1A9-7E4C-4949-9131-506A9B969461}" type="pres">
      <dgm:prSet presAssocID="{556511B6-FDAA-4C5B-AFED-85EBE13679BF}" presName="node" presStyleLbl="node1" presStyleIdx="4" presStyleCnt="5">
        <dgm:presLayoutVars>
          <dgm:bulletEnabled val="1"/>
        </dgm:presLayoutVars>
      </dgm:prSet>
      <dgm:spPr/>
      <dgm:t>
        <a:bodyPr/>
        <a:lstStyle/>
        <a:p>
          <a:endParaRPr lang="en-GB"/>
        </a:p>
      </dgm:t>
    </dgm:pt>
    <dgm:pt modelId="{B379BA0D-21D2-41EF-B20D-4444AC053157}" type="pres">
      <dgm:prSet presAssocID="{F8F6202A-9CED-4671-9AFB-03A555040197}" presName="sibTrans" presStyleLbl="sibTrans2D1" presStyleIdx="4" presStyleCnt="5"/>
      <dgm:spPr/>
      <dgm:t>
        <a:bodyPr/>
        <a:lstStyle/>
        <a:p>
          <a:endParaRPr lang="en-GB"/>
        </a:p>
      </dgm:t>
    </dgm:pt>
    <dgm:pt modelId="{F0CBB6AB-6B77-473B-BD67-5B046D30BB82}" type="pres">
      <dgm:prSet presAssocID="{F8F6202A-9CED-4671-9AFB-03A555040197}" presName="connectorText" presStyleLbl="sibTrans2D1" presStyleIdx="4" presStyleCnt="5"/>
      <dgm:spPr/>
      <dgm:t>
        <a:bodyPr/>
        <a:lstStyle/>
        <a:p>
          <a:endParaRPr lang="en-GB"/>
        </a:p>
      </dgm:t>
    </dgm:pt>
  </dgm:ptLst>
  <dgm:cxnLst>
    <dgm:cxn modelId="{9141F2E3-587E-4578-9E82-804987698A0A}" type="presOf" srcId="{3C7D42B9-495F-44C4-B0DF-3FD3F818C9A9}" destId="{46C42C07-6F96-48BA-8ED3-03B8818C8FEF}" srcOrd="1" destOrd="0" presId="urn:microsoft.com/office/officeart/2005/8/layout/cycle2"/>
    <dgm:cxn modelId="{A73ABA04-DD0F-4125-8B03-49FF5EACAD69}" type="presOf" srcId="{3C7D42B9-495F-44C4-B0DF-3FD3F818C9A9}" destId="{F7C5FB61-71A3-4F9B-9CCD-1EC2134B43BD}" srcOrd="0" destOrd="0" presId="urn:microsoft.com/office/officeart/2005/8/layout/cycle2"/>
    <dgm:cxn modelId="{9A8E382C-F2F2-482D-9CFD-D2229CAB4656}" type="presOf" srcId="{EDAACBE7-168B-413A-A404-B3364E12E65E}" destId="{46F39B7D-47CC-418C-B2BE-490A684143A5}" srcOrd="0" destOrd="0" presId="urn:microsoft.com/office/officeart/2005/8/layout/cycle2"/>
    <dgm:cxn modelId="{EB5FD54E-3BFF-40BB-B29F-C3AD912B0BAE}" type="presOf" srcId="{B9C5DE2B-80A2-4E56-9921-4028A6D3BCAF}" destId="{62438E32-E02E-4623-81CD-20E0019E68F7}" srcOrd="0" destOrd="0" presId="urn:microsoft.com/office/officeart/2005/8/layout/cycle2"/>
    <dgm:cxn modelId="{C8EAEAAC-D50C-4F4C-BF22-7A5C4DA021E3}" type="presOf" srcId="{556511B6-FDAA-4C5B-AFED-85EBE13679BF}" destId="{2B13B1A9-7E4C-4949-9131-506A9B969461}" srcOrd="0" destOrd="0" presId="urn:microsoft.com/office/officeart/2005/8/layout/cycle2"/>
    <dgm:cxn modelId="{01E5D0E5-F066-4098-A491-5AF620F99891}" srcId="{B9C5DE2B-80A2-4E56-9921-4028A6D3BCAF}" destId="{524AE220-B121-4290-A4B7-D72481B9CE41}" srcOrd="3" destOrd="0" parTransId="{088121C6-3F33-4923-9071-E61B4AAA28C1}" sibTransId="{D8B5946B-0A48-481F-9934-DAE9F48879CC}"/>
    <dgm:cxn modelId="{CDB53F01-1F03-4814-8097-234FB515BFEF}" type="presOf" srcId="{D5C77C32-E63D-40EE-B47D-F9C9EDB45360}" destId="{92E52A1A-17F5-47E4-BC6E-9CBC20ED89D8}" srcOrd="1" destOrd="0" presId="urn:microsoft.com/office/officeart/2005/8/layout/cycle2"/>
    <dgm:cxn modelId="{B7F8FCA6-754B-4746-9FE0-FFF8F1B8715E}" type="presOf" srcId="{524AE220-B121-4290-A4B7-D72481B9CE41}" destId="{3081EC96-3DB6-4F8D-8580-0FF1BEF04703}" srcOrd="0" destOrd="0" presId="urn:microsoft.com/office/officeart/2005/8/layout/cycle2"/>
    <dgm:cxn modelId="{98650E01-5A26-40DC-8BA1-687AF602898B}" type="presOf" srcId="{F8F6202A-9CED-4671-9AFB-03A555040197}" destId="{F0CBB6AB-6B77-473B-BD67-5B046D30BB82}" srcOrd="1" destOrd="0" presId="urn:microsoft.com/office/officeart/2005/8/layout/cycle2"/>
    <dgm:cxn modelId="{5576059E-6445-414B-A69C-C02FB48FE460}" type="presOf" srcId="{FC7DB14A-2EC5-4E47-86C3-9C6AB964EDCB}" destId="{C99D75F1-B3DF-4846-AD67-C2518431F1A6}" srcOrd="1" destOrd="0" presId="urn:microsoft.com/office/officeart/2005/8/layout/cycle2"/>
    <dgm:cxn modelId="{66A7E111-C755-4792-82CA-E6009F713BAB}" type="presOf" srcId="{D8B5946B-0A48-481F-9934-DAE9F48879CC}" destId="{7C372857-7D65-4E19-BCD5-C41184FCFDF1}" srcOrd="1" destOrd="0" presId="urn:microsoft.com/office/officeart/2005/8/layout/cycle2"/>
    <dgm:cxn modelId="{1C14B97D-3E07-4254-95E9-12676F6370D8}" type="presOf" srcId="{FC7DB14A-2EC5-4E47-86C3-9C6AB964EDCB}" destId="{E10F7DBA-77D0-4D30-98C8-6844D699979A}" srcOrd="0" destOrd="0" presId="urn:microsoft.com/office/officeart/2005/8/layout/cycle2"/>
    <dgm:cxn modelId="{6C72E1A0-7EA9-467F-B6AD-893C48CEC795}" type="presOf" srcId="{C7B85453-AE59-4CD2-B3F0-9ADE48036F2C}" destId="{032D6B2F-543A-4284-A3A1-9C3EEA8C0F9B}" srcOrd="0" destOrd="0" presId="urn:microsoft.com/office/officeart/2005/8/layout/cycle2"/>
    <dgm:cxn modelId="{9E42FC26-E7B8-4C04-89C5-1AF4E0FEBBEE}" srcId="{B9C5DE2B-80A2-4E56-9921-4028A6D3BCAF}" destId="{906D99E8-A8DA-4B61-ADBA-89B6FD37F1F2}" srcOrd="2" destOrd="0" parTransId="{4FD35F28-ED1D-4FD5-AEA6-14BEE8A34C80}" sibTransId="{FC7DB14A-2EC5-4E47-86C3-9C6AB964EDCB}"/>
    <dgm:cxn modelId="{084B9299-C7DA-4472-A3CD-0DB0D190DA3B}" srcId="{B9C5DE2B-80A2-4E56-9921-4028A6D3BCAF}" destId="{EDAACBE7-168B-413A-A404-B3364E12E65E}" srcOrd="1" destOrd="0" parTransId="{604D0BF0-9A47-4C01-B268-C67A4D6831DD}" sibTransId="{3C7D42B9-495F-44C4-B0DF-3FD3F818C9A9}"/>
    <dgm:cxn modelId="{4B9F8F8A-8C96-4B0E-B225-CAD6CCE7A2D7}" type="presOf" srcId="{F8F6202A-9CED-4671-9AFB-03A555040197}" destId="{B379BA0D-21D2-41EF-B20D-4444AC053157}" srcOrd="0" destOrd="0" presId="urn:microsoft.com/office/officeart/2005/8/layout/cycle2"/>
    <dgm:cxn modelId="{7C97DAF5-E7F6-42B3-B37B-657C243B2F12}" type="presOf" srcId="{906D99E8-A8DA-4B61-ADBA-89B6FD37F1F2}" destId="{04E8EE37-6EA4-4B83-97E2-A3017ED6ADBC}" srcOrd="0" destOrd="0" presId="urn:microsoft.com/office/officeart/2005/8/layout/cycle2"/>
    <dgm:cxn modelId="{50AC46E0-805B-43DA-AD99-2469FAF0D003}" type="presOf" srcId="{D5C77C32-E63D-40EE-B47D-F9C9EDB45360}" destId="{B654B566-5278-46A8-A0B4-64A24AD5A5A0}" srcOrd="0" destOrd="0" presId="urn:microsoft.com/office/officeart/2005/8/layout/cycle2"/>
    <dgm:cxn modelId="{4B7EA24F-981D-42E1-9D9D-75B8BE199630}" srcId="{B9C5DE2B-80A2-4E56-9921-4028A6D3BCAF}" destId="{556511B6-FDAA-4C5B-AFED-85EBE13679BF}" srcOrd="4" destOrd="0" parTransId="{8027B55A-6219-4120-ABC3-653F2759B875}" sibTransId="{F8F6202A-9CED-4671-9AFB-03A555040197}"/>
    <dgm:cxn modelId="{70355605-E72E-4059-AC44-F2A725E47F59}" srcId="{B9C5DE2B-80A2-4E56-9921-4028A6D3BCAF}" destId="{C7B85453-AE59-4CD2-B3F0-9ADE48036F2C}" srcOrd="0" destOrd="0" parTransId="{53366FD1-671F-42CA-8FE9-ED7C5242B351}" sibTransId="{D5C77C32-E63D-40EE-B47D-F9C9EDB45360}"/>
    <dgm:cxn modelId="{7EF3496F-31B6-42F3-847D-A2A134AECDF0}" type="presOf" srcId="{D8B5946B-0A48-481F-9934-DAE9F48879CC}" destId="{85CE9F47-045A-470F-8A16-0D88882110C9}" srcOrd="0" destOrd="0" presId="urn:microsoft.com/office/officeart/2005/8/layout/cycle2"/>
    <dgm:cxn modelId="{1DD2A935-4B19-44DF-9642-DA5B92A0E6A4}" type="presParOf" srcId="{62438E32-E02E-4623-81CD-20E0019E68F7}" destId="{032D6B2F-543A-4284-A3A1-9C3EEA8C0F9B}" srcOrd="0" destOrd="0" presId="urn:microsoft.com/office/officeart/2005/8/layout/cycle2"/>
    <dgm:cxn modelId="{B4A63BB8-C95C-4E88-901E-9DC0876CA2D4}" type="presParOf" srcId="{62438E32-E02E-4623-81CD-20E0019E68F7}" destId="{B654B566-5278-46A8-A0B4-64A24AD5A5A0}" srcOrd="1" destOrd="0" presId="urn:microsoft.com/office/officeart/2005/8/layout/cycle2"/>
    <dgm:cxn modelId="{C638DE34-A87A-4AD6-BC84-0D7A6E105E50}" type="presParOf" srcId="{B654B566-5278-46A8-A0B4-64A24AD5A5A0}" destId="{92E52A1A-17F5-47E4-BC6E-9CBC20ED89D8}" srcOrd="0" destOrd="0" presId="urn:microsoft.com/office/officeart/2005/8/layout/cycle2"/>
    <dgm:cxn modelId="{F0510650-5899-4F12-BA68-5B25F7AC01FB}" type="presParOf" srcId="{62438E32-E02E-4623-81CD-20E0019E68F7}" destId="{46F39B7D-47CC-418C-B2BE-490A684143A5}" srcOrd="2" destOrd="0" presId="urn:microsoft.com/office/officeart/2005/8/layout/cycle2"/>
    <dgm:cxn modelId="{7AFC3264-B0BF-4517-89B3-1D8C4BB74D02}" type="presParOf" srcId="{62438E32-E02E-4623-81CD-20E0019E68F7}" destId="{F7C5FB61-71A3-4F9B-9CCD-1EC2134B43BD}" srcOrd="3" destOrd="0" presId="urn:microsoft.com/office/officeart/2005/8/layout/cycle2"/>
    <dgm:cxn modelId="{A59FCA3F-BA91-4EF3-9F78-A110618A91CB}" type="presParOf" srcId="{F7C5FB61-71A3-4F9B-9CCD-1EC2134B43BD}" destId="{46C42C07-6F96-48BA-8ED3-03B8818C8FEF}" srcOrd="0" destOrd="0" presId="urn:microsoft.com/office/officeart/2005/8/layout/cycle2"/>
    <dgm:cxn modelId="{C294A8EB-39F0-4B8A-B468-27A9BD210335}" type="presParOf" srcId="{62438E32-E02E-4623-81CD-20E0019E68F7}" destId="{04E8EE37-6EA4-4B83-97E2-A3017ED6ADBC}" srcOrd="4" destOrd="0" presId="urn:microsoft.com/office/officeart/2005/8/layout/cycle2"/>
    <dgm:cxn modelId="{9B7AC796-C40E-40E2-82B7-17000C65870D}" type="presParOf" srcId="{62438E32-E02E-4623-81CD-20E0019E68F7}" destId="{E10F7DBA-77D0-4D30-98C8-6844D699979A}" srcOrd="5" destOrd="0" presId="urn:microsoft.com/office/officeart/2005/8/layout/cycle2"/>
    <dgm:cxn modelId="{6E27FBEE-7E5A-4462-96BB-6CF9CB0A3FA1}" type="presParOf" srcId="{E10F7DBA-77D0-4D30-98C8-6844D699979A}" destId="{C99D75F1-B3DF-4846-AD67-C2518431F1A6}" srcOrd="0" destOrd="0" presId="urn:microsoft.com/office/officeart/2005/8/layout/cycle2"/>
    <dgm:cxn modelId="{8403844F-7710-4635-9E37-0D3CB1F30E7D}" type="presParOf" srcId="{62438E32-E02E-4623-81CD-20E0019E68F7}" destId="{3081EC96-3DB6-4F8D-8580-0FF1BEF04703}" srcOrd="6" destOrd="0" presId="urn:microsoft.com/office/officeart/2005/8/layout/cycle2"/>
    <dgm:cxn modelId="{CB94CCFB-A0AF-4812-81CA-11AD437929B2}" type="presParOf" srcId="{62438E32-E02E-4623-81CD-20E0019E68F7}" destId="{85CE9F47-045A-470F-8A16-0D88882110C9}" srcOrd="7" destOrd="0" presId="urn:microsoft.com/office/officeart/2005/8/layout/cycle2"/>
    <dgm:cxn modelId="{CEF05543-31D5-4235-AA6C-AA18B4391E8A}" type="presParOf" srcId="{85CE9F47-045A-470F-8A16-0D88882110C9}" destId="{7C372857-7D65-4E19-BCD5-C41184FCFDF1}" srcOrd="0" destOrd="0" presId="urn:microsoft.com/office/officeart/2005/8/layout/cycle2"/>
    <dgm:cxn modelId="{8BEE592D-8764-4F8A-A5B7-90E2DDB925A5}" type="presParOf" srcId="{62438E32-E02E-4623-81CD-20E0019E68F7}" destId="{2B13B1A9-7E4C-4949-9131-506A9B969461}" srcOrd="8" destOrd="0" presId="urn:microsoft.com/office/officeart/2005/8/layout/cycle2"/>
    <dgm:cxn modelId="{29AF4C79-75F0-40DA-AA24-067A5F9F93C0}" type="presParOf" srcId="{62438E32-E02E-4623-81CD-20E0019E68F7}" destId="{B379BA0D-21D2-41EF-B20D-4444AC053157}" srcOrd="9" destOrd="0" presId="urn:microsoft.com/office/officeart/2005/8/layout/cycle2"/>
    <dgm:cxn modelId="{C2502D9B-E80E-4308-9AC4-04CDFB17DC4B}" type="presParOf" srcId="{B379BA0D-21D2-41EF-B20D-4444AC053157}" destId="{F0CBB6AB-6B77-473B-BD67-5B046D30BB82}" srcOrd="0" destOrd="0" presId="urn:microsoft.com/office/officeart/2005/8/layout/cycle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468089-27AD-427F-BCFC-7CC71771B616}" type="doc">
      <dgm:prSet loTypeId="urn:microsoft.com/office/officeart/2005/8/layout/hList7" loCatId="relationship" qsTypeId="urn:microsoft.com/office/officeart/2005/8/quickstyle/3d1" qsCatId="3D" csTypeId="urn:microsoft.com/office/officeart/2005/8/colors/colorful5" csCatId="colorful" phldr="1"/>
      <dgm:spPr/>
      <dgm:t>
        <a:bodyPr/>
        <a:lstStyle/>
        <a:p>
          <a:endParaRPr lang="en-GB"/>
        </a:p>
      </dgm:t>
    </dgm:pt>
    <dgm:pt modelId="{FC6F0A07-7475-4B1A-B214-D8BAE7543004}">
      <dgm:prSet custT="1"/>
      <dgm:spPr>
        <a:solidFill>
          <a:srgbClr val="34B555"/>
        </a:solidFill>
      </dgm:spPr>
      <dgm:t>
        <a:bodyPr/>
        <a:lstStyle/>
        <a:p>
          <a:pPr rtl="0"/>
          <a:r>
            <a:rPr lang="en-GB" sz="2400" b="1" dirty="0" smtClean="0">
              <a:solidFill>
                <a:schemeClr val="bg1"/>
              </a:solidFill>
              <a:latin typeface="Arial" panose="020B0604020202020204" pitchFamily="34" charset="0"/>
              <a:cs typeface="Arial" panose="020B0604020202020204" pitchFamily="34" charset="0"/>
            </a:rPr>
            <a:t>Duties </a:t>
          </a:r>
          <a:r>
            <a:rPr lang="en-GB" sz="2400" dirty="0" smtClean="0">
              <a:solidFill>
                <a:schemeClr val="bg1"/>
              </a:solidFill>
              <a:latin typeface="Arial" panose="020B0604020202020204" pitchFamily="34" charset="0"/>
              <a:cs typeface="Arial" panose="020B0604020202020204" pitchFamily="34" charset="0"/>
            </a:rPr>
            <a:t>for local authorities where adults are in the secure estate</a:t>
          </a:r>
          <a:endParaRPr lang="en-GB" sz="2400" dirty="0">
            <a:solidFill>
              <a:schemeClr val="bg1"/>
            </a:solidFill>
            <a:latin typeface="Arial" panose="020B0604020202020204" pitchFamily="34" charset="0"/>
            <a:cs typeface="Arial" panose="020B0604020202020204" pitchFamily="34" charset="0"/>
          </a:endParaRPr>
        </a:p>
      </dgm:t>
    </dgm:pt>
    <dgm:pt modelId="{B5973F83-4759-48A0-8455-E2E31286C6E1}" type="parTrans" cxnId="{40D75A39-F67C-4C21-A8C2-E3A841A3B41F}">
      <dgm:prSet/>
      <dgm:spPr/>
      <dgm:t>
        <a:bodyPr/>
        <a:lstStyle/>
        <a:p>
          <a:endParaRPr lang="en-GB"/>
        </a:p>
      </dgm:t>
    </dgm:pt>
    <dgm:pt modelId="{6D96424F-60D9-4934-A513-028542AFEBC7}" type="sibTrans" cxnId="{40D75A39-F67C-4C21-A8C2-E3A841A3B41F}">
      <dgm:prSet/>
      <dgm:spPr/>
      <dgm:t>
        <a:bodyPr/>
        <a:lstStyle/>
        <a:p>
          <a:endParaRPr lang="en-GB"/>
        </a:p>
      </dgm:t>
    </dgm:pt>
    <dgm:pt modelId="{0D5DF649-BCD3-4D9F-B430-177104BD94CA}">
      <dgm:prSet custT="1"/>
      <dgm:spPr>
        <a:solidFill>
          <a:srgbClr val="FDC536"/>
        </a:solidFill>
      </dgm:spPr>
      <dgm:t>
        <a:bodyPr/>
        <a:lstStyle/>
        <a:p>
          <a:pPr rtl="0"/>
          <a:r>
            <a:rPr lang="en-GB" sz="2400" dirty="0" smtClean="0">
              <a:solidFill>
                <a:schemeClr val="tx1"/>
              </a:solidFill>
              <a:latin typeface="Arial" panose="020B0604020202020204" pitchFamily="34" charset="0"/>
              <a:cs typeface="Arial" panose="020B0604020202020204" pitchFamily="34" charset="0"/>
            </a:rPr>
            <a:t>Duties for the ‘home’ local authority of children in the secure estate</a:t>
          </a:r>
          <a:endParaRPr lang="en-GB" sz="2400" dirty="0">
            <a:solidFill>
              <a:schemeClr val="tx1"/>
            </a:solidFill>
            <a:latin typeface="Arial" panose="020B0604020202020204" pitchFamily="34" charset="0"/>
            <a:cs typeface="Arial" panose="020B0604020202020204" pitchFamily="34" charset="0"/>
          </a:endParaRPr>
        </a:p>
      </dgm:t>
    </dgm:pt>
    <dgm:pt modelId="{E85E798C-06E6-4897-AA31-A574A6AC219C}" type="parTrans" cxnId="{E5230DD8-30B0-43D8-922A-C2E28AC29D61}">
      <dgm:prSet/>
      <dgm:spPr/>
      <dgm:t>
        <a:bodyPr/>
        <a:lstStyle/>
        <a:p>
          <a:endParaRPr lang="en-GB"/>
        </a:p>
      </dgm:t>
    </dgm:pt>
    <dgm:pt modelId="{4449699F-C83C-47B1-A333-18A0B5902EB3}" type="sibTrans" cxnId="{E5230DD8-30B0-43D8-922A-C2E28AC29D61}">
      <dgm:prSet/>
      <dgm:spPr/>
      <dgm:t>
        <a:bodyPr/>
        <a:lstStyle/>
        <a:p>
          <a:endParaRPr lang="en-GB"/>
        </a:p>
      </dgm:t>
    </dgm:pt>
    <dgm:pt modelId="{C9A05E96-C1DC-4FC4-A43F-C005788EA7B0}">
      <dgm:prSet custT="1"/>
      <dgm:spPr>
        <a:solidFill>
          <a:srgbClr val="5CC9E3"/>
        </a:solidFill>
      </dgm:spPr>
      <dgm:t>
        <a:bodyPr/>
        <a:lstStyle/>
        <a:p>
          <a:pPr algn="ctr" rtl="0"/>
          <a:endParaRPr lang="en-GB" sz="2400" dirty="0" smtClean="0">
            <a:solidFill>
              <a:schemeClr val="tx1"/>
            </a:solidFill>
            <a:latin typeface="Arial" panose="020B0604020202020204" pitchFamily="34" charset="0"/>
            <a:cs typeface="Arial" panose="020B0604020202020204" pitchFamily="34" charset="0"/>
          </a:endParaRPr>
        </a:p>
        <a:p>
          <a:pPr algn="ctr" rtl="0"/>
          <a:r>
            <a:rPr lang="en-GB" sz="2400" dirty="0" smtClean="0">
              <a:solidFill>
                <a:schemeClr val="tx1"/>
              </a:solidFill>
              <a:latin typeface="Arial" panose="020B0604020202020204" pitchFamily="34" charset="0"/>
              <a:cs typeface="Arial" panose="020B0604020202020204" pitchFamily="34" charset="0"/>
            </a:rPr>
            <a:t>Some exclusions:</a:t>
          </a:r>
          <a:r>
            <a:rPr lang="en-GB" sz="2000" dirty="0" smtClean="0">
              <a:solidFill>
                <a:schemeClr val="tx1"/>
              </a:solidFill>
              <a:latin typeface="Arial" panose="020B0604020202020204" pitchFamily="34" charset="0"/>
              <a:cs typeface="Arial" panose="020B0604020202020204" pitchFamily="34" charset="0"/>
            </a:rPr>
            <a:t> being a carer, direct payments, choice of accommodation, property protected </a:t>
          </a:r>
          <a:endParaRPr lang="en-GB" sz="2400" dirty="0">
            <a:solidFill>
              <a:schemeClr val="tx1"/>
            </a:solidFill>
            <a:latin typeface="Arial" panose="020B0604020202020204" pitchFamily="34" charset="0"/>
            <a:cs typeface="Arial" panose="020B0604020202020204" pitchFamily="34" charset="0"/>
          </a:endParaRPr>
        </a:p>
      </dgm:t>
    </dgm:pt>
    <dgm:pt modelId="{91044EC2-4DFD-4C77-AEE6-B932A4D7CEE1}" type="sibTrans" cxnId="{4E8234EF-804E-469E-B5E3-EFAC4D83C9F2}">
      <dgm:prSet/>
      <dgm:spPr/>
      <dgm:t>
        <a:bodyPr/>
        <a:lstStyle/>
        <a:p>
          <a:endParaRPr lang="en-GB"/>
        </a:p>
      </dgm:t>
    </dgm:pt>
    <dgm:pt modelId="{41FF8327-BC0E-4616-A01B-7C4BD1C8268E}" type="parTrans" cxnId="{4E8234EF-804E-469E-B5E3-EFAC4D83C9F2}">
      <dgm:prSet/>
      <dgm:spPr/>
      <dgm:t>
        <a:bodyPr/>
        <a:lstStyle/>
        <a:p>
          <a:endParaRPr lang="en-GB"/>
        </a:p>
      </dgm:t>
    </dgm:pt>
    <dgm:pt modelId="{B811C80E-D2D1-42F6-BF40-68CE18324A27}" type="pres">
      <dgm:prSet presAssocID="{68468089-27AD-427F-BCFC-7CC71771B616}" presName="Name0" presStyleCnt="0">
        <dgm:presLayoutVars>
          <dgm:dir/>
          <dgm:resizeHandles val="exact"/>
        </dgm:presLayoutVars>
      </dgm:prSet>
      <dgm:spPr/>
      <dgm:t>
        <a:bodyPr/>
        <a:lstStyle/>
        <a:p>
          <a:endParaRPr lang="en-GB"/>
        </a:p>
      </dgm:t>
    </dgm:pt>
    <dgm:pt modelId="{2478A903-73CA-46AD-AFDF-68455A9D258B}" type="pres">
      <dgm:prSet presAssocID="{68468089-27AD-427F-BCFC-7CC71771B616}" presName="fgShape" presStyleLbl="fgShp" presStyleIdx="0" presStyleCnt="1" custFlipVert="0" custFlipHor="0" custScaleX="604" custScaleY="21279"/>
      <dgm:spPr>
        <a:solidFill>
          <a:srgbClr val="FDC536"/>
        </a:solidFill>
        <a:ln>
          <a:solidFill>
            <a:srgbClr val="FDC536"/>
          </a:solidFill>
        </a:ln>
        <a:effectLst/>
        <a:scene3d>
          <a:camera prst="orthographicFront"/>
          <a:lightRig rig="flat" dir="t"/>
        </a:scene3d>
        <a:sp3d z="190500" prstMaterial="plastic">
          <a:bevelB w="88900" h="31750" prst="angle"/>
        </a:sp3d>
      </dgm:spPr>
      <dgm:t>
        <a:bodyPr/>
        <a:lstStyle/>
        <a:p>
          <a:endParaRPr lang="en-GB"/>
        </a:p>
      </dgm:t>
    </dgm:pt>
    <dgm:pt modelId="{37E7F1D2-498B-4389-BBDA-EBCFE7B1C075}" type="pres">
      <dgm:prSet presAssocID="{68468089-27AD-427F-BCFC-7CC71771B616}" presName="linComp" presStyleCnt="0"/>
      <dgm:spPr/>
    </dgm:pt>
    <dgm:pt modelId="{7736531A-A40D-4927-854A-B48AA4157B97}" type="pres">
      <dgm:prSet presAssocID="{FC6F0A07-7475-4B1A-B214-D8BAE7543004}" presName="compNode" presStyleCnt="0"/>
      <dgm:spPr/>
    </dgm:pt>
    <dgm:pt modelId="{DA4C1DE7-759E-427B-AF7E-726F747359EF}" type="pres">
      <dgm:prSet presAssocID="{FC6F0A07-7475-4B1A-B214-D8BAE7543004}" presName="bkgdShape" presStyleLbl="node1" presStyleIdx="0" presStyleCnt="3"/>
      <dgm:spPr/>
      <dgm:t>
        <a:bodyPr/>
        <a:lstStyle/>
        <a:p>
          <a:endParaRPr lang="en-GB"/>
        </a:p>
      </dgm:t>
    </dgm:pt>
    <dgm:pt modelId="{02031778-3DD5-448A-AAAE-316F859920F9}" type="pres">
      <dgm:prSet presAssocID="{FC6F0A07-7475-4B1A-B214-D8BAE7543004}" presName="nodeTx" presStyleLbl="node1" presStyleIdx="0" presStyleCnt="3">
        <dgm:presLayoutVars>
          <dgm:bulletEnabled val="1"/>
        </dgm:presLayoutVars>
      </dgm:prSet>
      <dgm:spPr/>
      <dgm:t>
        <a:bodyPr/>
        <a:lstStyle/>
        <a:p>
          <a:endParaRPr lang="en-GB"/>
        </a:p>
      </dgm:t>
    </dgm:pt>
    <dgm:pt modelId="{961B3E3F-D387-443F-B298-0CDF082F108B}" type="pres">
      <dgm:prSet presAssocID="{FC6F0A07-7475-4B1A-B214-D8BAE7543004}" presName="invisiNode" presStyleLbl="node1" presStyleIdx="0" presStyleCnt="3"/>
      <dgm:spPr/>
    </dgm:pt>
    <dgm:pt modelId="{1805C65D-B19C-4420-8FE3-9835CD540FE1}" type="pres">
      <dgm:prSet presAssocID="{FC6F0A07-7475-4B1A-B214-D8BAE7543004}" presName="imagNode" presStyleLbl="fgImgPlace1" presStyleIdx="0" presStyleCnt="3"/>
      <dgm:spPr>
        <a:blipFill rotWithShape="1">
          <a:blip xmlns:r="http://schemas.openxmlformats.org/officeDocument/2006/relationships" r:embed="rId1"/>
          <a:stretch>
            <a:fillRect/>
          </a:stretch>
        </a:blipFill>
      </dgm:spPr>
      <dgm:t>
        <a:bodyPr/>
        <a:lstStyle/>
        <a:p>
          <a:endParaRPr lang="en-GB"/>
        </a:p>
      </dgm:t>
      <dgm:extLst>
        <a:ext uri="{E40237B7-FDA0-4F09-8148-C483321AD2D9}">
          <dgm14:cNvPr xmlns:dgm14="http://schemas.microsoft.com/office/drawing/2010/diagram" id="0" name="" title="New Duties"/>
        </a:ext>
      </dgm:extLst>
    </dgm:pt>
    <dgm:pt modelId="{3EBEE07F-763E-465E-A8AC-0296614CB720}" type="pres">
      <dgm:prSet presAssocID="{6D96424F-60D9-4934-A513-028542AFEBC7}" presName="sibTrans" presStyleLbl="sibTrans2D1" presStyleIdx="0" presStyleCnt="0"/>
      <dgm:spPr/>
      <dgm:t>
        <a:bodyPr/>
        <a:lstStyle/>
        <a:p>
          <a:endParaRPr lang="en-GB"/>
        </a:p>
      </dgm:t>
    </dgm:pt>
    <dgm:pt modelId="{A5679D98-0276-42C2-9316-94C1B76A0729}" type="pres">
      <dgm:prSet presAssocID="{0D5DF649-BCD3-4D9F-B430-177104BD94CA}" presName="compNode" presStyleCnt="0"/>
      <dgm:spPr/>
    </dgm:pt>
    <dgm:pt modelId="{24031E4A-FE14-47C6-85CA-0CE6CE588528}" type="pres">
      <dgm:prSet presAssocID="{0D5DF649-BCD3-4D9F-B430-177104BD94CA}" presName="bkgdShape" presStyleLbl="node1" presStyleIdx="1" presStyleCnt="3"/>
      <dgm:spPr/>
      <dgm:t>
        <a:bodyPr/>
        <a:lstStyle/>
        <a:p>
          <a:endParaRPr lang="en-GB"/>
        </a:p>
      </dgm:t>
    </dgm:pt>
    <dgm:pt modelId="{FBD2D631-1262-45C2-BB92-255EEB7A76F6}" type="pres">
      <dgm:prSet presAssocID="{0D5DF649-BCD3-4D9F-B430-177104BD94CA}" presName="nodeTx" presStyleLbl="node1" presStyleIdx="1" presStyleCnt="3">
        <dgm:presLayoutVars>
          <dgm:bulletEnabled val="1"/>
        </dgm:presLayoutVars>
      </dgm:prSet>
      <dgm:spPr/>
      <dgm:t>
        <a:bodyPr/>
        <a:lstStyle/>
        <a:p>
          <a:endParaRPr lang="en-GB"/>
        </a:p>
      </dgm:t>
    </dgm:pt>
    <dgm:pt modelId="{7B024597-5C67-401C-963B-20B1922D5DC0}" type="pres">
      <dgm:prSet presAssocID="{0D5DF649-BCD3-4D9F-B430-177104BD94CA}" presName="invisiNode" presStyleLbl="node1" presStyleIdx="1" presStyleCnt="3"/>
      <dgm:spPr/>
    </dgm:pt>
    <dgm:pt modelId="{B8CDE9E5-5829-47EF-A5E8-9CCF2A1F8E0D}" type="pres">
      <dgm:prSet presAssocID="{0D5DF649-BCD3-4D9F-B430-177104BD94CA}" presName="imagNode" presStyleLbl="fgImgPlace1" presStyleIdx="1" presStyleCnt="3"/>
      <dgm:spPr>
        <a:blipFill rotWithShape="1">
          <a:blip xmlns:r="http://schemas.openxmlformats.org/officeDocument/2006/relationships" r:embed="rId2"/>
          <a:stretch>
            <a:fillRect/>
          </a:stretch>
        </a:blipFill>
      </dgm:spPr>
      <dgm:t>
        <a:bodyPr/>
        <a:lstStyle/>
        <a:p>
          <a:endParaRPr lang="en-GB"/>
        </a:p>
      </dgm:t>
      <dgm:extLst>
        <a:ext uri="{E40237B7-FDA0-4F09-8148-C483321AD2D9}">
          <dgm14:cNvPr xmlns:dgm14="http://schemas.microsoft.com/office/drawing/2010/diagram" id="0" name="" title="Duties for 'home' local authority"/>
        </a:ext>
      </dgm:extLst>
    </dgm:pt>
    <dgm:pt modelId="{28F56305-4890-4B0A-90DA-6C30F8A2F428}" type="pres">
      <dgm:prSet presAssocID="{4449699F-C83C-47B1-A333-18A0B5902EB3}" presName="sibTrans" presStyleLbl="sibTrans2D1" presStyleIdx="0" presStyleCnt="0"/>
      <dgm:spPr/>
      <dgm:t>
        <a:bodyPr/>
        <a:lstStyle/>
        <a:p>
          <a:endParaRPr lang="en-GB"/>
        </a:p>
      </dgm:t>
    </dgm:pt>
    <dgm:pt modelId="{B6256B72-F6A9-46C5-BB17-B10E16C9E8F1}" type="pres">
      <dgm:prSet presAssocID="{C9A05E96-C1DC-4FC4-A43F-C005788EA7B0}" presName="compNode" presStyleCnt="0"/>
      <dgm:spPr/>
    </dgm:pt>
    <dgm:pt modelId="{60EEE954-5DC4-4F9D-A854-C9DA922A0318}" type="pres">
      <dgm:prSet presAssocID="{C9A05E96-C1DC-4FC4-A43F-C005788EA7B0}" presName="bkgdShape" presStyleLbl="node1" presStyleIdx="2" presStyleCnt="3"/>
      <dgm:spPr/>
      <dgm:t>
        <a:bodyPr/>
        <a:lstStyle/>
        <a:p>
          <a:endParaRPr lang="en-GB"/>
        </a:p>
      </dgm:t>
    </dgm:pt>
    <dgm:pt modelId="{914F656E-E46A-4823-812A-F20E64E9E9A4}" type="pres">
      <dgm:prSet presAssocID="{C9A05E96-C1DC-4FC4-A43F-C005788EA7B0}" presName="nodeTx" presStyleLbl="node1" presStyleIdx="2" presStyleCnt="3">
        <dgm:presLayoutVars>
          <dgm:bulletEnabled val="1"/>
        </dgm:presLayoutVars>
      </dgm:prSet>
      <dgm:spPr/>
      <dgm:t>
        <a:bodyPr/>
        <a:lstStyle/>
        <a:p>
          <a:endParaRPr lang="en-GB"/>
        </a:p>
      </dgm:t>
    </dgm:pt>
    <dgm:pt modelId="{32F5A50F-8184-4D3B-92A6-8A58BD4CAAF4}" type="pres">
      <dgm:prSet presAssocID="{C9A05E96-C1DC-4FC4-A43F-C005788EA7B0}" presName="invisiNode" presStyleLbl="node1" presStyleIdx="2" presStyleCnt="3"/>
      <dgm:spPr/>
    </dgm:pt>
    <dgm:pt modelId="{DA8E29D3-8F59-462F-A835-E8860BDC6082}" type="pres">
      <dgm:prSet presAssocID="{C9A05E96-C1DC-4FC4-A43F-C005788EA7B0}" presName="imagNode" presStyleLbl="fgImgPlace1" presStyleIdx="2" presStyleCnt="3"/>
      <dgm:spPr>
        <a:blipFill rotWithShape="1">
          <a:blip xmlns:r="http://schemas.openxmlformats.org/officeDocument/2006/relationships" r:embed="rId3"/>
          <a:stretch>
            <a:fillRect/>
          </a:stretch>
        </a:blipFill>
      </dgm:spPr>
      <dgm:t>
        <a:bodyPr/>
        <a:lstStyle/>
        <a:p>
          <a:endParaRPr lang="en-GB"/>
        </a:p>
      </dgm:t>
      <dgm:extLst>
        <a:ext uri="{E40237B7-FDA0-4F09-8148-C483321AD2D9}">
          <dgm14:cNvPr xmlns:dgm14="http://schemas.microsoft.com/office/drawing/2010/diagram" id="0" name="" title="Exclusions"/>
        </a:ext>
      </dgm:extLst>
    </dgm:pt>
  </dgm:ptLst>
  <dgm:cxnLst>
    <dgm:cxn modelId="{7573366F-224F-4825-ACFD-C0A8A53601C6}" type="presOf" srcId="{FC6F0A07-7475-4B1A-B214-D8BAE7543004}" destId="{02031778-3DD5-448A-AAAE-316F859920F9}" srcOrd="1" destOrd="0" presId="urn:microsoft.com/office/officeart/2005/8/layout/hList7"/>
    <dgm:cxn modelId="{E5230DD8-30B0-43D8-922A-C2E28AC29D61}" srcId="{68468089-27AD-427F-BCFC-7CC71771B616}" destId="{0D5DF649-BCD3-4D9F-B430-177104BD94CA}" srcOrd="1" destOrd="0" parTransId="{E85E798C-06E6-4897-AA31-A574A6AC219C}" sibTransId="{4449699F-C83C-47B1-A333-18A0B5902EB3}"/>
    <dgm:cxn modelId="{BE84774E-8DC7-4EBC-9BC5-DE1DCE8929C5}" type="presOf" srcId="{6D96424F-60D9-4934-A513-028542AFEBC7}" destId="{3EBEE07F-763E-465E-A8AC-0296614CB720}" srcOrd="0" destOrd="0" presId="urn:microsoft.com/office/officeart/2005/8/layout/hList7"/>
    <dgm:cxn modelId="{CB89507F-4D76-4124-80B0-A779FB0D5D88}" type="presOf" srcId="{C9A05E96-C1DC-4FC4-A43F-C005788EA7B0}" destId="{914F656E-E46A-4823-812A-F20E64E9E9A4}" srcOrd="1" destOrd="0" presId="urn:microsoft.com/office/officeart/2005/8/layout/hList7"/>
    <dgm:cxn modelId="{17BFB404-8159-416F-8F53-0B5E4A5A3A43}" type="presOf" srcId="{4449699F-C83C-47B1-A333-18A0B5902EB3}" destId="{28F56305-4890-4B0A-90DA-6C30F8A2F428}" srcOrd="0" destOrd="0" presId="urn:microsoft.com/office/officeart/2005/8/layout/hList7"/>
    <dgm:cxn modelId="{40D75A39-F67C-4C21-A8C2-E3A841A3B41F}" srcId="{68468089-27AD-427F-BCFC-7CC71771B616}" destId="{FC6F0A07-7475-4B1A-B214-D8BAE7543004}" srcOrd="0" destOrd="0" parTransId="{B5973F83-4759-48A0-8455-E2E31286C6E1}" sibTransId="{6D96424F-60D9-4934-A513-028542AFEBC7}"/>
    <dgm:cxn modelId="{46BE4DB8-5624-4C9B-AB1F-8F74D1978FB8}" type="presOf" srcId="{FC6F0A07-7475-4B1A-B214-D8BAE7543004}" destId="{DA4C1DE7-759E-427B-AF7E-726F747359EF}" srcOrd="0" destOrd="0" presId="urn:microsoft.com/office/officeart/2005/8/layout/hList7"/>
    <dgm:cxn modelId="{677CE21E-8BD2-4A60-BD03-649ADA1EA59D}" type="presOf" srcId="{0D5DF649-BCD3-4D9F-B430-177104BD94CA}" destId="{24031E4A-FE14-47C6-85CA-0CE6CE588528}" srcOrd="0" destOrd="0" presId="urn:microsoft.com/office/officeart/2005/8/layout/hList7"/>
    <dgm:cxn modelId="{B6BB26A5-02DB-4728-8BE1-7D46C82CF028}" type="presOf" srcId="{0D5DF649-BCD3-4D9F-B430-177104BD94CA}" destId="{FBD2D631-1262-45C2-BB92-255EEB7A76F6}" srcOrd="1" destOrd="0" presId="urn:microsoft.com/office/officeart/2005/8/layout/hList7"/>
    <dgm:cxn modelId="{BEC39EB4-C565-4F90-BD93-865E7683E7F0}" type="presOf" srcId="{68468089-27AD-427F-BCFC-7CC71771B616}" destId="{B811C80E-D2D1-42F6-BF40-68CE18324A27}" srcOrd="0" destOrd="0" presId="urn:microsoft.com/office/officeart/2005/8/layout/hList7"/>
    <dgm:cxn modelId="{4E8234EF-804E-469E-B5E3-EFAC4D83C9F2}" srcId="{68468089-27AD-427F-BCFC-7CC71771B616}" destId="{C9A05E96-C1DC-4FC4-A43F-C005788EA7B0}" srcOrd="2" destOrd="0" parTransId="{41FF8327-BC0E-4616-A01B-7C4BD1C8268E}" sibTransId="{91044EC2-4DFD-4C77-AEE6-B932A4D7CEE1}"/>
    <dgm:cxn modelId="{7D1736C0-A355-42BE-89D1-DE5664268BB6}" type="presOf" srcId="{C9A05E96-C1DC-4FC4-A43F-C005788EA7B0}" destId="{60EEE954-5DC4-4F9D-A854-C9DA922A0318}" srcOrd="0" destOrd="0" presId="urn:microsoft.com/office/officeart/2005/8/layout/hList7"/>
    <dgm:cxn modelId="{CD9C6AB8-931A-4CBE-B99C-656C201FD45E}" type="presParOf" srcId="{B811C80E-D2D1-42F6-BF40-68CE18324A27}" destId="{2478A903-73CA-46AD-AFDF-68455A9D258B}" srcOrd="0" destOrd="0" presId="urn:microsoft.com/office/officeart/2005/8/layout/hList7"/>
    <dgm:cxn modelId="{31934848-13FA-4AD7-B792-8A1F66C96FCC}" type="presParOf" srcId="{B811C80E-D2D1-42F6-BF40-68CE18324A27}" destId="{37E7F1D2-498B-4389-BBDA-EBCFE7B1C075}" srcOrd="1" destOrd="0" presId="urn:microsoft.com/office/officeart/2005/8/layout/hList7"/>
    <dgm:cxn modelId="{C10CD0B3-18D8-430D-8657-19458153F69B}" type="presParOf" srcId="{37E7F1D2-498B-4389-BBDA-EBCFE7B1C075}" destId="{7736531A-A40D-4927-854A-B48AA4157B97}" srcOrd="0" destOrd="0" presId="urn:microsoft.com/office/officeart/2005/8/layout/hList7"/>
    <dgm:cxn modelId="{E5AAEB50-6628-4873-9CD8-5B7EB0B51774}" type="presParOf" srcId="{7736531A-A40D-4927-854A-B48AA4157B97}" destId="{DA4C1DE7-759E-427B-AF7E-726F747359EF}" srcOrd="0" destOrd="0" presId="urn:microsoft.com/office/officeart/2005/8/layout/hList7"/>
    <dgm:cxn modelId="{C98EAB81-79AD-4785-8AA6-59C8E86E7176}" type="presParOf" srcId="{7736531A-A40D-4927-854A-B48AA4157B97}" destId="{02031778-3DD5-448A-AAAE-316F859920F9}" srcOrd="1" destOrd="0" presId="urn:microsoft.com/office/officeart/2005/8/layout/hList7"/>
    <dgm:cxn modelId="{1DDF3AC3-8D1D-4FAC-AFAB-7C4EEA002287}" type="presParOf" srcId="{7736531A-A40D-4927-854A-B48AA4157B97}" destId="{961B3E3F-D387-443F-B298-0CDF082F108B}" srcOrd="2" destOrd="0" presId="urn:microsoft.com/office/officeart/2005/8/layout/hList7"/>
    <dgm:cxn modelId="{5D0A612E-E06A-4D58-9BCE-A65E86F26486}" type="presParOf" srcId="{7736531A-A40D-4927-854A-B48AA4157B97}" destId="{1805C65D-B19C-4420-8FE3-9835CD540FE1}" srcOrd="3" destOrd="0" presId="urn:microsoft.com/office/officeart/2005/8/layout/hList7"/>
    <dgm:cxn modelId="{AA66CE69-94E4-4B58-B45E-45F47870B654}" type="presParOf" srcId="{37E7F1D2-498B-4389-BBDA-EBCFE7B1C075}" destId="{3EBEE07F-763E-465E-A8AC-0296614CB720}" srcOrd="1" destOrd="0" presId="urn:microsoft.com/office/officeart/2005/8/layout/hList7"/>
    <dgm:cxn modelId="{FEF46606-063C-418E-9CAE-52DF2C39CBBD}" type="presParOf" srcId="{37E7F1D2-498B-4389-BBDA-EBCFE7B1C075}" destId="{A5679D98-0276-42C2-9316-94C1B76A0729}" srcOrd="2" destOrd="0" presId="urn:microsoft.com/office/officeart/2005/8/layout/hList7"/>
    <dgm:cxn modelId="{F5B43B47-86A5-42CB-9AF0-7283899CA350}" type="presParOf" srcId="{A5679D98-0276-42C2-9316-94C1B76A0729}" destId="{24031E4A-FE14-47C6-85CA-0CE6CE588528}" srcOrd="0" destOrd="0" presId="urn:microsoft.com/office/officeart/2005/8/layout/hList7"/>
    <dgm:cxn modelId="{C0B6701E-129B-4290-B7D2-ECB33EC1E95B}" type="presParOf" srcId="{A5679D98-0276-42C2-9316-94C1B76A0729}" destId="{FBD2D631-1262-45C2-BB92-255EEB7A76F6}" srcOrd="1" destOrd="0" presId="urn:microsoft.com/office/officeart/2005/8/layout/hList7"/>
    <dgm:cxn modelId="{27E92549-0188-4F83-9A4D-B7286E0B9DEE}" type="presParOf" srcId="{A5679D98-0276-42C2-9316-94C1B76A0729}" destId="{7B024597-5C67-401C-963B-20B1922D5DC0}" srcOrd="2" destOrd="0" presId="urn:microsoft.com/office/officeart/2005/8/layout/hList7"/>
    <dgm:cxn modelId="{3968D94E-E99F-468C-BC46-6A63FFA7F584}" type="presParOf" srcId="{A5679D98-0276-42C2-9316-94C1B76A0729}" destId="{B8CDE9E5-5829-47EF-A5E8-9CCF2A1F8E0D}" srcOrd="3" destOrd="0" presId="urn:microsoft.com/office/officeart/2005/8/layout/hList7"/>
    <dgm:cxn modelId="{FA76E734-B5FB-4EC6-89FD-E2DD3F17E9B5}" type="presParOf" srcId="{37E7F1D2-498B-4389-BBDA-EBCFE7B1C075}" destId="{28F56305-4890-4B0A-90DA-6C30F8A2F428}" srcOrd="3" destOrd="0" presId="urn:microsoft.com/office/officeart/2005/8/layout/hList7"/>
    <dgm:cxn modelId="{3552FE3C-7D95-4C15-A6AA-6568B0925957}" type="presParOf" srcId="{37E7F1D2-498B-4389-BBDA-EBCFE7B1C075}" destId="{B6256B72-F6A9-46C5-BB17-B10E16C9E8F1}" srcOrd="4" destOrd="0" presId="urn:microsoft.com/office/officeart/2005/8/layout/hList7"/>
    <dgm:cxn modelId="{5C9085AD-3FE5-4D24-8176-D887AA5C5B4B}" type="presParOf" srcId="{B6256B72-F6A9-46C5-BB17-B10E16C9E8F1}" destId="{60EEE954-5DC4-4F9D-A854-C9DA922A0318}" srcOrd="0" destOrd="0" presId="urn:microsoft.com/office/officeart/2005/8/layout/hList7"/>
    <dgm:cxn modelId="{384670C8-6098-4AFD-9B7A-0CB030640CEF}" type="presParOf" srcId="{B6256B72-F6A9-46C5-BB17-B10E16C9E8F1}" destId="{914F656E-E46A-4823-812A-F20E64E9E9A4}" srcOrd="1" destOrd="0" presId="urn:microsoft.com/office/officeart/2005/8/layout/hList7"/>
    <dgm:cxn modelId="{60B2CFAC-7890-42A2-9EF4-C16C9BDD3403}" type="presParOf" srcId="{B6256B72-F6A9-46C5-BB17-B10E16C9E8F1}" destId="{32F5A50F-8184-4D3B-92A6-8A58BD4CAAF4}" srcOrd="2" destOrd="0" presId="urn:microsoft.com/office/officeart/2005/8/layout/hList7"/>
    <dgm:cxn modelId="{C5BB2073-F43A-497B-935E-A8B7B11F5491}" type="presParOf" srcId="{B6256B72-F6A9-46C5-BB17-B10E16C9E8F1}" destId="{DA8E29D3-8F59-462F-A835-E8860BDC608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614B2-B5E5-4A74-B7A9-F19300BD1DC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FC2E4D42-3642-413C-99DC-1229FCE102C6}">
      <dgm:prSet phldrT="[Text]" custT="1"/>
      <dgm:spPr>
        <a:solidFill>
          <a:srgbClr val="34B555"/>
        </a:solidFill>
      </dgm:spPr>
      <dgm:t>
        <a:bodyPr/>
        <a:lstStyle/>
        <a:p>
          <a:r>
            <a:rPr lang="en-GB" sz="2000" dirty="0" smtClean="0">
              <a:latin typeface="Arial" panose="020B0604020202020204" pitchFamily="34" charset="0"/>
              <a:cs typeface="Arial" panose="020B0604020202020204" pitchFamily="34" charset="0"/>
            </a:rPr>
            <a:t>Co-production and collaboration</a:t>
          </a:r>
          <a:endParaRPr lang="en-GB" sz="2000" dirty="0">
            <a:latin typeface="Arial" panose="020B0604020202020204" pitchFamily="34" charset="0"/>
            <a:cs typeface="Arial" panose="020B0604020202020204" pitchFamily="34" charset="0"/>
          </a:endParaRPr>
        </a:p>
      </dgm:t>
    </dgm:pt>
    <dgm:pt modelId="{F5CF903B-3CA7-4D44-9519-F10BE4539F61}" type="parTrans" cxnId="{47B37EED-66F3-434A-9D3D-66C53C631809}">
      <dgm:prSet/>
      <dgm:spPr/>
      <dgm:t>
        <a:bodyPr/>
        <a:lstStyle/>
        <a:p>
          <a:endParaRPr lang="en-GB"/>
        </a:p>
      </dgm:t>
    </dgm:pt>
    <dgm:pt modelId="{0A32E64B-EF14-4C15-BB33-BA3756D0D705}" type="sibTrans" cxnId="{47B37EED-66F3-434A-9D3D-66C53C631809}">
      <dgm:prSet/>
      <dgm:spPr/>
      <dgm:t>
        <a:bodyPr/>
        <a:lstStyle/>
        <a:p>
          <a:endParaRPr lang="en-GB"/>
        </a:p>
      </dgm:t>
    </dgm:pt>
    <dgm:pt modelId="{7C8E011C-CE43-4F3A-B3CA-4A3F945C3490}">
      <dgm:prSet phldrT="[Text]" custT="1"/>
      <dgm:spPr>
        <a:solidFill>
          <a:srgbClr val="ED1E87"/>
        </a:solidFill>
      </dgm:spPr>
      <dgm:t>
        <a:bodyPr/>
        <a:lstStyle/>
        <a:p>
          <a:r>
            <a:rPr lang="en-GB" sz="2000" dirty="0" smtClean="0">
              <a:latin typeface="Arial" panose="020B0604020202020204" pitchFamily="34" charset="0"/>
              <a:cs typeface="Arial" panose="020B0604020202020204" pitchFamily="34" charset="0"/>
            </a:rPr>
            <a:t>Strengths-based approach</a:t>
          </a:r>
          <a:endParaRPr lang="en-GB" sz="2000" dirty="0">
            <a:latin typeface="Arial" panose="020B0604020202020204" pitchFamily="34" charset="0"/>
            <a:cs typeface="Arial" panose="020B0604020202020204" pitchFamily="34" charset="0"/>
          </a:endParaRPr>
        </a:p>
      </dgm:t>
    </dgm:pt>
    <dgm:pt modelId="{3AFC255C-D67C-4816-8068-5758DBE1BF78}" type="parTrans" cxnId="{BE3D841F-38EA-4C4E-A389-718273AA310C}">
      <dgm:prSet/>
      <dgm:spPr/>
      <dgm:t>
        <a:bodyPr/>
        <a:lstStyle/>
        <a:p>
          <a:endParaRPr lang="en-GB"/>
        </a:p>
      </dgm:t>
    </dgm:pt>
    <dgm:pt modelId="{913B8866-95C4-4A53-B6B3-262BCA0B7E61}" type="sibTrans" cxnId="{BE3D841F-38EA-4C4E-A389-718273AA310C}">
      <dgm:prSet/>
      <dgm:spPr/>
      <dgm:t>
        <a:bodyPr/>
        <a:lstStyle/>
        <a:p>
          <a:endParaRPr lang="en-GB"/>
        </a:p>
      </dgm:t>
    </dgm:pt>
    <dgm:pt modelId="{CB07D694-E934-43F0-82DD-A5F258BA50C6}">
      <dgm:prSet phldrT="[Text]" custT="1"/>
      <dgm:spPr>
        <a:solidFill>
          <a:srgbClr val="EF9526"/>
        </a:solidFill>
      </dgm:spPr>
      <dgm:t>
        <a:bodyPr/>
        <a:lstStyle/>
        <a:p>
          <a:r>
            <a:rPr lang="en-GB" sz="2000" dirty="0" smtClean="0">
              <a:latin typeface="Arial" panose="020B0604020202020204" pitchFamily="34" charset="0"/>
              <a:cs typeface="Arial" panose="020B0604020202020204" pitchFamily="34" charset="0"/>
            </a:rPr>
            <a:t>Outcome-orientated</a:t>
          </a:r>
          <a:endParaRPr lang="en-GB" sz="2000" dirty="0">
            <a:latin typeface="Arial" panose="020B0604020202020204" pitchFamily="34" charset="0"/>
            <a:cs typeface="Arial" panose="020B0604020202020204" pitchFamily="34" charset="0"/>
          </a:endParaRPr>
        </a:p>
      </dgm:t>
    </dgm:pt>
    <dgm:pt modelId="{F6B672CF-82F4-4041-B7E7-7F5612D7A988}" type="parTrans" cxnId="{E74246F4-A2D5-4CFD-8925-1001390F92F4}">
      <dgm:prSet/>
      <dgm:spPr/>
      <dgm:t>
        <a:bodyPr/>
        <a:lstStyle/>
        <a:p>
          <a:endParaRPr lang="en-GB"/>
        </a:p>
      </dgm:t>
    </dgm:pt>
    <dgm:pt modelId="{A7BE2E12-DCDF-4634-938A-97BAA752ACA3}" type="sibTrans" cxnId="{E74246F4-A2D5-4CFD-8925-1001390F92F4}">
      <dgm:prSet/>
      <dgm:spPr/>
      <dgm:t>
        <a:bodyPr/>
        <a:lstStyle/>
        <a:p>
          <a:endParaRPr lang="en-GB"/>
        </a:p>
      </dgm:t>
    </dgm:pt>
    <dgm:pt modelId="{DBF3368E-1587-4F0B-A464-EECB38107478}">
      <dgm:prSet phldrT="[Text]" custT="1"/>
      <dgm:spPr>
        <a:solidFill>
          <a:srgbClr val="5CC9E3"/>
        </a:solidFill>
      </dgm:spPr>
      <dgm:t>
        <a:bodyPr/>
        <a:lstStyle/>
        <a:p>
          <a:r>
            <a:rPr lang="en-GB" sz="2000" dirty="0" smtClean="0">
              <a:solidFill>
                <a:schemeClr val="tx1"/>
              </a:solidFill>
              <a:latin typeface="Arial" panose="020B0604020202020204" pitchFamily="34" charset="0"/>
              <a:cs typeface="Arial" panose="020B0604020202020204" pitchFamily="34" charset="0"/>
            </a:rPr>
            <a:t>Less risk averse</a:t>
          </a:r>
          <a:endParaRPr lang="en-GB" sz="2000" dirty="0">
            <a:solidFill>
              <a:schemeClr val="tx1"/>
            </a:solidFill>
            <a:latin typeface="Arial" panose="020B0604020202020204" pitchFamily="34" charset="0"/>
            <a:cs typeface="Arial" panose="020B0604020202020204" pitchFamily="34" charset="0"/>
          </a:endParaRPr>
        </a:p>
      </dgm:t>
    </dgm:pt>
    <dgm:pt modelId="{8D15016C-B06E-4ADB-85F0-7894DB3790CA}" type="parTrans" cxnId="{E84E62AB-C3AB-4454-AB53-6842D180BDEC}">
      <dgm:prSet/>
      <dgm:spPr/>
      <dgm:t>
        <a:bodyPr/>
        <a:lstStyle/>
        <a:p>
          <a:endParaRPr lang="en-GB"/>
        </a:p>
      </dgm:t>
    </dgm:pt>
    <dgm:pt modelId="{C431100E-4DF1-4BEE-89DB-030C7BC2F7E2}" type="sibTrans" cxnId="{E84E62AB-C3AB-4454-AB53-6842D180BDEC}">
      <dgm:prSet/>
      <dgm:spPr/>
      <dgm:t>
        <a:bodyPr/>
        <a:lstStyle/>
        <a:p>
          <a:endParaRPr lang="en-GB"/>
        </a:p>
      </dgm:t>
    </dgm:pt>
    <dgm:pt modelId="{E6512CB1-DBB2-4314-AE67-E63845ABEDF5}" type="pres">
      <dgm:prSet presAssocID="{2D5614B2-B5E5-4A74-B7A9-F19300BD1DCB}" presName="linear" presStyleCnt="0">
        <dgm:presLayoutVars>
          <dgm:dir/>
          <dgm:resizeHandles val="exact"/>
        </dgm:presLayoutVars>
      </dgm:prSet>
      <dgm:spPr/>
      <dgm:t>
        <a:bodyPr/>
        <a:lstStyle/>
        <a:p>
          <a:endParaRPr lang="en-GB"/>
        </a:p>
      </dgm:t>
    </dgm:pt>
    <dgm:pt modelId="{12F3F249-D88C-4185-8DDF-7933AA5DEB22}" type="pres">
      <dgm:prSet presAssocID="{FC2E4D42-3642-413C-99DC-1229FCE102C6}" presName="comp" presStyleCnt="0"/>
      <dgm:spPr/>
    </dgm:pt>
    <dgm:pt modelId="{D6281E6E-F506-46DC-B9D0-A5B7E3A0A083}" type="pres">
      <dgm:prSet presAssocID="{FC2E4D42-3642-413C-99DC-1229FCE102C6}" presName="box" presStyleLbl="node1" presStyleIdx="0" presStyleCnt="4"/>
      <dgm:spPr/>
      <dgm:t>
        <a:bodyPr/>
        <a:lstStyle/>
        <a:p>
          <a:endParaRPr lang="en-GB"/>
        </a:p>
      </dgm:t>
    </dgm:pt>
    <dgm:pt modelId="{90D8C727-8AF8-43D8-91FE-92A1EC852B0D}" type="pres">
      <dgm:prSet presAssocID="{FC2E4D42-3642-413C-99DC-1229FCE102C6}" presName="img" presStyleLbl="fgImgPlace1" presStyleIdx="0" presStyleCnt="4"/>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Preventative Care"/>
        </a:ext>
      </dgm:extLst>
    </dgm:pt>
    <dgm:pt modelId="{45FB317F-9CA7-41CD-B297-DB64A99CDB74}" type="pres">
      <dgm:prSet presAssocID="{FC2E4D42-3642-413C-99DC-1229FCE102C6}" presName="text" presStyleLbl="node1" presStyleIdx="0" presStyleCnt="4">
        <dgm:presLayoutVars>
          <dgm:bulletEnabled val="1"/>
        </dgm:presLayoutVars>
      </dgm:prSet>
      <dgm:spPr/>
      <dgm:t>
        <a:bodyPr/>
        <a:lstStyle/>
        <a:p>
          <a:endParaRPr lang="en-GB"/>
        </a:p>
      </dgm:t>
    </dgm:pt>
    <dgm:pt modelId="{203E176B-066B-4BF7-95D3-9FFDB20CBF6E}" type="pres">
      <dgm:prSet presAssocID="{0A32E64B-EF14-4C15-BB33-BA3756D0D705}" presName="spacer" presStyleCnt="0"/>
      <dgm:spPr/>
    </dgm:pt>
    <dgm:pt modelId="{48B2DE20-0B53-41C1-AE37-AE880A2FEAE5}" type="pres">
      <dgm:prSet presAssocID="{DBF3368E-1587-4F0B-A464-EECB38107478}" presName="comp" presStyleCnt="0"/>
      <dgm:spPr/>
    </dgm:pt>
    <dgm:pt modelId="{DA77B38C-494D-4A28-B0CF-3A683BED1BFB}" type="pres">
      <dgm:prSet presAssocID="{DBF3368E-1587-4F0B-A464-EECB38107478}" presName="box" presStyleLbl="node1" presStyleIdx="1" presStyleCnt="4"/>
      <dgm:spPr/>
      <dgm:t>
        <a:bodyPr/>
        <a:lstStyle/>
        <a:p>
          <a:endParaRPr lang="en-GB"/>
        </a:p>
      </dgm:t>
    </dgm:pt>
    <dgm:pt modelId="{F038713B-E33D-41E4-84C4-6705E5A87C47}" type="pres">
      <dgm:prSet presAssocID="{DBF3368E-1587-4F0B-A464-EECB38107478}" presName="img" presStyleLbl="fgImgPlace1" presStyleIdx="1" presStyleCnt="4"/>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Picture of Group fitting jigsaw pieces together"/>
        </a:ext>
      </dgm:extLst>
    </dgm:pt>
    <dgm:pt modelId="{F9938CAC-AAFD-4DCF-98C7-1023B1EC9271}" type="pres">
      <dgm:prSet presAssocID="{DBF3368E-1587-4F0B-A464-EECB38107478}" presName="text" presStyleLbl="node1" presStyleIdx="1" presStyleCnt="4">
        <dgm:presLayoutVars>
          <dgm:bulletEnabled val="1"/>
        </dgm:presLayoutVars>
      </dgm:prSet>
      <dgm:spPr/>
      <dgm:t>
        <a:bodyPr/>
        <a:lstStyle/>
        <a:p>
          <a:endParaRPr lang="en-GB"/>
        </a:p>
      </dgm:t>
    </dgm:pt>
    <dgm:pt modelId="{9551F2EB-C2C6-40C2-975E-E60215CD055F}" type="pres">
      <dgm:prSet presAssocID="{C431100E-4DF1-4BEE-89DB-030C7BC2F7E2}" presName="spacer" presStyleCnt="0"/>
      <dgm:spPr/>
    </dgm:pt>
    <dgm:pt modelId="{FF2A91DC-BB78-4AD8-AA26-DFA65B570C46}" type="pres">
      <dgm:prSet presAssocID="{7C8E011C-CE43-4F3A-B3CA-4A3F945C3490}" presName="comp" presStyleCnt="0"/>
      <dgm:spPr/>
    </dgm:pt>
    <dgm:pt modelId="{DF542913-12AD-4C59-B27A-2F8581910644}" type="pres">
      <dgm:prSet presAssocID="{7C8E011C-CE43-4F3A-B3CA-4A3F945C3490}" presName="box" presStyleLbl="node1" presStyleIdx="2" presStyleCnt="4"/>
      <dgm:spPr/>
      <dgm:t>
        <a:bodyPr/>
        <a:lstStyle/>
        <a:p>
          <a:endParaRPr lang="en-GB"/>
        </a:p>
      </dgm:t>
    </dgm:pt>
    <dgm:pt modelId="{50AE87CF-0120-4B38-9460-D5829C5CF38F}" type="pres">
      <dgm:prSet presAssocID="{7C8E011C-CE43-4F3A-B3CA-4A3F945C3490}" presName="img" presStyleLbl="fgImgPlace1" presStyleIdx="2" presStyleCnt="4"/>
      <dgm:spPr>
        <a:blipFill rotWithShape="1">
          <a:blip xmlns:r="http://schemas.openxmlformats.org/officeDocument/2006/relationships" r:embed="rId3"/>
          <a:stretch>
            <a:fillRect/>
          </a:stretch>
        </a:blipFill>
      </dgm:spPr>
      <dgm:t>
        <a:bodyPr/>
        <a:lstStyle/>
        <a:p>
          <a:endParaRPr lang="en-GB"/>
        </a:p>
      </dgm:t>
      <dgm:extLst>
        <a:ext uri="{E40237B7-FDA0-4F09-8148-C483321AD2D9}">
          <dgm14:cNvPr xmlns:dgm14="http://schemas.microsoft.com/office/drawing/2010/diagram" id="0" name="" title="Circle of people linked together"/>
        </a:ext>
      </dgm:extLst>
    </dgm:pt>
    <dgm:pt modelId="{644AD606-049C-4036-9043-D593466BAF89}" type="pres">
      <dgm:prSet presAssocID="{7C8E011C-CE43-4F3A-B3CA-4A3F945C3490}" presName="text" presStyleLbl="node1" presStyleIdx="2" presStyleCnt="4">
        <dgm:presLayoutVars>
          <dgm:bulletEnabled val="1"/>
        </dgm:presLayoutVars>
      </dgm:prSet>
      <dgm:spPr/>
      <dgm:t>
        <a:bodyPr/>
        <a:lstStyle/>
        <a:p>
          <a:endParaRPr lang="en-GB"/>
        </a:p>
      </dgm:t>
    </dgm:pt>
    <dgm:pt modelId="{E09DDFCB-6C7C-4874-B87D-E36DF3EFD791}" type="pres">
      <dgm:prSet presAssocID="{913B8866-95C4-4A53-B6B3-262BCA0B7E61}" presName="spacer" presStyleCnt="0"/>
      <dgm:spPr/>
    </dgm:pt>
    <dgm:pt modelId="{9BC80829-C0C4-432D-A56B-2C55D8F5765F}" type="pres">
      <dgm:prSet presAssocID="{CB07D694-E934-43F0-82DD-A5F258BA50C6}" presName="comp" presStyleCnt="0"/>
      <dgm:spPr/>
    </dgm:pt>
    <dgm:pt modelId="{49FE3724-D1F7-4C87-8869-8282C7679E87}" type="pres">
      <dgm:prSet presAssocID="{CB07D694-E934-43F0-82DD-A5F258BA50C6}" presName="box" presStyleLbl="node1" presStyleIdx="3" presStyleCnt="4"/>
      <dgm:spPr/>
      <dgm:t>
        <a:bodyPr/>
        <a:lstStyle/>
        <a:p>
          <a:endParaRPr lang="en-GB"/>
        </a:p>
      </dgm:t>
    </dgm:pt>
    <dgm:pt modelId="{69019B49-7B0C-4AF5-B683-2C02B5216B6A}" type="pres">
      <dgm:prSet presAssocID="{CB07D694-E934-43F0-82DD-A5F258BA50C6}" presName="img" presStyleLbl="fgImgPlace1" presStyleIdx="3" presStyleCnt="4"/>
      <dgm:spPr>
        <a:blipFill rotWithShape="1">
          <a:blip xmlns:r="http://schemas.openxmlformats.org/officeDocument/2006/relationships" r:embed="rId4"/>
          <a:stretch>
            <a:fillRect/>
          </a:stretch>
        </a:blipFill>
      </dgm:spPr>
      <dgm:extLst>
        <a:ext uri="{E40237B7-FDA0-4F09-8148-C483321AD2D9}">
          <dgm14:cNvPr xmlns:dgm14="http://schemas.microsoft.com/office/drawing/2010/diagram" id="0" name="" title="Innovation"/>
        </a:ext>
      </dgm:extLst>
    </dgm:pt>
    <dgm:pt modelId="{DA057C63-8B08-4E18-9C84-935E1B76CD30}" type="pres">
      <dgm:prSet presAssocID="{CB07D694-E934-43F0-82DD-A5F258BA50C6}" presName="text" presStyleLbl="node1" presStyleIdx="3" presStyleCnt="4">
        <dgm:presLayoutVars>
          <dgm:bulletEnabled val="1"/>
        </dgm:presLayoutVars>
      </dgm:prSet>
      <dgm:spPr/>
      <dgm:t>
        <a:bodyPr/>
        <a:lstStyle/>
        <a:p>
          <a:endParaRPr lang="en-GB"/>
        </a:p>
      </dgm:t>
    </dgm:pt>
  </dgm:ptLst>
  <dgm:cxnLst>
    <dgm:cxn modelId="{6F8B5B57-9BDC-4992-8311-EC1F9BF845E5}" type="presOf" srcId="{DBF3368E-1587-4F0B-A464-EECB38107478}" destId="{F9938CAC-AAFD-4DCF-98C7-1023B1EC9271}" srcOrd="1" destOrd="0" presId="urn:microsoft.com/office/officeart/2005/8/layout/vList4"/>
    <dgm:cxn modelId="{47B37EED-66F3-434A-9D3D-66C53C631809}" srcId="{2D5614B2-B5E5-4A74-B7A9-F19300BD1DCB}" destId="{FC2E4D42-3642-413C-99DC-1229FCE102C6}" srcOrd="0" destOrd="0" parTransId="{F5CF903B-3CA7-4D44-9519-F10BE4539F61}" sibTransId="{0A32E64B-EF14-4C15-BB33-BA3756D0D705}"/>
    <dgm:cxn modelId="{63C65FC5-51F4-4D3D-A776-8715F37EEFED}" type="presOf" srcId="{7C8E011C-CE43-4F3A-B3CA-4A3F945C3490}" destId="{DF542913-12AD-4C59-B27A-2F8581910644}" srcOrd="0" destOrd="0" presId="urn:microsoft.com/office/officeart/2005/8/layout/vList4"/>
    <dgm:cxn modelId="{DD18175D-5E0C-4F5E-B109-AC21AACA36CD}" type="presOf" srcId="{FC2E4D42-3642-413C-99DC-1229FCE102C6}" destId="{45FB317F-9CA7-41CD-B297-DB64A99CDB74}" srcOrd="1" destOrd="0" presId="urn:microsoft.com/office/officeart/2005/8/layout/vList4"/>
    <dgm:cxn modelId="{03F3E6DB-B2BF-45DA-A107-2C0BCF171FB5}" type="presOf" srcId="{7C8E011C-CE43-4F3A-B3CA-4A3F945C3490}" destId="{644AD606-049C-4036-9043-D593466BAF89}" srcOrd="1" destOrd="0" presId="urn:microsoft.com/office/officeart/2005/8/layout/vList4"/>
    <dgm:cxn modelId="{15C03D3B-E6F6-44C4-A6BB-6003CEAAAC4C}" type="presOf" srcId="{DBF3368E-1587-4F0B-A464-EECB38107478}" destId="{DA77B38C-494D-4A28-B0CF-3A683BED1BFB}" srcOrd="0" destOrd="0" presId="urn:microsoft.com/office/officeart/2005/8/layout/vList4"/>
    <dgm:cxn modelId="{E84E62AB-C3AB-4454-AB53-6842D180BDEC}" srcId="{2D5614B2-B5E5-4A74-B7A9-F19300BD1DCB}" destId="{DBF3368E-1587-4F0B-A464-EECB38107478}" srcOrd="1" destOrd="0" parTransId="{8D15016C-B06E-4ADB-85F0-7894DB3790CA}" sibTransId="{C431100E-4DF1-4BEE-89DB-030C7BC2F7E2}"/>
    <dgm:cxn modelId="{E74246F4-A2D5-4CFD-8925-1001390F92F4}" srcId="{2D5614B2-B5E5-4A74-B7A9-F19300BD1DCB}" destId="{CB07D694-E934-43F0-82DD-A5F258BA50C6}" srcOrd="3" destOrd="0" parTransId="{F6B672CF-82F4-4041-B7E7-7F5612D7A988}" sibTransId="{A7BE2E12-DCDF-4634-938A-97BAA752ACA3}"/>
    <dgm:cxn modelId="{36DFBCF3-8D3D-42DA-A024-B770076DC89A}" type="presOf" srcId="{CB07D694-E934-43F0-82DD-A5F258BA50C6}" destId="{DA057C63-8B08-4E18-9C84-935E1B76CD30}" srcOrd="1" destOrd="0" presId="urn:microsoft.com/office/officeart/2005/8/layout/vList4"/>
    <dgm:cxn modelId="{12C7E5B1-BD83-42CA-BB2B-A776E2F69485}" type="presOf" srcId="{2D5614B2-B5E5-4A74-B7A9-F19300BD1DCB}" destId="{E6512CB1-DBB2-4314-AE67-E63845ABEDF5}" srcOrd="0" destOrd="0" presId="urn:microsoft.com/office/officeart/2005/8/layout/vList4"/>
    <dgm:cxn modelId="{534E2976-188F-4437-BD7C-C0B4889FD50E}" type="presOf" srcId="{CB07D694-E934-43F0-82DD-A5F258BA50C6}" destId="{49FE3724-D1F7-4C87-8869-8282C7679E87}" srcOrd="0" destOrd="0" presId="urn:microsoft.com/office/officeart/2005/8/layout/vList4"/>
    <dgm:cxn modelId="{6D1B660C-7338-47B4-9AD7-19751CD383C0}" type="presOf" srcId="{FC2E4D42-3642-413C-99DC-1229FCE102C6}" destId="{D6281E6E-F506-46DC-B9D0-A5B7E3A0A083}" srcOrd="0" destOrd="0" presId="urn:microsoft.com/office/officeart/2005/8/layout/vList4"/>
    <dgm:cxn modelId="{BE3D841F-38EA-4C4E-A389-718273AA310C}" srcId="{2D5614B2-B5E5-4A74-B7A9-F19300BD1DCB}" destId="{7C8E011C-CE43-4F3A-B3CA-4A3F945C3490}" srcOrd="2" destOrd="0" parTransId="{3AFC255C-D67C-4816-8068-5758DBE1BF78}" sibTransId="{913B8866-95C4-4A53-B6B3-262BCA0B7E61}"/>
    <dgm:cxn modelId="{B286A3CD-8691-4EDA-8FA0-2CC4F0F6BA28}" type="presParOf" srcId="{E6512CB1-DBB2-4314-AE67-E63845ABEDF5}" destId="{12F3F249-D88C-4185-8DDF-7933AA5DEB22}" srcOrd="0" destOrd="0" presId="urn:microsoft.com/office/officeart/2005/8/layout/vList4"/>
    <dgm:cxn modelId="{C8011D84-12CB-4522-8D0B-A072818D610E}" type="presParOf" srcId="{12F3F249-D88C-4185-8DDF-7933AA5DEB22}" destId="{D6281E6E-F506-46DC-B9D0-A5B7E3A0A083}" srcOrd="0" destOrd="0" presId="urn:microsoft.com/office/officeart/2005/8/layout/vList4"/>
    <dgm:cxn modelId="{94D46AE8-FAF3-4FFC-822E-98CCD8F7BD52}" type="presParOf" srcId="{12F3F249-D88C-4185-8DDF-7933AA5DEB22}" destId="{90D8C727-8AF8-43D8-91FE-92A1EC852B0D}" srcOrd="1" destOrd="0" presId="urn:microsoft.com/office/officeart/2005/8/layout/vList4"/>
    <dgm:cxn modelId="{4A72895E-4043-490A-84B9-3AE850DE9FBD}" type="presParOf" srcId="{12F3F249-D88C-4185-8DDF-7933AA5DEB22}" destId="{45FB317F-9CA7-41CD-B297-DB64A99CDB74}" srcOrd="2" destOrd="0" presId="urn:microsoft.com/office/officeart/2005/8/layout/vList4"/>
    <dgm:cxn modelId="{4C04A1D1-E6E6-4B52-8E73-D643C73D5AC0}" type="presParOf" srcId="{E6512CB1-DBB2-4314-AE67-E63845ABEDF5}" destId="{203E176B-066B-4BF7-95D3-9FFDB20CBF6E}" srcOrd="1" destOrd="0" presId="urn:microsoft.com/office/officeart/2005/8/layout/vList4"/>
    <dgm:cxn modelId="{D2A6FEBB-92ED-4DF4-9CD1-EF3759545E2A}" type="presParOf" srcId="{E6512CB1-DBB2-4314-AE67-E63845ABEDF5}" destId="{48B2DE20-0B53-41C1-AE37-AE880A2FEAE5}" srcOrd="2" destOrd="0" presId="urn:microsoft.com/office/officeart/2005/8/layout/vList4"/>
    <dgm:cxn modelId="{28EDD303-E55D-421C-AC99-5DF9D037537A}" type="presParOf" srcId="{48B2DE20-0B53-41C1-AE37-AE880A2FEAE5}" destId="{DA77B38C-494D-4A28-B0CF-3A683BED1BFB}" srcOrd="0" destOrd="0" presId="urn:microsoft.com/office/officeart/2005/8/layout/vList4"/>
    <dgm:cxn modelId="{BC046C78-0160-4607-974A-E79AFE49C4AE}" type="presParOf" srcId="{48B2DE20-0B53-41C1-AE37-AE880A2FEAE5}" destId="{F038713B-E33D-41E4-84C4-6705E5A87C47}" srcOrd="1" destOrd="0" presId="urn:microsoft.com/office/officeart/2005/8/layout/vList4"/>
    <dgm:cxn modelId="{ADA590F9-718C-49B9-8414-85136B35E789}" type="presParOf" srcId="{48B2DE20-0B53-41C1-AE37-AE880A2FEAE5}" destId="{F9938CAC-AAFD-4DCF-98C7-1023B1EC9271}" srcOrd="2" destOrd="0" presId="urn:microsoft.com/office/officeart/2005/8/layout/vList4"/>
    <dgm:cxn modelId="{333D28CD-8794-4654-8EFA-5499D29795DE}" type="presParOf" srcId="{E6512CB1-DBB2-4314-AE67-E63845ABEDF5}" destId="{9551F2EB-C2C6-40C2-975E-E60215CD055F}" srcOrd="3" destOrd="0" presId="urn:microsoft.com/office/officeart/2005/8/layout/vList4"/>
    <dgm:cxn modelId="{74AC1DF5-A2FB-490C-A9F6-B428C00C7FD5}" type="presParOf" srcId="{E6512CB1-DBB2-4314-AE67-E63845ABEDF5}" destId="{FF2A91DC-BB78-4AD8-AA26-DFA65B570C46}" srcOrd="4" destOrd="0" presId="urn:microsoft.com/office/officeart/2005/8/layout/vList4"/>
    <dgm:cxn modelId="{72887ADE-A3B8-40BE-8747-D12662D41AD4}" type="presParOf" srcId="{FF2A91DC-BB78-4AD8-AA26-DFA65B570C46}" destId="{DF542913-12AD-4C59-B27A-2F8581910644}" srcOrd="0" destOrd="0" presId="urn:microsoft.com/office/officeart/2005/8/layout/vList4"/>
    <dgm:cxn modelId="{1B1E6133-896E-42CC-8228-B5C3F5C134FB}" type="presParOf" srcId="{FF2A91DC-BB78-4AD8-AA26-DFA65B570C46}" destId="{50AE87CF-0120-4B38-9460-D5829C5CF38F}" srcOrd="1" destOrd="0" presId="urn:microsoft.com/office/officeart/2005/8/layout/vList4"/>
    <dgm:cxn modelId="{4D29E270-CAE7-4C02-A11D-E3AEB2035F72}" type="presParOf" srcId="{FF2A91DC-BB78-4AD8-AA26-DFA65B570C46}" destId="{644AD606-049C-4036-9043-D593466BAF89}" srcOrd="2" destOrd="0" presId="urn:microsoft.com/office/officeart/2005/8/layout/vList4"/>
    <dgm:cxn modelId="{C9AC47AA-6429-4B14-A11C-AFAA009C892F}" type="presParOf" srcId="{E6512CB1-DBB2-4314-AE67-E63845ABEDF5}" destId="{E09DDFCB-6C7C-4874-B87D-E36DF3EFD791}" srcOrd="5" destOrd="0" presId="urn:microsoft.com/office/officeart/2005/8/layout/vList4"/>
    <dgm:cxn modelId="{27CF3050-5C82-4016-B936-1BF84DE16F63}" type="presParOf" srcId="{E6512CB1-DBB2-4314-AE67-E63845ABEDF5}" destId="{9BC80829-C0C4-432D-A56B-2C55D8F5765F}" srcOrd="6" destOrd="0" presId="urn:microsoft.com/office/officeart/2005/8/layout/vList4"/>
    <dgm:cxn modelId="{14A82B17-3D68-4E14-93C8-B4A2A3908BA1}" type="presParOf" srcId="{9BC80829-C0C4-432D-A56B-2C55D8F5765F}" destId="{49FE3724-D1F7-4C87-8869-8282C7679E87}" srcOrd="0" destOrd="0" presId="urn:microsoft.com/office/officeart/2005/8/layout/vList4"/>
    <dgm:cxn modelId="{ED29A217-826D-4195-9011-9184DA28D5AB}" type="presParOf" srcId="{9BC80829-C0C4-432D-A56B-2C55D8F5765F}" destId="{69019B49-7B0C-4AF5-B683-2C02B5216B6A}" srcOrd="1" destOrd="0" presId="urn:microsoft.com/office/officeart/2005/8/layout/vList4"/>
    <dgm:cxn modelId="{1EFCDD73-16B4-4B55-BF22-F64316405120}" type="presParOf" srcId="{9BC80829-C0C4-432D-A56B-2C55D8F5765F}" destId="{DA057C63-8B08-4E18-9C84-935E1B76CD3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614B2-B5E5-4A74-B7A9-F19300BD1DC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FC2E4D42-3642-413C-99DC-1229FCE102C6}">
      <dgm:prSet phldrT="[Text]" custT="1"/>
      <dgm:spPr>
        <a:solidFill>
          <a:srgbClr val="34B555"/>
        </a:solidFill>
      </dgm:spPr>
      <dgm:t>
        <a:bodyPr/>
        <a:lstStyle/>
        <a:p>
          <a:r>
            <a:rPr lang="en-GB" sz="2000" dirty="0" smtClean="0">
              <a:latin typeface="Arial" panose="020B0604020202020204" pitchFamily="34" charset="0"/>
              <a:cs typeface="Arial" panose="020B0604020202020204" pitchFamily="34" charset="0"/>
            </a:rPr>
            <a:t>What matters to the person</a:t>
          </a:r>
          <a:endParaRPr lang="en-GB" sz="2000" dirty="0">
            <a:latin typeface="Arial" panose="020B0604020202020204" pitchFamily="34" charset="0"/>
            <a:cs typeface="Arial" panose="020B0604020202020204" pitchFamily="34" charset="0"/>
          </a:endParaRPr>
        </a:p>
      </dgm:t>
    </dgm:pt>
    <dgm:pt modelId="{F5CF903B-3CA7-4D44-9519-F10BE4539F61}" type="parTrans" cxnId="{47B37EED-66F3-434A-9D3D-66C53C631809}">
      <dgm:prSet/>
      <dgm:spPr/>
      <dgm:t>
        <a:bodyPr/>
        <a:lstStyle/>
        <a:p>
          <a:endParaRPr lang="en-GB"/>
        </a:p>
      </dgm:t>
    </dgm:pt>
    <dgm:pt modelId="{0A32E64B-EF14-4C15-BB33-BA3756D0D705}" type="sibTrans" cxnId="{47B37EED-66F3-434A-9D3D-66C53C631809}">
      <dgm:prSet/>
      <dgm:spPr/>
      <dgm:t>
        <a:bodyPr/>
        <a:lstStyle/>
        <a:p>
          <a:endParaRPr lang="en-GB"/>
        </a:p>
      </dgm:t>
    </dgm:pt>
    <dgm:pt modelId="{7C8E011C-CE43-4F3A-B3CA-4A3F945C3490}">
      <dgm:prSet phldrT="[Text]" custT="1"/>
      <dgm:spPr>
        <a:solidFill>
          <a:srgbClr val="ED1E87"/>
        </a:solidFill>
      </dgm:spPr>
      <dgm:t>
        <a:bodyPr/>
        <a:lstStyle/>
        <a:p>
          <a:r>
            <a:rPr lang="en-GB" sz="2000" dirty="0" smtClean="0">
              <a:latin typeface="Arial" panose="020B0604020202020204" pitchFamily="34" charset="0"/>
              <a:cs typeface="Arial" panose="020B0604020202020204" pitchFamily="34" charset="0"/>
            </a:rPr>
            <a:t>Undertake proportionate assessments</a:t>
          </a:r>
          <a:endParaRPr lang="en-GB" sz="2000" dirty="0">
            <a:latin typeface="Arial" panose="020B0604020202020204" pitchFamily="34" charset="0"/>
            <a:cs typeface="Arial" panose="020B0604020202020204" pitchFamily="34" charset="0"/>
          </a:endParaRPr>
        </a:p>
      </dgm:t>
    </dgm:pt>
    <dgm:pt modelId="{3AFC255C-D67C-4816-8068-5758DBE1BF78}" type="parTrans" cxnId="{BE3D841F-38EA-4C4E-A389-718273AA310C}">
      <dgm:prSet/>
      <dgm:spPr/>
      <dgm:t>
        <a:bodyPr/>
        <a:lstStyle/>
        <a:p>
          <a:endParaRPr lang="en-GB"/>
        </a:p>
      </dgm:t>
    </dgm:pt>
    <dgm:pt modelId="{913B8866-95C4-4A53-B6B3-262BCA0B7E61}" type="sibTrans" cxnId="{BE3D841F-38EA-4C4E-A389-718273AA310C}">
      <dgm:prSet/>
      <dgm:spPr/>
      <dgm:t>
        <a:bodyPr/>
        <a:lstStyle/>
        <a:p>
          <a:endParaRPr lang="en-GB"/>
        </a:p>
      </dgm:t>
    </dgm:pt>
    <dgm:pt modelId="{CB07D694-E934-43F0-82DD-A5F258BA50C6}">
      <dgm:prSet phldrT="[Text]" custT="1"/>
      <dgm:spPr>
        <a:solidFill>
          <a:srgbClr val="EF9526"/>
        </a:solidFill>
      </dgm:spPr>
      <dgm:t>
        <a:bodyPr/>
        <a:lstStyle/>
        <a:p>
          <a:r>
            <a:rPr lang="en-GB" sz="2000" dirty="0" smtClean="0">
              <a:latin typeface="Arial" panose="020B0604020202020204" pitchFamily="34" charset="0"/>
              <a:cs typeface="Arial" panose="020B0604020202020204" pitchFamily="34" charset="0"/>
            </a:rPr>
            <a:t>Community responses</a:t>
          </a:r>
          <a:endParaRPr lang="en-GB" sz="2000" dirty="0">
            <a:latin typeface="Arial" panose="020B0604020202020204" pitchFamily="34" charset="0"/>
            <a:cs typeface="Arial" panose="020B0604020202020204" pitchFamily="34" charset="0"/>
          </a:endParaRPr>
        </a:p>
      </dgm:t>
    </dgm:pt>
    <dgm:pt modelId="{F6B672CF-82F4-4041-B7E7-7F5612D7A988}" type="parTrans" cxnId="{E74246F4-A2D5-4CFD-8925-1001390F92F4}">
      <dgm:prSet/>
      <dgm:spPr/>
      <dgm:t>
        <a:bodyPr/>
        <a:lstStyle/>
        <a:p>
          <a:endParaRPr lang="en-GB"/>
        </a:p>
      </dgm:t>
    </dgm:pt>
    <dgm:pt modelId="{A7BE2E12-DCDF-4634-938A-97BAA752ACA3}" type="sibTrans" cxnId="{E74246F4-A2D5-4CFD-8925-1001390F92F4}">
      <dgm:prSet/>
      <dgm:spPr/>
      <dgm:t>
        <a:bodyPr/>
        <a:lstStyle/>
        <a:p>
          <a:endParaRPr lang="en-GB"/>
        </a:p>
      </dgm:t>
    </dgm:pt>
    <dgm:pt modelId="{DBF3368E-1587-4F0B-A464-EECB38107478}">
      <dgm:prSet phldrT="[Text]" custT="1"/>
      <dgm:spPr>
        <a:solidFill>
          <a:srgbClr val="5CC9E3"/>
        </a:solidFill>
      </dgm:spPr>
      <dgm:t>
        <a:bodyPr/>
        <a:lstStyle/>
        <a:p>
          <a:r>
            <a:rPr lang="en-GB" sz="2000" dirty="0" smtClean="0">
              <a:solidFill>
                <a:schemeClr val="tx1"/>
              </a:solidFill>
              <a:latin typeface="Arial" panose="020B0604020202020204" pitchFamily="34" charset="0"/>
              <a:cs typeface="Arial" panose="020B0604020202020204" pitchFamily="34" charset="0"/>
            </a:rPr>
            <a:t>Professional judgement</a:t>
          </a:r>
          <a:endParaRPr lang="en-GB" sz="2000" dirty="0">
            <a:solidFill>
              <a:schemeClr val="tx1"/>
            </a:solidFill>
            <a:latin typeface="Arial" panose="020B0604020202020204" pitchFamily="34" charset="0"/>
            <a:cs typeface="Arial" panose="020B0604020202020204" pitchFamily="34" charset="0"/>
          </a:endParaRPr>
        </a:p>
      </dgm:t>
    </dgm:pt>
    <dgm:pt modelId="{8D15016C-B06E-4ADB-85F0-7894DB3790CA}" type="parTrans" cxnId="{E84E62AB-C3AB-4454-AB53-6842D180BDEC}">
      <dgm:prSet/>
      <dgm:spPr/>
      <dgm:t>
        <a:bodyPr/>
        <a:lstStyle/>
        <a:p>
          <a:endParaRPr lang="en-GB"/>
        </a:p>
      </dgm:t>
    </dgm:pt>
    <dgm:pt modelId="{C431100E-4DF1-4BEE-89DB-030C7BC2F7E2}" type="sibTrans" cxnId="{E84E62AB-C3AB-4454-AB53-6842D180BDEC}">
      <dgm:prSet/>
      <dgm:spPr/>
      <dgm:t>
        <a:bodyPr/>
        <a:lstStyle/>
        <a:p>
          <a:endParaRPr lang="en-GB"/>
        </a:p>
      </dgm:t>
    </dgm:pt>
    <dgm:pt modelId="{E6512CB1-DBB2-4314-AE67-E63845ABEDF5}" type="pres">
      <dgm:prSet presAssocID="{2D5614B2-B5E5-4A74-B7A9-F19300BD1DCB}" presName="linear" presStyleCnt="0">
        <dgm:presLayoutVars>
          <dgm:dir/>
          <dgm:resizeHandles val="exact"/>
        </dgm:presLayoutVars>
      </dgm:prSet>
      <dgm:spPr/>
      <dgm:t>
        <a:bodyPr/>
        <a:lstStyle/>
        <a:p>
          <a:endParaRPr lang="en-GB"/>
        </a:p>
      </dgm:t>
    </dgm:pt>
    <dgm:pt modelId="{12F3F249-D88C-4185-8DDF-7933AA5DEB22}" type="pres">
      <dgm:prSet presAssocID="{FC2E4D42-3642-413C-99DC-1229FCE102C6}" presName="comp" presStyleCnt="0"/>
      <dgm:spPr/>
    </dgm:pt>
    <dgm:pt modelId="{D6281E6E-F506-46DC-B9D0-A5B7E3A0A083}" type="pres">
      <dgm:prSet presAssocID="{FC2E4D42-3642-413C-99DC-1229FCE102C6}" presName="box" presStyleLbl="node1" presStyleIdx="0" presStyleCnt="4"/>
      <dgm:spPr/>
      <dgm:t>
        <a:bodyPr/>
        <a:lstStyle/>
        <a:p>
          <a:endParaRPr lang="en-GB"/>
        </a:p>
      </dgm:t>
    </dgm:pt>
    <dgm:pt modelId="{90D8C727-8AF8-43D8-91FE-92A1EC852B0D}" type="pres">
      <dgm:prSet presAssocID="{FC2E4D42-3642-413C-99DC-1229FCE102C6}" presName="img" presStyleLbl="fgImgPlace1" presStyleIdx="0" presStyleCnt="4"/>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Picutre of three people greeting each other"/>
        </a:ext>
      </dgm:extLst>
    </dgm:pt>
    <dgm:pt modelId="{45FB317F-9CA7-41CD-B297-DB64A99CDB74}" type="pres">
      <dgm:prSet presAssocID="{FC2E4D42-3642-413C-99DC-1229FCE102C6}" presName="text" presStyleLbl="node1" presStyleIdx="0" presStyleCnt="4">
        <dgm:presLayoutVars>
          <dgm:bulletEnabled val="1"/>
        </dgm:presLayoutVars>
      </dgm:prSet>
      <dgm:spPr/>
      <dgm:t>
        <a:bodyPr/>
        <a:lstStyle/>
        <a:p>
          <a:endParaRPr lang="en-GB"/>
        </a:p>
      </dgm:t>
    </dgm:pt>
    <dgm:pt modelId="{203E176B-066B-4BF7-95D3-9FFDB20CBF6E}" type="pres">
      <dgm:prSet presAssocID="{0A32E64B-EF14-4C15-BB33-BA3756D0D705}" presName="spacer" presStyleCnt="0"/>
      <dgm:spPr/>
    </dgm:pt>
    <dgm:pt modelId="{48B2DE20-0B53-41C1-AE37-AE880A2FEAE5}" type="pres">
      <dgm:prSet presAssocID="{DBF3368E-1587-4F0B-A464-EECB38107478}" presName="comp" presStyleCnt="0"/>
      <dgm:spPr/>
    </dgm:pt>
    <dgm:pt modelId="{DA77B38C-494D-4A28-B0CF-3A683BED1BFB}" type="pres">
      <dgm:prSet presAssocID="{DBF3368E-1587-4F0B-A464-EECB38107478}" presName="box" presStyleLbl="node1" presStyleIdx="1" presStyleCnt="4"/>
      <dgm:spPr/>
      <dgm:t>
        <a:bodyPr/>
        <a:lstStyle/>
        <a:p>
          <a:endParaRPr lang="en-GB"/>
        </a:p>
      </dgm:t>
    </dgm:pt>
    <dgm:pt modelId="{F038713B-E33D-41E4-84C4-6705E5A87C47}" type="pres">
      <dgm:prSet presAssocID="{DBF3368E-1587-4F0B-A464-EECB38107478}" presName="img" presStyleLbl="fgImgPlace1" presStyleIdx="1" presStyleCnt="4"/>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Word cloud 'Professional'"/>
        </a:ext>
      </dgm:extLst>
    </dgm:pt>
    <dgm:pt modelId="{F9938CAC-AAFD-4DCF-98C7-1023B1EC9271}" type="pres">
      <dgm:prSet presAssocID="{DBF3368E-1587-4F0B-A464-EECB38107478}" presName="text" presStyleLbl="node1" presStyleIdx="1" presStyleCnt="4">
        <dgm:presLayoutVars>
          <dgm:bulletEnabled val="1"/>
        </dgm:presLayoutVars>
      </dgm:prSet>
      <dgm:spPr/>
      <dgm:t>
        <a:bodyPr/>
        <a:lstStyle/>
        <a:p>
          <a:endParaRPr lang="en-GB"/>
        </a:p>
      </dgm:t>
    </dgm:pt>
    <dgm:pt modelId="{9551F2EB-C2C6-40C2-975E-E60215CD055F}" type="pres">
      <dgm:prSet presAssocID="{C431100E-4DF1-4BEE-89DB-030C7BC2F7E2}" presName="spacer" presStyleCnt="0"/>
      <dgm:spPr/>
    </dgm:pt>
    <dgm:pt modelId="{FF2A91DC-BB78-4AD8-AA26-DFA65B570C46}" type="pres">
      <dgm:prSet presAssocID="{7C8E011C-CE43-4F3A-B3CA-4A3F945C3490}" presName="comp" presStyleCnt="0"/>
      <dgm:spPr/>
    </dgm:pt>
    <dgm:pt modelId="{DF542913-12AD-4C59-B27A-2F8581910644}" type="pres">
      <dgm:prSet presAssocID="{7C8E011C-CE43-4F3A-B3CA-4A3F945C3490}" presName="box" presStyleLbl="node1" presStyleIdx="2" presStyleCnt="4"/>
      <dgm:spPr/>
      <dgm:t>
        <a:bodyPr/>
        <a:lstStyle/>
        <a:p>
          <a:endParaRPr lang="en-GB"/>
        </a:p>
      </dgm:t>
    </dgm:pt>
    <dgm:pt modelId="{50AE87CF-0120-4B38-9460-D5829C5CF38F}" type="pres">
      <dgm:prSet presAssocID="{7C8E011C-CE43-4F3A-B3CA-4A3F945C3490}" presName="img" presStyleLbl="fgImgPlace1" presStyleIdx="2" presStyleCnt="4"/>
      <dgm:spPr>
        <a:blipFill rotWithShape="1">
          <a:blip xmlns:r="http://schemas.openxmlformats.org/officeDocument/2006/relationships" r:embed="rId3"/>
          <a:stretch>
            <a:fillRect/>
          </a:stretch>
        </a:blipFill>
      </dgm:spPr>
      <dgm:t>
        <a:bodyPr/>
        <a:lstStyle/>
        <a:p>
          <a:endParaRPr lang="en-GB"/>
        </a:p>
      </dgm:t>
      <dgm:extLst>
        <a:ext uri="{E40237B7-FDA0-4F09-8148-C483321AD2D9}">
          <dgm14:cNvPr xmlns:dgm14="http://schemas.microsoft.com/office/drawing/2010/diagram" id="0" name="" title="Choice"/>
        </a:ext>
      </dgm:extLst>
    </dgm:pt>
    <dgm:pt modelId="{644AD606-049C-4036-9043-D593466BAF89}" type="pres">
      <dgm:prSet presAssocID="{7C8E011C-CE43-4F3A-B3CA-4A3F945C3490}" presName="text" presStyleLbl="node1" presStyleIdx="2" presStyleCnt="4">
        <dgm:presLayoutVars>
          <dgm:bulletEnabled val="1"/>
        </dgm:presLayoutVars>
      </dgm:prSet>
      <dgm:spPr/>
      <dgm:t>
        <a:bodyPr/>
        <a:lstStyle/>
        <a:p>
          <a:endParaRPr lang="en-GB"/>
        </a:p>
      </dgm:t>
    </dgm:pt>
    <dgm:pt modelId="{E09DDFCB-6C7C-4874-B87D-E36DF3EFD791}" type="pres">
      <dgm:prSet presAssocID="{913B8866-95C4-4A53-B6B3-262BCA0B7E61}" presName="spacer" presStyleCnt="0"/>
      <dgm:spPr/>
    </dgm:pt>
    <dgm:pt modelId="{9BC80829-C0C4-432D-A56B-2C55D8F5765F}" type="pres">
      <dgm:prSet presAssocID="{CB07D694-E934-43F0-82DD-A5F258BA50C6}" presName="comp" presStyleCnt="0"/>
      <dgm:spPr/>
    </dgm:pt>
    <dgm:pt modelId="{49FE3724-D1F7-4C87-8869-8282C7679E87}" type="pres">
      <dgm:prSet presAssocID="{CB07D694-E934-43F0-82DD-A5F258BA50C6}" presName="box" presStyleLbl="node1" presStyleIdx="3" presStyleCnt="4"/>
      <dgm:spPr/>
      <dgm:t>
        <a:bodyPr/>
        <a:lstStyle/>
        <a:p>
          <a:endParaRPr lang="en-GB"/>
        </a:p>
      </dgm:t>
    </dgm:pt>
    <dgm:pt modelId="{69019B49-7B0C-4AF5-B683-2C02B5216B6A}" type="pres">
      <dgm:prSet presAssocID="{CB07D694-E934-43F0-82DD-A5F258BA50C6}" presName="img" presStyleLbl="fgImgPlace1" presStyleIdx="3" presStyleCnt="4"/>
      <dgm:spPr>
        <a:blipFill rotWithShape="1">
          <a:blip xmlns:r="http://schemas.openxmlformats.org/officeDocument/2006/relationships" r:embed="rId4"/>
          <a:stretch>
            <a:fillRect/>
          </a:stretch>
        </a:blipFill>
      </dgm:spPr>
      <dgm:extLst>
        <a:ext uri="{E40237B7-FDA0-4F09-8148-C483321AD2D9}">
          <dgm14:cNvPr xmlns:dgm14="http://schemas.microsoft.com/office/drawing/2010/diagram" id="0" name="" title="Group of people in a circle around a light"/>
        </a:ext>
      </dgm:extLst>
    </dgm:pt>
    <dgm:pt modelId="{DA057C63-8B08-4E18-9C84-935E1B76CD30}" type="pres">
      <dgm:prSet presAssocID="{CB07D694-E934-43F0-82DD-A5F258BA50C6}" presName="text" presStyleLbl="node1" presStyleIdx="3" presStyleCnt="4">
        <dgm:presLayoutVars>
          <dgm:bulletEnabled val="1"/>
        </dgm:presLayoutVars>
      </dgm:prSet>
      <dgm:spPr/>
      <dgm:t>
        <a:bodyPr/>
        <a:lstStyle/>
        <a:p>
          <a:endParaRPr lang="en-GB"/>
        </a:p>
      </dgm:t>
    </dgm:pt>
  </dgm:ptLst>
  <dgm:cxnLst>
    <dgm:cxn modelId="{97989D8C-3A0E-41BA-87AF-304A204C27D0}" type="presOf" srcId="{CB07D694-E934-43F0-82DD-A5F258BA50C6}" destId="{49FE3724-D1F7-4C87-8869-8282C7679E87}" srcOrd="0" destOrd="0" presId="urn:microsoft.com/office/officeart/2005/8/layout/vList4"/>
    <dgm:cxn modelId="{47B37EED-66F3-434A-9D3D-66C53C631809}" srcId="{2D5614B2-B5E5-4A74-B7A9-F19300BD1DCB}" destId="{FC2E4D42-3642-413C-99DC-1229FCE102C6}" srcOrd="0" destOrd="0" parTransId="{F5CF903B-3CA7-4D44-9519-F10BE4539F61}" sibTransId="{0A32E64B-EF14-4C15-BB33-BA3756D0D705}"/>
    <dgm:cxn modelId="{403033A9-20E8-4767-BBE3-98DC6146F7C4}" type="presOf" srcId="{2D5614B2-B5E5-4A74-B7A9-F19300BD1DCB}" destId="{E6512CB1-DBB2-4314-AE67-E63845ABEDF5}" srcOrd="0" destOrd="0" presId="urn:microsoft.com/office/officeart/2005/8/layout/vList4"/>
    <dgm:cxn modelId="{6515002A-F144-4F51-8FE9-A50C2081094F}" type="presOf" srcId="{DBF3368E-1587-4F0B-A464-EECB38107478}" destId="{F9938CAC-AAFD-4DCF-98C7-1023B1EC9271}" srcOrd="1" destOrd="0" presId="urn:microsoft.com/office/officeart/2005/8/layout/vList4"/>
    <dgm:cxn modelId="{CA5A5D1D-C6A4-4181-89B8-5BFBA956906E}" type="presOf" srcId="{CB07D694-E934-43F0-82DD-A5F258BA50C6}" destId="{DA057C63-8B08-4E18-9C84-935E1B76CD30}" srcOrd="1" destOrd="0" presId="urn:microsoft.com/office/officeart/2005/8/layout/vList4"/>
    <dgm:cxn modelId="{CD6BE233-A18E-4724-845B-B26457160831}" type="presOf" srcId="{FC2E4D42-3642-413C-99DC-1229FCE102C6}" destId="{D6281E6E-F506-46DC-B9D0-A5B7E3A0A083}" srcOrd="0" destOrd="0" presId="urn:microsoft.com/office/officeart/2005/8/layout/vList4"/>
    <dgm:cxn modelId="{E84E62AB-C3AB-4454-AB53-6842D180BDEC}" srcId="{2D5614B2-B5E5-4A74-B7A9-F19300BD1DCB}" destId="{DBF3368E-1587-4F0B-A464-EECB38107478}" srcOrd="1" destOrd="0" parTransId="{8D15016C-B06E-4ADB-85F0-7894DB3790CA}" sibTransId="{C431100E-4DF1-4BEE-89DB-030C7BC2F7E2}"/>
    <dgm:cxn modelId="{C13822A4-FC1D-4606-B6E4-2285A0A23BDE}" type="presOf" srcId="{7C8E011C-CE43-4F3A-B3CA-4A3F945C3490}" destId="{DF542913-12AD-4C59-B27A-2F8581910644}" srcOrd="0" destOrd="0" presId="urn:microsoft.com/office/officeart/2005/8/layout/vList4"/>
    <dgm:cxn modelId="{4D4E41F2-EC0A-459A-84C2-C50DB295781B}" type="presOf" srcId="{7C8E011C-CE43-4F3A-B3CA-4A3F945C3490}" destId="{644AD606-049C-4036-9043-D593466BAF89}" srcOrd="1" destOrd="0" presId="urn:microsoft.com/office/officeart/2005/8/layout/vList4"/>
    <dgm:cxn modelId="{E74246F4-A2D5-4CFD-8925-1001390F92F4}" srcId="{2D5614B2-B5E5-4A74-B7A9-F19300BD1DCB}" destId="{CB07D694-E934-43F0-82DD-A5F258BA50C6}" srcOrd="3" destOrd="0" parTransId="{F6B672CF-82F4-4041-B7E7-7F5612D7A988}" sibTransId="{A7BE2E12-DCDF-4634-938A-97BAA752ACA3}"/>
    <dgm:cxn modelId="{03962C66-3D98-4EB1-BA82-49AE2E4F3AF6}" type="presOf" srcId="{FC2E4D42-3642-413C-99DC-1229FCE102C6}" destId="{45FB317F-9CA7-41CD-B297-DB64A99CDB74}" srcOrd="1" destOrd="0" presId="urn:microsoft.com/office/officeart/2005/8/layout/vList4"/>
    <dgm:cxn modelId="{8644F9FE-2C83-4E6F-939F-B7F38D75D947}" type="presOf" srcId="{DBF3368E-1587-4F0B-A464-EECB38107478}" destId="{DA77B38C-494D-4A28-B0CF-3A683BED1BFB}" srcOrd="0" destOrd="0" presId="urn:microsoft.com/office/officeart/2005/8/layout/vList4"/>
    <dgm:cxn modelId="{BE3D841F-38EA-4C4E-A389-718273AA310C}" srcId="{2D5614B2-B5E5-4A74-B7A9-F19300BD1DCB}" destId="{7C8E011C-CE43-4F3A-B3CA-4A3F945C3490}" srcOrd="2" destOrd="0" parTransId="{3AFC255C-D67C-4816-8068-5758DBE1BF78}" sibTransId="{913B8866-95C4-4A53-B6B3-262BCA0B7E61}"/>
    <dgm:cxn modelId="{547CB18A-A5BE-47CC-95B8-4A50DBA53388}" type="presParOf" srcId="{E6512CB1-DBB2-4314-AE67-E63845ABEDF5}" destId="{12F3F249-D88C-4185-8DDF-7933AA5DEB22}" srcOrd="0" destOrd="0" presId="urn:microsoft.com/office/officeart/2005/8/layout/vList4"/>
    <dgm:cxn modelId="{52373391-91A0-475F-AEF5-4CE0C9EAF773}" type="presParOf" srcId="{12F3F249-D88C-4185-8DDF-7933AA5DEB22}" destId="{D6281E6E-F506-46DC-B9D0-A5B7E3A0A083}" srcOrd="0" destOrd="0" presId="urn:microsoft.com/office/officeart/2005/8/layout/vList4"/>
    <dgm:cxn modelId="{F077FA4E-6D6F-44E6-A2F8-6C569AFB3FDE}" type="presParOf" srcId="{12F3F249-D88C-4185-8DDF-7933AA5DEB22}" destId="{90D8C727-8AF8-43D8-91FE-92A1EC852B0D}" srcOrd="1" destOrd="0" presId="urn:microsoft.com/office/officeart/2005/8/layout/vList4"/>
    <dgm:cxn modelId="{F53A9A4C-22FE-4B7E-8786-340D6DCBF0BD}" type="presParOf" srcId="{12F3F249-D88C-4185-8DDF-7933AA5DEB22}" destId="{45FB317F-9CA7-41CD-B297-DB64A99CDB74}" srcOrd="2" destOrd="0" presId="urn:microsoft.com/office/officeart/2005/8/layout/vList4"/>
    <dgm:cxn modelId="{F8DD5643-7E48-477E-B07C-E9A07820B4CA}" type="presParOf" srcId="{E6512CB1-DBB2-4314-AE67-E63845ABEDF5}" destId="{203E176B-066B-4BF7-95D3-9FFDB20CBF6E}" srcOrd="1" destOrd="0" presId="urn:microsoft.com/office/officeart/2005/8/layout/vList4"/>
    <dgm:cxn modelId="{5B2E1BF3-408A-4FDB-B868-32FBA9C5A084}" type="presParOf" srcId="{E6512CB1-DBB2-4314-AE67-E63845ABEDF5}" destId="{48B2DE20-0B53-41C1-AE37-AE880A2FEAE5}" srcOrd="2" destOrd="0" presId="urn:microsoft.com/office/officeart/2005/8/layout/vList4"/>
    <dgm:cxn modelId="{FD0F5B97-B936-44B0-ADB0-D79824AAB303}" type="presParOf" srcId="{48B2DE20-0B53-41C1-AE37-AE880A2FEAE5}" destId="{DA77B38C-494D-4A28-B0CF-3A683BED1BFB}" srcOrd="0" destOrd="0" presId="urn:microsoft.com/office/officeart/2005/8/layout/vList4"/>
    <dgm:cxn modelId="{593194FE-8581-4744-AF09-A2E589263BA2}" type="presParOf" srcId="{48B2DE20-0B53-41C1-AE37-AE880A2FEAE5}" destId="{F038713B-E33D-41E4-84C4-6705E5A87C47}" srcOrd="1" destOrd="0" presId="urn:microsoft.com/office/officeart/2005/8/layout/vList4"/>
    <dgm:cxn modelId="{6FC73F80-BC8F-4C4D-A8C8-284506831409}" type="presParOf" srcId="{48B2DE20-0B53-41C1-AE37-AE880A2FEAE5}" destId="{F9938CAC-AAFD-4DCF-98C7-1023B1EC9271}" srcOrd="2" destOrd="0" presId="urn:microsoft.com/office/officeart/2005/8/layout/vList4"/>
    <dgm:cxn modelId="{04318730-F97A-4320-8056-A386FD8A0E53}" type="presParOf" srcId="{E6512CB1-DBB2-4314-AE67-E63845ABEDF5}" destId="{9551F2EB-C2C6-40C2-975E-E60215CD055F}" srcOrd="3" destOrd="0" presId="urn:microsoft.com/office/officeart/2005/8/layout/vList4"/>
    <dgm:cxn modelId="{747F0510-25D5-4BBF-B077-B862DFEA3C7B}" type="presParOf" srcId="{E6512CB1-DBB2-4314-AE67-E63845ABEDF5}" destId="{FF2A91DC-BB78-4AD8-AA26-DFA65B570C46}" srcOrd="4" destOrd="0" presId="urn:microsoft.com/office/officeart/2005/8/layout/vList4"/>
    <dgm:cxn modelId="{326AB906-9818-46F4-8822-C290C9FB2B25}" type="presParOf" srcId="{FF2A91DC-BB78-4AD8-AA26-DFA65B570C46}" destId="{DF542913-12AD-4C59-B27A-2F8581910644}" srcOrd="0" destOrd="0" presId="urn:microsoft.com/office/officeart/2005/8/layout/vList4"/>
    <dgm:cxn modelId="{293E3EA0-217F-41AB-9969-4170D15CD3CE}" type="presParOf" srcId="{FF2A91DC-BB78-4AD8-AA26-DFA65B570C46}" destId="{50AE87CF-0120-4B38-9460-D5829C5CF38F}" srcOrd="1" destOrd="0" presId="urn:microsoft.com/office/officeart/2005/8/layout/vList4"/>
    <dgm:cxn modelId="{F710222E-ED1E-4633-801C-B39BCBB314DD}" type="presParOf" srcId="{FF2A91DC-BB78-4AD8-AA26-DFA65B570C46}" destId="{644AD606-049C-4036-9043-D593466BAF89}" srcOrd="2" destOrd="0" presId="urn:microsoft.com/office/officeart/2005/8/layout/vList4"/>
    <dgm:cxn modelId="{269B9D44-A0D0-4FE3-BFD5-117D9595742D}" type="presParOf" srcId="{E6512CB1-DBB2-4314-AE67-E63845ABEDF5}" destId="{E09DDFCB-6C7C-4874-B87D-E36DF3EFD791}" srcOrd="5" destOrd="0" presId="urn:microsoft.com/office/officeart/2005/8/layout/vList4"/>
    <dgm:cxn modelId="{F506D182-CDD3-46DE-8DBA-FF0BD39632E8}" type="presParOf" srcId="{E6512CB1-DBB2-4314-AE67-E63845ABEDF5}" destId="{9BC80829-C0C4-432D-A56B-2C55D8F5765F}" srcOrd="6" destOrd="0" presId="urn:microsoft.com/office/officeart/2005/8/layout/vList4"/>
    <dgm:cxn modelId="{F0D31F4B-0A6A-4966-B280-EEEC7D556312}" type="presParOf" srcId="{9BC80829-C0C4-432D-A56B-2C55D8F5765F}" destId="{49FE3724-D1F7-4C87-8869-8282C7679E87}" srcOrd="0" destOrd="0" presId="urn:microsoft.com/office/officeart/2005/8/layout/vList4"/>
    <dgm:cxn modelId="{387712D6-EDC6-4AE7-97FE-9CFA02DE67FA}" type="presParOf" srcId="{9BC80829-C0C4-432D-A56B-2C55D8F5765F}" destId="{69019B49-7B0C-4AF5-B683-2C02B5216B6A}" srcOrd="1" destOrd="0" presId="urn:microsoft.com/office/officeart/2005/8/layout/vList4"/>
    <dgm:cxn modelId="{8299B4B2-29DE-4FD7-9006-7F7EF9583E65}" type="presParOf" srcId="{9BC80829-C0C4-432D-A56B-2C55D8F5765F}" destId="{DA057C63-8B08-4E18-9C84-935E1B76CD3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FA3DA8-CACE-47CE-8C5B-0DF050A50734}"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GB"/>
        </a:p>
      </dgm:t>
    </dgm:pt>
    <dgm:pt modelId="{0B837915-F44F-49FB-9EE8-EB319EF1E7C4}">
      <dgm:prSet custT="1"/>
      <dgm:spPr>
        <a:solidFill>
          <a:srgbClr val="FDC536"/>
        </a:solidFill>
      </dgm:spPr>
      <dgm:t>
        <a:bodyPr/>
        <a:lstStyle/>
        <a:p>
          <a:pPr rtl="0"/>
          <a:r>
            <a:rPr lang="en-GB" sz="1800" dirty="0" smtClean="0">
              <a:solidFill>
                <a:schemeClr val="tx1"/>
              </a:solidFill>
              <a:latin typeface="Arial" panose="020B0604020202020204" pitchFamily="34" charset="0"/>
              <a:cs typeface="Arial" panose="020B0604020202020204" pitchFamily="34" charset="0"/>
            </a:rPr>
            <a:t>The National Minimum Core Data Set (NMDS) must be completed as part of the initial assessment</a:t>
          </a:r>
          <a:endParaRPr lang="en-GB" sz="1800" dirty="0">
            <a:solidFill>
              <a:schemeClr val="tx1"/>
            </a:solidFill>
            <a:latin typeface="Arial" panose="020B0604020202020204" pitchFamily="34" charset="0"/>
            <a:cs typeface="Arial" panose="020B0604020202020204" pitchFamily="34" charset="0"/>
          </a:endParaRPr>
        </a:p>
      </dgm:t>
    </dgm:pt>
    <dgm:pt modelId="{CA42D5B5-CD12-47A7-ABD2-E61697C45D8B}" type="parTrans" cxnId="{F8525A7F-C77F-4D52-ABC4-739B7C74B6BD}">
      <dgm:prSet/>
      <dgm:spPr/>
      <dgm:t>
        <a:bodyPr/>
        <a:lstStyle/>
        <a:p>
          <a:endParaRPr lang="en-GB"/>
        </a:p>
      </dgm:t>
    </dgm:pt>
    <dgm:pt modelId="{96B51B72-8241-4DCA-ABD6-D5F1349AD1FC}" type="sibTrans" cxnId="{F8525A7F-C77F-4D52-ABC4-739B7C74B6BD}">
      <dgm:prSet/>
      <dgm:spPr/>
      <dgm:t>
        <a:bodyPr/>
        <a:lstStyle/>
        <a:p>
          <a:endParaRPr lang="en-GB"/>
        </a:p>
      </dgm:t>
    </dgm:pt>
    <dgm:pt modelId="{99ECA50D-B846-47E6-B0E3-FC19EEEFD187}">
      <dgm:prSet custT="1"/>
      <dgm:spPr>
        <a:solidFill>
          <a:srgbClr val="5CC9E3"/>
        </a:solidFill>
      </dgm:spPr>
      <dgm:t>
        <a:bodyPr/>
        <a:lstStyle/>
        <a:p>
          <a:pPr rtl="0"/>
          <a:r>
            <a:rPr lang="en-GB" sz="1800" dirty="0" smtClean="0">
              <a:solidFill>
                <a:schemeClr val="tx1"/>
              </a:solidFill>
              <a:latin typeface="Arial" panose="020B0604020202020204" pitchFamily="34" charset="0"/>
              <a:cs typeface="Arial" panose="020B0604020202020204" pitchFamily="34" charset="0"/>
            </a:rPr>
            <a:t>Identifying whether there would be an adverse effect on the development of the child if the need goes unmet is crucial</a:t>
          </a:r>
          <a:endParaRPr lang="en-GB" sz="1800" dirty="0">
            <a:solidFill>
              <a:schemeClr val="tx1"/>
            </a:solidFill>
            <a:latin typeface="Arial" panose="020B0604020202020204" pitchFamily="34" charset="0"/>
            <a:cs typeface="Arial" panose="020B0604020202020204" pitchFamily="34" charset="0"/>
          </a:endParaRPr>
        </a:p>
      </dgm:t>
    </dgm:pt>
    <dgm:pt modelId="{140921C5-E5C6-4713-B70C-0E50AB591965}" type="parTrans" cxnId="{FCA0D789-3BB3-49D2-A8B6-F7892151869E}">
      <dgm:prSet/>
      <dgm:spPr/>
      <dgm:t>
        <a:bodyPr/>
        <a:lstStyle/>
        <a:p>
          <a:endParaRPr lang="en-GB"/>
        </a:p>
      </dgm:t>
    </dgm:pt>
    <dgm:pt modelId="{7CC8FBCC-2D8E-4DCC-AAB8-49DDE1834A83}" type="sibTrans" cxnId="{FCA0D789-3BB3-49D2-A8B6-F7892151869E}">
      <dgm:prSet/>
      <dgm:spPr/>
      <dgm:t>
        <a:bodyPr/>
        <a:lstStyle/>
        <a:p>
          <a:endParaRPr lang="en-GB"/>
        </a:p>
      </dgm:t>
    </dgm:pt>
    <dgm:pt modelId="{5028C0C7-CA4A-4720-8A3D-EBF6C642AA83}">
      <dgm:prSet custT="1"/>
      <dgm:spPr>
        <a:solidFill>
          <a:srgbClr val="EF9526"/>
        </a:solidFill>
      </dgm:spPr>
      <dgm:t>
        <a:bodyPr/>
        <a:lstStyle/>
        <a:p>
          <a:pPr rtl="0"/>
          <a:r>
            <a:rPr lang="en-GB" sz="1800" dirty="0" smtClean="0">
              <a:solidFill>
                <a:schemeClr val="bg1"/>
              </a:solidFill>
              <a:latin typeface="Arial" panose="020B0604020202020204" pitchFamily="34" charset="0"/>
              <a:cs typeface="Arial" panose="020B0604020202020204" pitchFamily="34" charset="0"/>
            </a:rPr>
            <a:t>Is there reasonable cause to suspect that the individual is experiencing or at risk of abuse, neglect or other harm?</a:t>
          </a:r>
          <a:endParaRPr lang="en-GB" sz="1800" dirty="0">
            <a:solidFill>
              <a:schemeClr val="bg1"/>
            </a:solidFill>
            <a:latin typeface="Arial" panose="020B0604020202020204" pitchFamily="34" charset="0"/>
            <a:cs typeface="Arial" panose="020B0604020202020204" pitchFamily="34" charset="0"/>
          </a:endParaRPr>
        </a:p>
      </dgm:t>
    </dgm:pt>
    <dgm:pt modelId="{3800A4F1-734E-4990-A007-568608C9B868}" type="parTrans" cxnId="{5CC2B709-4BD7-49E6-9B25-FD1FF6FD817B}">
      <dgm:prSet/>
      <dgm:spPr/>
      <dgm:t>
        <a:bodyPr/>
        <a:lstStyle/>
        <a:p>
          <a:endParaRPr lang="en-GB"/>
        </a:p>
      </dgm:t>
    </dgm:pt>
    <dgm:pt modelId="{A9201E7A-DB1A-4305-8C72-A063F9A12310}" type="sibTrans" cxnId="{5CC2B709-4BD7-49E6-9B25-FD1FF6FD817B}">
      <dgm:prSet/>
      <dgm:spPr/>
      <dgm:t>
        <a:bodyPr/>
        <a:lstStyle/>
        <a:p>
          <a:endParaRPr lang="en-GB"/>
        </a:p>
      </dgm:t>
    </dgm:pt>
    <dgm:pt modelId="{22C4248A-7A72-48F0-B8B7-A8BA05845736}">
      <dgm:prSet custT="1"/>
      <dgm:spPr>
        <a:solidFill>
          <a:srgbClr val="34B555"/>
        </a:solidFill>
      </dgm:spPr>
      <dgm:t>
        <a:bodyPr/>
        <a:lstStyle/>
        <a:p>
          <a:pPr rtl="0"/>
          <a:r>
            <a:rPr lang="en-GB" sz="1800" dirty="0" smtClean="0">
              <a:solidFill>
                <a:schemeClr val="bg1"/>
              </a:solidFill>
              <a:latin typeface="Arial" panose="020B0604020202020204" pitchFamily="34" charset="0"/>
              <a:cs typeface="Arial" panose="020B0604020202020204" pitchFamily="34" charset="0"/>
            </a:rPr>
            <a:t>National eligibility test that flows out of assessment</a:t>
          </a:r>
          <a:endParaRPr lang="en-GB" sz="1800" dirty="0">
            <a:solidFill>
              <a:schemeClr val="bg1"/>
            </a:solidFill>
            <a:latin typeface="Arial" panose="020B0604020202020204" pitchFamily="34" charset="0"/>
            <a:cs typeface="Arial" panose="020B0604020202020204" pitchFamily="34" charset="0"/>
          </a:endParaRPr>
        </a:p>
      </dgm:t>
    </dgm:pt>
    <dgm:pt modelId="{0CD473CA-DF98-4FB1-A7A5-ADD534B2AFAB}" type="sibTrans" cxnId="{E766984D-0C3A-4E58-929E-53DD0252F58C}">
      <dgm:prSet/>
      <dgm:spPr/>
      <dgm:t>
        <a:bodyPr/>
        <a:lstStyle/>
        <a:p>
          <a:endParaRPr lang="en-GB"/>
        </a:p>
      </dgm:t>
    </dgm:pt>
    <dgm:pt modelId="{5F269C30-7DEB-4013-A6DD-211F9D3D0516}" type="parTrans" cxnId="{E766984D-0C3A-4E58-929E-53DD0252F58C}">
      <dgm:prSet/>
      <dgm:spPr/>
      <dgm:t>
        <a:bodyPr/>
        <a:lstStyle/>
        <a:p>
          <a:endParaRPr lang="en-GB"/>
        </a:p>
      </dgm:t>
    </dgm:pt>
    <dgm:pt modelId="{F440C906-9C55-4642-BAC8-8811B309067A}" type="pres">
      <dgm:prSet presAssocID="{04FA3DA8-CACE-47CE-8C5B-0DF050A50734}" presName="linear" presStyleCnt="0">
        <dgm:presLayoutVars>
          <dgm:dir/>
          <dgm:resizeHandles val="exact"/>
        </dgm:presLayoutVars>
      </dgm:prSet>
      <dgm:spPr/>
      <dgm:t>
        <a:bodyPr/>
        <a:lstStyle/>
        <a:p>
          <a:endParaRPr lang="en-GB"/>
        </a:p>
      </dgm:t>
    </dgm:pt>
    <dgm:pt modelId="{3FA43229-CD53-4F35-B300-248B6FC2AC8D}" type="pres">
      <dgm:prSet presAssocID="{22C4248A-7A72-48F0-B8B7-A8BA05845736}" presName="comp" presStyleCnt="0"/>
      <dgm:spPr/>
    </dgm:pt>
    <dgm:pt modelId="{DD75A880-2AE2-4B06-AD45-BBDD507D27F9}" type="pres">
      <dgm:prSet presAssocID="{22C4248A-7A72-48F0-B8B7-A8BA05845736}" presName="box" presStyleLbl="node1" presStyleIdx="0" presStyleCnt="4"/>
      <dgm:spPr/>
      <dgm:t>
        <a:bodyPr/>
        <a:lstStyle/>
        <a:p>
          <a:endParaRPr lang="en-GB"/>
        </a:p>
      </dgm:t>
    </dgm:pt>
    <dgm:pt modelId="{B9C10CAB-942A-41F8-9565-D11C1DF2EABB}" type="pres">
      <dgm:prSet presAssocID="{22C4248A-7A72-48F0-B8B7-A8BA05845736}" presName="img" presStyleLbl="fgImgPlace1" presStyleIdx="0" presStyleCnt="4"/>
      <dgm:spPr>
        <a:blipFill rotWithShape="1">
          <a:blip xmlns:r="http://schemas.openxmlformats.org/officeDocument/2006/relationships" r:embed="rId1"/>
          <a:stretch>
            <a:fillRect/>
          </a:stretch>
        </a:blipFill>
      </dgm:spPr>
      <dgm:t>
        <a:bodyPr/>
        <a:lstStyle/>
        <a:p>
          <a:endParaRPr lang="en-GB"/>
        </a:p>
      </dgm:t>
      <dgm:extLst>
        <a:ext uri="{E40237B7-FDA0-4F09-8148-C483321AD2D9}">
          <dgm14:cNvPr xmlns:dgm14="http://schemas.microsoft.com/office/drawing/2010/diagram" id="0" name="" title="Test"/>
        </a:ext>
      </dgm:extLst>
    </dgm:pt>
    <dgm:pt modelId="{DE274703-4F67-4EBB-A7AB-058A30DC95E8}" type="pres">
      <dgm:prSet presAssocID="{22C4248A-7A72-48F0-B8B7-A8BA05845736}" presName="text" presStyleLbl="node1" presStyleIdx="0" presStyleCnt="4">
        <dgm:presLayoutVars>
          <dgm:bulletEnabled val="1"/>
        </dgm:presLayoutVars>
      </dgm:prSet>
      <dgm:spPr/>
      <dgm:t>
        <a:bodyPr/>
        <a:lstStyle/>
        <a:p>
          <a:endParaRPr lang="en-GB"/>
        </a:p>
      </dgm:t>
    </dgm:pt>
    <dgm:pt modelId="{AF143420-D4E9-46A7-BC52-2B59D2AE9769}" type="pres">
      <dgm:prSet presAssocID="{0CD473CA-DF98-4FB1-A7A5-ADD534B2AFAB}" presName="spacer" presStyleCnt="0"/>
      <dgm:spPr/>
    </dgm:pt>
    <dgm:pt modelId="{89F004A6-3424-4F04-AB41-7A40F62B24AD}" type="pres">
      <dgm:prSet presAssocID="{0B837915-F44F-49FB-9EE8-EB319EF1E7C4}" presName="comp" presStyleCnt="0"/>
      <dgm:spPr/>
    </dgm:pt>
    <dgm:pt modelId="{6D7FB5FC-774D-4AED-B836-51C69A060A27}" type="pres">
      <dgm:prSet presAssocID="{0B837915-F44F-49FB-9EE8-EB319EF1E7C4}" presName="box" presStyleLbl="node1" presStyleIdx="1" presStyleCnt="4"/>
      <dgm:spPr/>
      <dgm:t>
        <a:bodyPr/>
        <a:lstStyle/>
        <a:p>
          <a:endParaRPr lang="en-GB"/>
        </a:p>
      </dgm:t>
    </dgm:pt>
    <dgm:pt modelId="{2C1DF841-F3CF-4258-8A89-99762A1304A0}" type="pres">
      <dgm:prSet presAssocID="{0B837915-F44F-49FB-9EE8-EB319EF1E7C4}" presName="img" presStyleLbl="fgImgPlace1" presStyleIdx="1" presStyleCnt="4"/>
      <dgm:spPr>
        <a:blipFill rotWithShape="1">
          <a:blip xmlns:r="http://schemas.openxmlformats.org/officeDocument/2006/relationships" r:embed="rId2"/>
          <a:stretch>
            <a:fillRect/>
          </a:stretch>
        </a:blipFill>
      </dgm:spPr>
      <dgm:t>
        <a:bodyPr/>
        <a:lstStyle/>
        <a:p>
          <a:endParaRPr lang="en-GB"/>
        </a:p>
      </dgm:t>
      <dgm:extLst>
        <a:ext uri="{E40237B7-FDA0-4F09-8148-C483321AD2D9}">
          <dgm14:cNvPr xmlns:dgm14="http://schemas.microsoft.com/office/drawing/2010/diagram" id="0" name="" title="Assessment Info"/>
        </a:ext>
      </dgm:extLst>
    </dgm:pt>
    <dgm:pt modelId="{F313A572-4169-413D-9B6E-2F65844816AD}" type="pres">
      <dgm:prSet presAssocID="{0B837915-F44F-49FB-9EE8-EB319EF1E7C4}" presName="text" presStyleLbl="node1" presStyleIdx="1" presStyleCnt="4">
        <dgm:presLayoutVars>
          <dgm:bulletEnabled val="1"/>
        </dgm:presLayoutVars>
      </dgm:prSet>
      <dgm:spPr/>
      <dgm:t>
        <a:bodyPr/>
        <a:lstStyle/>
        <a:p>
          <a:endParaRPr lang="en-GB"/>
        </a:p>
      </dgm:t>
    </dgm:pt>
    <dgm:pt modelId="{D93E8D64-DE2D-4A2F-87E8-5A0EFA7A6B05}" type="pres">
      <dgm:prSet presAssocID="{96B51B72-8241-4DCA-ABD6-D5F1349AD1FC}" presName="spacer" presStyleCnt="0"/>
      <dgm:spPr/>
    </dgm:pt>
    <dgm:pt modelId="{60D6472A-7F0F-4DBA-BE1E-17BCCF2D32EF}" type="pres">
      <dgm:prSet presAssocID="{99ECA50D-B846-47E6-B0E3-FC19EEEFD187}" presName="comp" presStyleCnt="0"/>
      <dgm:spPr/>
    </dgm:pt>
    <dgm:pt modelId="{50C355C7-958A-4787-AF86-9390B67CE682}" type="pres">
      <dgm:prSet presAssocID="{99ECA50D-B846-47E6-B0E3-FC19EEEFD187}" presName="box" presStyleLbl="node1" presStyleIdx="2" presStyleCnt="4"/>
      <dgm:spPr/>
      <dgm:t>
        <a:bodyPr/>
        <a:lstStyle/>
        <a:p>
          <a:endParaRPr lang="en-GB"/>
        </a:p>
      </dgm:t>
    </dgm:pt>
    <dgm:pt modelId="{B2333514-CE35-4CC5-9197-722E6E4D6F95}" type="pres">
      <dgm:prSet presAssocID="{99ECA50D-B846-47E6-B0E3-FC19EEEFD187}"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GB"/>
        </a:p>
      </dgm:t>
      <dgm:extLst>
        <a:ext uri="{E40237B7-FDA0-4F09-8148-C483321AD2D9}">
          <dgm14:cNvPr xmlns:dgm14="http://schemas.microsoft.com/office/drawing/2010/diagram" id="0" name="" title="Group of children positioned in the shape of a heart"/>
        </a:ext>
      </dgm:extLst>
    </dgm:pt>
    <dgm:pt modelId="{DFFDF884-FD78-4405-85E2-9140252DDA65}" type="pres">
      <dgm:prSet presAssocID="{99ECA50D-B846-47E6-B0E3-FC19EEEFD187}" presName="text" presStyleLbl="node1" presStyleIdx="2" presStyleCnt="4">
        <dgm:presLayoutVars>
          <dgm:bulletEnabled val="1"/>
        </dgm:presLayoutVars>
      </dgm:prSet>
      <dgm:spPr/>
      <dgm:t>
        <a:bodyPr/>
        <a:lstStyle/>
        <a:p>
          <a:endParaRPr lang="en-GB"/>
        </a:p>
      </dgm:t>
    </dgm:pt>
    <dgm:pt modelId="{EE300C15-022B-40E0-BBB1-4EA4F4A972EA}" type="pres">
      <dgm:prSet presAssocID="{7CC8FBCC-2D8E-4DCC-AAB8-49DDE1834A83}" presName="spacer" presStyleCnt="0"/>
      <dgm:spPr/>
    </dgm:pt>
    <dgm:pt modelId="{DE9BA0B0-5FF1-4FFE-8469-3593E1D26C66}" type="pres">
      <dgm:prSet presAssocID="{5028C0C7-CA4A-4720-8A3D-EBF6C642AA83}" presName="comp" presStyleCnt="0"/>
      <dgm:spPr/>
    </dgm:pt>
    <dgm:pt modelId="{57033BAA-A139-484E-8011-312B0519346C}" type="pres">
      <dgm:prSet presAssocID="{5028C0C7-CA4A-4720-8A3D-EBF6C642AA83}" presName="box" presStyleLbl="node1" presStyleIdx="3" presStyleCnt="4"/>
      <dgm:spPr/>
      <dgm:t>
        <a:bodyPr/>
        <a:lstStyle/>
        <a:p>
          <a:endParaRPr lang="en-GB"/>
        </a:p>
      </dgm:t>
    </dgm:pt>
    <dgm:pt modelId="{54AA344F-5A19-45F0-BCBF-77B43E6D8BCC}" type="pres">
      <dgm:prSet presAssocID="{5028C0C7-CA4A-4720-8A3D-EBF6C642AA83}"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t>
        <a:bodyPr/>
        <a:lstStyle/>
        <a:p>
          <a:endParaRPr lang="en-GB"/>
        </a:p>
      </dgm:t>
      <dgm:extLst>
        <a:ext uri="{E40237B7-FDA0-4F09-8148-C483321AD2D9}">
          <dgm14:cNvPr xmlns:dgm14="http://schemas.microsoft.com/office/drawing/2010/diagram" id="0" name="" title="Multi coloured children's hands in a circle"/>
        </a:ext>
      </dgm:extLst>
    </dgm:pt>
    <dgm:pt modelId="{41542D13-7D8E-4810-9AD7-B96D77175452}" type="pres">
      <dgm:prSet presAssocID="{5028C0C7-CA4A-4720-8A3D-EBF6C642AA83}" presName="text" presStyleLbl="node1" presStyleIdx="3" presStyleCnt="4">
        <dgm:presLayoutVars>
          <dgm:bulletEnabled val="1"/>
        </dgm:presLayoutVars>
      </dgm:prSet>
      <dgm:spPr/>
      <dgm:t>
        <a:bodyPr/>
        <a:lstStyle/>
        <a:p>
          <a:endParaRPr lang="en-GB"/>
        </a:p>
      </dgm:t>
    </dgm:pt>
  </dgm:ptLst>
  <dgm:cxnLst>
    <dgm:cxn modelId="{63AFCC4B-DA4E-4C99-B205-2DE7650A9A4D}" type="presOf" srcId="{22C4248A-7A72-48F0-B8B7-A8BA05845736}" destId="{DD75A880-2AE2-4B06-AD45-BBDD507D27F9}" srcOrd="0" destOrd="0" presId="urn:microsoft.com/office/officeart/2005/8/layout/vList4"/>
    <dgm:cxn modelId="{FCA0D789-3BB3-49D2-A8B6-F7892151869E}" srcId="{04FA3DA8-CACE-47CE-8C5B-0DF050A50734}" destId="{99ECA50D-B846-47E6-B0E3-FC19EEEFD187}" srcOrd="2" destOrd="0" parTransId="{140921C5-E5C6-4713-B70C-0E50AB591965}" sibTransId="{7CC8FBCC-2D8E-4DCC-AAB8-49DDE1834A83}"/>
    <dgm:cxn modelId="{E766984D-0C3A-4E58-929E-53DD0252F58C}" srcId="{04FA3DA8-CACE-47CE-8C5B-0DF050A50734}" destId="{22C4248A-7A72-48F0-B8B7-A8BA05845736}" srcOrd="0" destOrd="0" parTransId="{5F269C30-7DEB-4013-A6DD-211F9D3D0516}" sibTransId="{0CD473CA-DF98-4FB1-A7A5-ADD534B2AFAB}"/>
    <dgm:cxn modelId="{F8525A7F-C77F-4D52-ABC4-739B7C74B6BD}" srcId="{04FA3DA8-CACE-47CE-8C5B-0DF050A50734}" destId="{0B837915-F44F-49FB-9EE8-EB319EF1E7C4}" srcOrd="1" destOrd="0" parTransId="{CA42D5B5-CD12-47A7-ABD2-E61697C45D8B}" sibTransId="{96B51B72-8241-4DCA-ABD6-D5F1349AD1FC}"/>
    <dgm:cxn modelId="{89213ABE-8228-4892-8311-780D1FF56AA1}" type="presOf" srcId="{0B837915-F44F-49FB-9EE8-EB319EF1E7C4}" destId="{6D7FB5FC-774D-4AED-B836-51C69A060A27}" srcOrd="0" destOrd="0" presId="urn:microsoft.com/office/officeart/2005/8/layout/vList4"/>
    <dgm:cxn modelId="{774B2F21-D823-475C-A61C-40E0423C74D1}" type="presOf" srcId="{5028C0C7-CA4A-4720-8A3D-EBF6C642AA83}" destId="{57033BAA-A139-484E-8011-312B0519346C}" srcOrd="0" destOrd="0" presId="urn:microsoft.com/office/officeart/2005/8/layout/vList4"/>
    <dgm:cxn modelId="{5CC2B709-4BD7-49E6-9B25-FD1FF6FD817B}" srcId="{04FA3DA8-CACE-47CE-8C5B-0DF050A50734}" destId="{5028C0C7-CA4A-4720-8A3D-EBF6C642AA83}" srcOrd="3" destOrd="0" parTransId="{3800A4F1-734E-4990-A007-568608C9B868}" sibTransId="{A9201E7A-DB1A-4305-8C72-A063F9A12310}"/>
    <dgm:cxn modelId="{0EA04775-9262-4F28-967D-F097FF33A49B}" type="presOf" srcId="{04FA3DA8-CACE-47CE-8C5B-0DF050A50734}" destId="{F440C906-9C55-4642-BAC8-8811B309067A}" srcOrd="0" destOrd="0" presId="urn:microsoft.com/office/officeart/2005/8/layout/vList4"/>
    <dgm:cxn modelId="{A892B5D0-CDF0-4C74-8388-3E2573A4F530}" type="presOf" srcId="{99ECA50D-B846-47E6-B0E3-FC19EEEFD187}" destId="{50C355C7-958A-4787-AF86-9390B67CE682}" srcOrd="0" destOrd="0" presId="urn:microsoft.com/office/officeart/2005/8/layout/vList4"/>
    <dgm:cxn modelId="{B7BED152-AAF9-4169-8370-01F11397AF85}" type="presOf" srcId="{0B837915-F44F-49FB-9EE8-EB319EF1E7C4}" destId="{F313A572-4169-413D-9B6E-2F65844816AD}" srcOrd="1" destOrd="0" presId="urn:microsoft.com/office/officeart/2005/8/layout/vList4"/>
    <dgm:cxn modelId="{598B6487-A247-411E-86EC-4D2E212B5599}" type="presOf" srcId="{99ECA50D-B846-47E6-B0E3-FC19EEEFD187}" destId="{DFFDF884-FD78-4405-85E2-9140252DDA65}" srcOrd="1" destOrd="0" presId="urn:microsoft.com/office/officeart/2005/8/layout/vList4"/>
    <dgm:cxn modelId="{9E07C752-6857-43DF-92D5-2F1F40FE25DF}" type="presOf" srcId="{5028C0C7-CA4A-4720-8A3D-EBF6C642AA83}" destId="{41542D13-7D8E-4810-9AD7-B96D77175452}" srcOrd="1" destOrd="0" presId="urn:microsoft.com/office/officeart/2005/8/layout/vList4"/>
    <dgm:cxn modelId="{9B4C42CF-A18F-4D97-80EF-E4FE22F024C5}" type="presOf" srcId="{22C4248A-7A72-48F0-B8B7-A8BA05845736}" destId="{DE274703-4F67-4EBB-A7AB-058A30DC95E8}" srcOrd="1" destOrd="0" presId="urn:microsoft.com/office/officeart/2005/8/layout/vList4"/>
    <dgm:cxn modelId="{B84CF2DE-12F4-4C7A-91FD-F8C40242AE70}" type="presParOf" srcId="{F440C906-9C55-4642-BAC8-8811B309067A}" destId="{3FA43229-CD53-4F35-B300-248B6FC2AC8D}" srcOrd="0" destOrd="0" presId="urn:microsoft.com/office/officeart/2005/8/layout/vList4"/>
    <dgm:cxn modelId="{80833394-8C20-4656-9B1C-2AD029C74058}" type="presParOf" srcId="{3FA43229-CD53-4F35-B300-248B6FC2AC8D}" destId="{DD75A880-2AE2-4B06-AD45-BBDD507D27F9}" srcOrd="0" destOrd="0" presId="urn:microsoft.com/office/officeart/2005/8/layout/vList4"/>
    <dgm:cxn modelId="{E8DA0628-A853-452A-9F8C-5F6425406772}" type="presParOf" srcId="{3FA43229-CD53-4F35-B300-248B6FC2AC8D}" destId="{B9C10CAB-942A-41F8-9565-D11C1DF2EABB}" srcOrd="1" destOrd="0" presId="urn:microsoft.com/office/officeart/2005/8/layout/vList4"/>
    <dgm:cxn modelId="{8E2F970C-FDBC-4017-A5BF-15EE45B74182}" type="presParOf" srcId="{3FA43229-CD53-4F35-B300-248B6FC2AC8D}" destId="{DE274703-4F67-4EBB-A7AB-058A30DC95E8}" srcOrd="2" destOrd="0" presId="urn:microsoft.com/office/officeart/2005/8/layout/vList4"/>
    <dgm:cxn modelId="{A06C2E0E-CCA0-4A6E-81EE-3991FE2D6671}" type="presParOf" srcId="{F440C906-9C55-4642-BAC8-8811B309067A}" destId="{AF143420-D4E9-46A7-BC52-2B59D2AE9769}" srcOrd="1" destOrd="0" presId="urn:microsoft.com/office/officeart/2005/8/layout/vList4"/>
    <dgm:cxn modelId="{643863EA-BC0F-4F55-B78A-D116F9FD4689}" type="presParOf" srcId="{F440C906-9C55-4642-BAC8-8811B309067A}" destId="{89F004A6-3424-4F04-AB41-7A40F62B24AD}" srcOrd="2" destOrd="0" presId="urn:microsoft.com/office/officeart/2005/8/layout/vList4"/>
    <dgm:cxn modelId="{2C821641-F7A6-4EB0-ABA2-7FD21F7D4C81}" type="presParOf" srcId="{89F004A6-3424-4F04-AB41-7A40F62B24AD}" destId="{6D7FB5FC-774D-4AED-B836-51C69A060A27}" srcOrd="0" destOrd="0" presId="urn:microsoft.com/office/officeart/2005/8/layout/vList4"/>
    <dgm:cxn modelId="{7355EF31-6133-4064-A9DC-0B142746178A}" type="presParOf" srcId="{89F004A6-3424-4F04-AB41-7A40F62B24AD}" destId="{2C1DF841-F3CF-4258-8A89-99762A1304A0}" srcOrd="1" destOrd="0" presId="urn:microsoft.com/office/officeart/2005/8/layout/vList4"/>
    <dgm:cxn modelId="{58BA2618-D7FB-4B55-94BB-22578E6151EF}" type="presParOf" srcId="{89F004A6-3424-4F04-AB41-7A40F62B24AD}" destId="{F313A572-4169-413D-9B6E-2F65844816AD}" srcOrd="2" destOrd="0" presId="urn:microsoft.com/office/officeart/2005/8/layout/vList4"/>
    <dgm:cxn modelId="{705CE66C-96D8-4870-AA0D-0D8216962E6F}" type="presParOf" srcId="{F440C906-9C55-4642-BAC8-8811B309067A}" destId="{D93E8D64-DE2D-4A2F-87E8-5A0EFA7A6B05}" srcOrd="3" destOrd="0" presId="urn:microsoft.com/office/officeart/2005/8/layout/vList4"/>
    <dgm:cxn modelId="{464A1816-A683-44AB-9503-B0B1E780AA9A}" type="presParOf" srcId="{F440C906-9C55-4642-BAC8-8811B309067A}" destId="{60D6472A-7F0F-4DBA-BE1E-17BCCF2D32EF}" srcOrd="4" destOrd="0" presId="urn:microsoft.com/office/officeart/2005/8/layout/vList4"/>
    <dgm:cxn modelId="{5736D990-9E46-402D-8D3F-686B382A8ECA}" type="presParOf" srcId="{60D6472A-7F0F-4DBA-BE1E-17BCCF2D32EF}" destId="{50C355C7-958A-4787-AF86-9390B67CE682}" srcOrd="0" destOrd="0" presId="urn:microsoft.com/office/officeart/2005/8/layout/vList4"/>
    <dgm:cxn modelId="{BBC20A12-2DC9-486C-8E53-537E18E03810}" type="presParOf" srcId="{60D6472A-7F0F-4DBA-BE1E-17BCCF2D32EF}" destId="{B2333514-CE35-4CC5-9197-722E6E4D6F95}" srcOrd="1" destOrd="0" presId="urn:microsoft.com/office/officeart/2005/8/layout/vList4"/>
    <dgm:cxn modelId="{3B36F451-2416-4672-AB85-ED084A421787}" type="presParOf" srcId="{60D6472A-7F0F-4DBA-BE1E-17BCCF2D32EF}" destId="{DFFDF884-FD78-4405-85E2-9140252DDA65}" srcOrd="2" destOrd="0" presId="urn:microsoft.com/office/officeart/2005/8/layout/vList4"/>
    <dgm:cxn modelId="{50DE775C-44B2-464A-A338-04D0C6C52622}" type="presParOf" srcId="{F440C906-9C55-4642-BAC8-8811B309067A}" destId="{EE300C15-022B-40E0-BBB1-4EA4F4A972EA}" srcOrd="5" destOrd="0" presId="urn:microsoft.com/office/officeart/2005/8/layout/vList4"/>
    <dgm:cxn modelId="{4B295217-F658-453B-AF24-6F1727119DCC}" type="presParOf" srcId="{F440C906-9C55-4642-BAC8-8811B309067A}" destId="{DE9BA0B0-5FF1-4FFE-8469-3593E1D26C66}" srcOrd="6" destOrd="0" presId="urn:microsoft.com/office/officeart/2005/8/layout/vList4"/>
    <dgm:cxn modelId="{F182F25D-88EE-4D7C-9AC1-AC756D0D78B8}" type="presParOf" srcId="{DE9BA0B0-5FF1-4FFE-8469-3593E1D26C66}" destId="{57033BAA-A139-484E-8011-312B0519346C}" srcOrd="0" destOrd="0" presId="urn:microsoft.com/office/officeart/2005/8/layout/vList4"/>
    <dgm:cxn modelId="{0AF7E00E-031F-4198-A966-A99D84AB772E}" type="presParOf" srcId="{DE9BA0B0-5FF1-4FFE-8469-3593E1D26C66}" destId="{54AA344F-5A19-45F0-BCBF-77B43E6D8BCC}" srcOrd="1" destOrd="0" presId="urn:microsoft.com/office/officeart/2005/8/layout/vList4"/>
    <dgm:cxn modelId="{CD592D3E-E302-4063-8968-DC6246CAD92F}" type="presParOf" srcId="{DE9BA0B0-5FF1-4FFE-8469-3593E1D26C66}" destId="{41542D13-7D8E-4810-9AD7-B96D7717545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066095-4BE9-4322-BABB-E80BF7173C7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09B78C36-3817-429F-A4BD-CADF6D258B0D}">
      <dgm:prSet custT="1"/>
      <dgm:spPr>
        <a:solidFill>
          <a:srgbClr val="5CC9E3">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algn="ctr" rtl="0"/>
          <a:r>
            <a:rPr lang="en-GB" sz="2000" b="1" u="none" dirty="0" smtClean="0">
              <a:latin typeface="Arial" panose="020B0604020202020204" pitchFamily="34" charset="0"/>
              <a:cs typeface="Arial" panose="020B0604020202020204" pitchFamily="34" charset="0"/>
            </a:rPr>
            <a:t>Key change</a:t>
          </a:r>
        </a:p>
        <a:p>
          <a:pPr algn="ctr" rtl="0"/>
          <a:r>
            <a:rPr lang="en-GB" sz="2000" dirty="0" smtClean="0">
              <a:latin typeface="Arial" panose="020B0604020202020204" pitchFamily="34" charset="0"/>
              <a:cs typeface="Arial" panose="020B0604020202020204" pitchFamily="34" charset="0"/>
            </a:rPr>
            <a:t>A plan is required when an individual is unlikely to achieve their personal outcomes unless the local authority provides or arranges care and support to meet an identified, eligible need</a:t>
          </a:r>
          <a:endParaRPr lang="en-GB" sz="2000" dirty="0">
            <a:latin typeface="Arial" panose="020B0604020202020204" pitchFamily="34" charset="0"/>
            <a:cs typeface="Arial" panose="020B0604020202020204" pitchFamily="34" charset="0"/>
          </a:endParaRPr>
        </a:p>
      </dgm:t>
    </dgm:pt>
    <dgm:pt modelId="{DAA449C4-238A-491B-B510-81EE88BE774F}" type="parTrans" cxnId="{2629FD34-06FB-4592-BDFF-D4DBDE1F768A}">
      <dgm:prSet/>
      <dgm:spPr/>
      <dgm:t>
        <a:bodyPr/>
        <a:lstStyle/>
        <a:p>
          <a:endParaRPr lang="en-GB"/>
        </a:p>
      </dgm:t>
    </dgm:pt>
    <dgm:pt modelId="{774720EA-04E3-4243-891D-7280BD5029B9}" type="sibTrans" cxnId="{2629FD34-06FB-4592-BDFF-D4DBDE1F768A}">
      <dgm:prSet/>
      <dgm:spPr/>
      <dgm:t>
        <a:bodyPr/>
        <a:lstStyle/>
        <a:p>
          <a:endParaRPr lang="en-GB"/>
        </a:p>
      </dgm:t>
    </dgm:pt>
    <dgm:pt modelId="{8A2EF159-68B1-43B1-9779-FB04C88E002F}" type="pres">
      <dgm:prSet presAssocID="{18066095-4BE9-4322-BABB-E80BF7173C79}" presName="compositeShape" presStyleCnt="0">
        <dgm:presLayoutVars>
          <dgm:chMax val="7"/>
          <dgm:dir/>
          <dgm:resizeHandles val="exact"/>
        </dgm:presLayoutVars>
      </dgm:prSet>
      <dgm:spPr/>
      <dgm:t>
        <a:bodyPr/>
        <a:lstStyle/>
        <a:p>
          <a:endParaRPr lang="en-GB"/>
        </a:p>
      </dgm:t>
    </dgm:pt>
    <dgm:pt modelId="{6391B182-D328-44BF-AE40-0FE1AB84524D}" type="pres">
      <dgm:prSet presAssocID="{09B78C36-3817-429F-A4BD-CADF6D258B0D}" presName="circ1TxSh" presStyleLbl="vennNode1" presStyleIdx="0" presStyleCnt="1"/>
      <dgm:spPr/>
      <dgm:t>
        <a:bodyPr/>
        <a:lstStyle/>
        <a:p>
          <a:endParaRPr lang="en-GB"/>
        </a:p>
      </dgm:t>
    </dgm:pt>
  </dgm:ptLst>
  <dgm:cxnLst>
    <dgm:cxn modelId="{2629FD34-06FB-4592-BDFF-D4DBDE1F768A}" srcId="{18066095-4BE9-4322-BABB-E80BF7173C79}" destId="{09B78C36-3817-429F-A4BD-CADF6D258B0D}" srcOrd="0" destOrd="0" parTransId="{DAA449C4-238A-491B-B510-81EE88BE774F}" sibTransId="{774720EA-04E3-4243-891D-7280BD5029B9}"/>
    <dgm:cxn modelId="{D04EAD73-F501-4FC2-A75B-36C993E763D6}" type="presOf" srcId="{18066095-4BE9-4322-BABB-E80BF7173C79}" destId="{8A2EF159-68B1-43B1-9779-FB04C88E002F}" srcOrd="0" destOrd="0" presId="urn:microsoft.com/office/officeart/2005/8/layout/venn1"/>
    <dgm:cxn modelId="{164BDD37-58A6-4748-93C0-F456ADA12CE4}" type="presOf" srcId="{09B78C36-3817-429F-A4BD-CADF6D258B0D}" destId="{6391B182-D328-44BF-AE40-0FE1AB84524D}" srcOrd="0" destOrd="0" presId="urn:microsoft.com/office/officeart/2005/8/layout/venn1"/>
    <dgm:cxn modelId="{88E62AA1-BC11-46B8-8B1D-5E8266E7E558}" type="presParOf" srcId="{8A2EF159-68B1-43B1-9779-FB04C88E002F}" destId="{6391B182-D328-44BF-AE40-0FE1AB84524D}"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BAE010-BC91-41AD-93BA-699DAAB0E764}" type="doc">
      <dgm:prSet loTypeId="urn:microsoft.com/office/officeart/2005/8/layout/hList6" loCatId="list" qsTypeId="urn:microsoft.com/office/officeart/2005/8/quickstyle/3d5" qsCatId="3D" csTypeId="urn:microsoft.com/office/officeart/2005/8/colors/colorful1" csCatId="colorful" phldr="1"/>
      <dgm:spPr>
        <a:scene3d>
          <a:camera prst="perspectiveLeft" zoom="95000"/>
          <a:lightRig rig="flat" dir="t"/>
        </a:scene3d>
      </dgm:spPr>
      <dgm:t>
        <a:bodyPr/>
        <a:lstStyle/>
        <a:p>
          <a:endParaRPr lang="en-GB"/>
        </a:p>
      </dgm:t>
    </dgm:pt>
    <dgm:pt modelId="{DD60D65C-179E-4A2E-B96F-D0FC8AE85710}">
      <dgm:prSet custT="1"/>
      <dgm:spPr>
        <a:solidFill>
          <a:srgbClr val="34B555"/>
        </a:solidFill>
        <a:ln>
          <a:solidFill>
            <a:schemeClr val="accent4">
              <a:lumMod val="60000"/>
              <a:lumOff val="40000"/>
            </a:schemeClr>
          </a:solidFill>
        </a:ln>
      </dgm:spPr>
      <dgm:t>
        <a:bodyPr/>
        <a:lstStyle/>
        <a:p>
          <a:pPr algn="ctr" rtl="0"/>
          <a:r>
            <a:rPr lang="en-GB" sz="2400" b="1" u="none" dirty="0" smtClean="0">
              <a:solidFill>
                <a:schemeClr val="bg1"/>
              </a:solidFill>
              <a:latin typeface="Arial" panose="020B0604020202020204" pitchFamily="34" charset="0"/>
              <a:cs typeface="Arial" panose="020B0604020202020204" pitchFamily="34" charset="0"/>
            </a:rPr>
            <a:t>Care and support planning in the Act</a:t>
          </a:r>
          <a:endParaRPr lang="en-GB" sz="2400" u="none" dirty="0">
            <a:solidFill>
              <a:schemeClr val="bg1"/>
            </a:solidFill>
            <a:latin typeface="Arial" panose="020B0604020202020204" pitchFamily="34" charset="0"/>
            <a:cs typeface="Arial" panose="020B0604020202020204" pitchFamily="34" charset="0"/>
          </a:endParaRPr>
        </a:p>
      </dgm:t>
    </dgm:pt>
    <dgm:pt modelId="{EF7196D0-5FAB-4C09-92CA-D8F4C5307C29}" type="parTrans" cxnId="{D421E668-8791-4920-A39E-3653850DBD0B}">
      <dgm:prSet/>
      <dgm:spPr/>
      <dgm:t>
        <a:bodyPr/>
        <a:lstStyle/>
        <a:p>
          <a:endParaRPr lang="en-GB"/>
        </a:p>
      </dgm:t>
    </dgm:pt>
    <dgm:pt modelId="{FFA14792-2CAC-4C82-A539-C4B5BDA879B0}" type="sibTrans" cxnId="{D421E668-8791-4920-A39E-3653850DBD0B}">
      <dgm:prSet/>
      <dgm:spPr/>
      <dgm:t>
        <a:bodyPr/>
        <a:lstStyle/>
        <a:p>
          <a:endParaRPr lang="en-GB"/>
        </a:p>
      </dgm:t>
    </dgm:pt>
    <dgm:pt modelId="{C5D313F3-8075-41AB-A1CA-2E4F854F0366}">
      <dgm:prSet custT="1"/>
      <dgm:spPr>
        <a:solidFill>
          <a:srgbClr val="34B555"/>
        </a:solidFill>
        <a:ln>
          <a:solidFill>
            <a:schemeClr val="accent4">
              <a:lumMod val="60000"/>
              <a:lumOff val="40000"/>
            </a:schemeClr>
          </a:solidFill>
        </a:ln>
      </dgm:spPr>
      <dgm:t>
        <a:bodyPr/>
        <a:lstStyle/>
        <a:p>
          <a:pPr algn="l" rtl="0"/>
          <a:r>
            <a:rPr lang="en-GB" sz="2400" dirty="0" smtClean="0">
              <a:solidFill>
                <a:schemeClr val="bg1"/>
              </a:solidFill>
              <a:latin typeface="Arial" panose="020B0604020202020204" pitchFamily="34" charset="0"/>
              <a:cs typeface="Arial" panose="020B0604020202020204" pitchFamily="34" charset="0"/>
            </a:rPr>
            <a:t>Involve the individual and where feasible any carer</a:t>
          </a:r>
          <a:endParaRPr lang="en-GB" sz="2400" dirty="0">
            <a:solidFill>
              <a:schemeClr val="bg1"/>
            </a:solidFill>
            <a:latin typeface="Arial" panose="020B0604020202020204" pitchFamily="34" charset="0"/>
            <a:cs typeface="Arial" panose="020B0604020202020204" pitchFamily="34" charset="0"/>
          </a:endParaRPr>
        </a:p>
      </dgm:t>
    </dgm:pt>
    <dgm:pt modelId="{B757B72A-ABF5-46A1-9A3F-D668A01867C7}" type="parTrans" cxnId="{E413CFEB-F8E5-437E-AF8C-46D8869A625D}">
      <dgm:prSet/>
      <dgm:spPr/>
      <dgm:t>
        <a:bodyPr/>
        <a:lstStyle/>
        <a:p>
          <a:endParaRPr lang="en-GB"/>
        </a:p>
      </dgm:t>
    </dgm:pt>
    <dgm:pt modelId="{7D6DFD93-BF33-4B8D-AC3B-CA94D201D3D2}" type="sibTrans" cxnId="{E413CFEB-F8E5-437E-AF8C-46D8869A625D}">
      <dgm:prSet/>
      <dgm:spPr/>
      <dgm:t>
        <a:bodyPr/>
        <a:lstStyle/>
        <a:p>
          <a:endParaRPr lang="en-GB"/>
        </a:p>
      </dgm:t>
    </dgm:pt>
    <dgm:pt modelId="{9E08815E-996F-40FE-B667-9AE22DC06F57}">
      <dgm:prSet custT="1"/>
      <dgm:spPr>
        <a:solidFill>
          <a:srgbClr val="34B555"/>
        </a:solidFill>
        <a:ln>
          <a:solidFill>
            <a:schemeClr val="accent4">
              <a:lumMod val="60000"/>
              <a:lumOff val="40000"/>
            </a:schemeClr>
          </a:solidFill>
        </a:ln>
      </dgm:spPr>
      <dgm:t>
        <a:bodyPr/>
        <a:lstStyle/>
        <a:p>
          <a:pPr algn="l" rtl="0"/>
          <a:r>
            <a:rPr lang="en-GB" sz="2400" dirty="0" smtClean="0">
              <a:solidFill>
                <a:schemeClr val="bg1"/>
              </a:solidFill>
              <a:latin typeface="Arial" panose="020B0604020202020204" pitchFamily="34" charset="0"/>
              <a:cs typeface="Arial" panose="020B0604020202020204" pitchFamily="34" charset="0"/>
            </a:rPr>
            <a:t>Review and revise the plan </a:t>
          </a:r>
          <a:endParaRPr lang="en-GB" sz="2400" dirty="0">
            <a:solidFill>
              <a:schemeClr val="bg1"/>
            </a:solidFill>
            <a:latin typeface="Arial" panose="020B0604020202020204" pitchFamily="34" charset="0"/>
            <a:cs typeface="Arial" panose="020B0604020202020204" pitchFamily="34" charset="0"/>
          </a:endParaRPr>
        </a:p>
      </dgm:t>
    </dgm:pt>
    <dgm:pt modelId="{1DA83FDC-2D46-4C6E-868B-0BDC9E94A8D5}" type="parTrans" cxnId="{823D7DD8-C8CF-4CD9-AE28-ADF5DE4AC6E0}">
      <dgm:prSet/>
      <dgm:spPr/>
      <dgm:t>
        <a:bodyPr/>
        <a:lstStyle/>
        <a:p>
          <a:endParaRPr lang="en-GB"/>
        </a:p>
      </dgm:t>
    </dgm:pt>
    <dgm:pt modelId="{8E0EFF62-07DF-491A-A0F8-F93FA6A9C1C4}" type="sibTrans" cxnId="{823D7DD8-C8CF-4CD9-AE28-ADF5DE4AC6E0}">
      <dgm:prSet/>
      <dgm:spPr/>
      <dgm:t>
        <a:bodyPr/>
        <a:lstStyle/>
        <a:p>
          <a:endParaRPr lang="en-GB"/>
        </a:p>
      </dgm:t>
    </dgm:pt>
    <dgm:pt modelId="{029F3919-6C66-4744-94F6-023A92F683C9}">
      <dgm:prSet custT="1"/>
      <dgm:spPr>
        <a:solidFill>
          <a:srgbClr val="34B555"/>
        </a:solidFill>
        <a:ln>
          <a:solidFill>
            <a:schemeClr val="accent4">
              <a:lumMod val="60000"/>
              <a:lumOff val="40000"/>
            </a:schemeClr>
          </a:solidFill>
        </a:ln>
      </dgm:spPr>
      <dgm:t>
        <a:bodyPr/>
        <a:lstStyle/>
        <a:p>
          <a:pPr algn="l" rtl="0"/>
          <a:r>
            <a:rPr lang="en-GB" sz="2400" dirty="0" smtClean="0">
              <a:solidFill>
                <a:schemeClr val="bg1"/>
              </a:solidFill>
              <a:latin typeface="Arial" panose="020B0604020202020204" pitchFamily="34" charset="0"/>
              <a:cs typeface="Arial" panose="020B0604020202020204" pitchFamily="34" charset="0"/>
            </a:rPr>
            <a:t>Portability of care and support</a:t>
          </a:r>
          <a:endParaRPr lang="en-GB" sz="2400" dirty="0">
            <a:solidFill>
              <a:schemeClr val="bg1"/>
            </a:solidFill>
            <a:latin typeface="Arial" panose="020B0604020202020204" pitchFamily="34" charset="0"/>
            <a:cs typeface="Arial" panose="020B0604020202020204" pitchFamily="34" charset="0"/>
          </a:endParaRPr>
        </a:p>
      </dgm:t>
    </dgm:pt>
    <dgm:pt modelId="{82C0083C-6E28-4E17-B91A-8298B46EB0D6}" type="parTrans" cxnId="{038B4E4B-B287-4A5A-8450-1CD28360006D}">
      <dgm:prSet/>
      <dgm:spPr/>
      <dgm:t>
        <a:bodyPr/>
        <a:lstStyle/>
        <a:p>
          <a:endParaRPr lang="en-GB"/>
        </a:p>
      </dgm:t>
    </dgm:pt>
    <dgm:pt modelId="{55A70C71-5251-454E-A3BF-2283B7295A7D}" type="sibTrans" cxnId="{038B4E4B-B287-4A5A-8450-1CD28360006D}">
      <dgm:prSet/>
      <dgm:spPr/>
      <dgm:t>
        <a:bodyPr/>
        <a:lstStyle/>
        <a:p>
          <a:endParaRPr lang="en-GB"/>
        </a:p>
      </dgm:t>
    </dgm:pt>
    <dgm:pt modelId="{16624FCC-7859-4C3C-96C8-DB5DB6FF2231}">
      <dgm:prSet custT="1"/>
      <dgm:spPr>
        <a:solidFill>
          <a:srgbClr val="34B555"/>
        </a:solidFill>
        <a:ln>
          <a:solidFill>
            <a:schemeClr val="accent4">
              <a:lumMod val="60000"/>
              <a:lumOff val="40000"/>
            </a:schemeClr>
          </a:solidFill>
        </a:ln>
      </dgm:spPr>
      <dgm:t>
        <a:bodyPr/>
        <a:lstStyle/>
        <a:p>
          <a:pPr algn="l" rtl="0"/>
          <a:r>
            <a:rPr lang="en-GB" sz="2400" dirty="0" smtClean="0">
              <a:solidFill>
                <a:schemeClr val="bg1"/>
              </a:solidFill>
              <a:latin typeface="Arial" panose="020B0604020202020204" pitchFamily="34" charset="0"/>
              <a:cs typeface="Arial" panose="020B0604020202020204" pitchFamily="34" charset="0"/>
            </a:rPr>
            <a:t>Direct payments</a:t>
          </a:r>
          <a:endParaRPr lang="en-GB" sz="2400" dirty="0">
            <a:solidFill>
              <a:schemeClr val="bg1"/>
            </a:solidFill>
            <a:latin typeface="Arial" panose="020B0604020202020204" pitchFamily="34" charset="0"/>
            <a:cs typeface="Arial" panose="020B0604020202020204" pitchFamily="34" charset="0"/>
          </a:endParaRPr>
        </a:p>
      </dgm:t>
    </dgm:pt>
    <dgm:pt modelId="{91F823A0-4670-458C-B671-6AB9EFF8E474}" type="parTrans" cxnId="{5BCB21CC-A256-4280-BB0A-327C4A0BE09A}">
      <dgm:prSet/>
      <dgm:spPr/>
      <dgm:t>
        <a:bodyPr/>
        <a:lstStyle/>
        <a:p>
          <a:endParaRPr lang="en-GB"/>
        </a:p>
      </dgm:t>
    </dgm:pt>
    <dgm:pt modelId="{17756C99-9DB2-48CE-BC9E-A136CD7F8692}" type="sibTrans" cxnId="{5BCB21CC-A256-4280-BB0A-327C4A0BE09A}">
      <dgm:prSet/>
      <dgm:spPr/>
      <dgm:t>
        <a:bodyPr/>
        <a:lstStyle/>
        <a:p>
          <a:endParaRPr lang="en-GB"/>
        </a:p>
      </dgm:t>
    </dgm:pt>
    <dgm:pt modelId="{43ED2B58-A989-4580-96E5-B963C2049804}">
      <dgm:prSet custT="1"/>
      <dgm:spPr>
        <a:solidFill>
          <a:srgbClr val="34B555"/>
        </a:solidFill>
        <a:ln>
          <a:solidFill>
            <a:schemeClr val="accent4">
              <a:lumMod val="60000"/>
              <a:lumOff val="40000"/>
            </a:schemeClr>
          </a:solidFill>
        </a:ln>
      </dgm:spPr>
      <dgm:t>
        <a:bodyPr/>
        <a:lstStyle/>
        <a:p>
          <a:pPr algn="l" rtl="0"/>
          <a:r>
            <a:rPr lang="en-GB" sz="2400" dirty="0" smtClean="0">
              <a:solidFill>
                <a:schemeClr val="bg1"/>
              </a:solidFill>
              <a:latin typeface="Arial" panose="020B0604020202020204" pitchFamily="34" charset="0"/>
              <a:cs typeface="Arial" panose="020B0604020202020204" pitchFamily="34" charset="0"/>
            </a:rPr>
            <a:t>Everyone with eligible needs will have a plan</a:t>
          </a:r>
          <a:endParaRPr lang="en-GB" sz="2400" dirty="0">
            <a:solidFill>
              <a:schemeClr val="bg1"/>
            </a:solidFill>
            <a:latin typeface="Arial" panose="020B0604020202020204" pitchFamily="34" charset="0"/>
            <a:cs typeface="Arial" panose="020B0604020202020204" pitchFamily="34" charset="0"/>
          </a:endParaRPr>
        </a:p>
      </dgm:t>
    </dgm:pt>
    <dgm:pt modelId="{0D992B00-3C4F-4E57-9D45-363A7119D2CB}" type="sibTrans" cxnId="{305DA32B-D13A-4CD7-AFCC-34DDCD52C0A6}">
      <dgm:prSet/>
      <dgm:spPr/>
      <dgm:t>
        <a:bodyPr/>
        <a:lstStyle/>
        <a:p>
          <a:endParaRPr lang="en-GB"/>
        </a:p>
      </dgm:t>
    </dgm:pt>
    <dgm:pt modelId="{95D0D3E4-6C37-421D-9477-D6C4C86DFC34}" type="parTrans" cxnId="{305DA32B-D13A-4CD7-AFCC-34DDCD52C0A6}">
      <dgm:prSet/>
      <dgm:spPr/>
      <dgm:t>
        <a:bodyPr/>
        <a:lstStyle/>
        <a:p>
          <a:endParaRPr lang="en-GB"/>
        </a:p>
      </dgm:t>
    </dgm:pt>
    <dgm:pt modelId="{71A48413-D70E-4168-B2B6-36D02E55A4D1}" type="pres">
      <dgm:prSet presAssocID="{45BAE010-BC91-41AD-93BA-699DAAB0E764}" presName="Name0" presStyleCnt="0">
        <dgm:presLayoutVars>
          <dgm:dir/>
          <dgm:resizeHandles val="exact"/>
        </dgm:presLayoutVars>
      </dgm:prSet>
      <dgm:spPr/>
      <dgm:t>
        <a:bodyPr/>
        <a:lstStyle/>
        <a:p>
          <a:endParaRPr lang="en-GB"/>
        </a:p>
      </dgm:t>
    </dgm:pt>
    <dgm:pt modelId="{207B383E-C680-4F36-80FF-53EB5AC0FFE5}" type="pres">
      <dgm:prSet presAssocID="{DD60D65C-179E-4A2E-B96F-D0FC8AE85710}" presName="node" presStyleLbl="node1" presStyleIdx="0" presStyleCnt="1" custLinFactNeighborX="-13707" custLinFactNeighborY="0">
        <dgm:presLayoutVars>
          <dgm:bulletEnabled val="1"/>
        </dgm:presLayoutVars>
      </dgm:prSet>
      <dgm:spPr>
        <a:prstGeom prst="flowChartAlternateProcess">
          <a:avLst/>
        </a:prstGeom>
      </dgm:spPr>
      <dgm:t>
        <a:bodyPr/>
        <a:lstStyle/>
        <a:p>
          <a:endParaRPr lang="en-GB"/>
        </a:p>
      </dgm:t>
    </dgm:pt>
  </dgm:ptLst>
  <dgm:cxnLst>
    <dgm:cxn modelId="{038B4E4B-B287-4A5A-8450-1CD28360006D}" srcId="{DD60D65C-179E-4A2E-B96F-D0FC8AE85710}" destId="{029F3919-6C66-4744-94F6-023A92F683C9}" srcOrd="3" destOrd="0" parTransId="{82C0083C-6E28-4E17-B91A-8298B46EB0D6}" sibTransId="{55A70C71-5251-454E-A3BF-2283B7295A7D}"/>
    <dgm:cxn modelId="{E413CFEB-F8E5-437E-AF8C-46D8869A625D}" srcId="{DD60D65C-179E-4A2E-B96F-D0FC8AE85710}" destId="{C5D313F3-8075-41AB-A1CA-2E4F854F0366}" srcOrd="1" destOrd="0" parTransId="{B757B72A-ABF5-46A1-9A3F-D668A01867C7}" sibTransId="{7D6DFD93-BF33-4B8D-AC3B-CA94D201D3D2}"/>
    <dgm:cxn modelId="{8B282ACA-BE51-471A-A185-76227213EC32}" type="presOf" srcId="{029F3919-6C66-4744-94F6-023A92F683C9}" destId="{207B383E-C680-4F36-80FF-53EB5AC0FFE5}" srcOrd="0" destOrd="4" presId="urn:microsoft.com/office/officeart/2005/8/layout/hList6"/>
    <dgm:cxn modelId="{5BCB21CC-A256-4280-BB0A-327C4A0BE09A}" srcId="{DD60D65C-179E-4A2E-B96F-D0FC8AE85710}" destId="{16624FCC-7859-4C3C-96C8-DB5DB6FF2231}" srcOrd="4" destOrd="0" parTransId="{91F823A0-4670-458C-B671-6AB9EFF8E474}" sibTransId="{17756C99-9DB2-48CE-BC9E-A136CD7F8692}"/>
    <dgm:cxn modelId="{823D7DD8-C8CF-4CD9-AE28-ADF5DE4AC6E0}" srcId="{DD60D65C-179E-4A2E-B96F-D0FC8AE85710}" destId="{9E08815E-996F-40FE-B667-9AE22DC06F57}" srcOrd="2" destOrd="0" parTransId="{1DA83FDC-2D46-4C6E-868B-0BDC9E94A8D5}" sibTransId="{8E0EFF62-07DF-491A-A0F8-F93FA6A9C1C4}"/>
    <dgm:cxn modelId="{0AA77BDB-F265-4867-91FB-AE12FC784944}" type="presOf" srcId="{16624FCC-7859-4C3C-96C8-DB5DB6FF2231}" destId="{207B383E-C680-4F36-80FF-53EB5AC0FFE5}" srcOrd="0" destOrd="5" presId="urn:microsoft.com/office/officeart/2005/8/layout/hList6"/>
    <dgm:cxn modelId="{DD8B7C9C-AB6E-4BD5-BBD7-3C305102F2F2}" type="presOf" srcId="{45BAE010-BC91-41AD-93BA-699DAAB0E764}" destId="{71A48413-D70E-4168-B2B6-36D02E55A4D1}" srcOrd="0" destOrd="0" presId="urn:microsoft.com/office/officeart/2005/8/layout/hList6"/>
    <dgm:cxn modelId="{719C12AE-AE71-4BB6-888E-E15759578C43}" type="presOf" srcId="{43ED2B58-A989-4580-96E5-B963C2049804}" destId="{207B383E-C680-4F36-80FF-53EB5AC0FFE5}" srcOrd="0" destOrd="1" presId="urn:microsoft.com/office/officeart/2005/8/layout/hList6"/>
    <dgm:cxn modelId="{D421E668-8791-4920-A39E-3653850DBD0B}" srcId="{45BAE010-BC91-41AD-93BA-699DAAB0E764}" destId="{DD60D65C-179E-4A2E-B96F-D0FC8AE85710}" srcOrd="0" destOrd="0" parTransId="{EF7196D0-5FAB-4C09-92CA-D8F4C5307C29}" sibTransId="{FFA14792-2CAC-4C82-A539-C4B5BDA879B0}"/>
    <dgm:cxn modelId="{D52BB227-31CC-4C2B-948B-6D35D74BDEA8}" type="presOf" srcId="{9E08815E-996F-40FE-B667-9AE22DC06F57}" destId="{207B383E-C680-4F36-80FF-53EB5AC0FFE5}" srcOrd="0" destOrd="3" presId="urn:microsoft.com/office/officeart/2005/8/layout/hList6"/>
    <dgm:cxn modelId="{9C62B73D-5491-44A4-8602-10D35E8118A6}" type="presOf" srcId="{C5D313F3-8075-41AB-A1CA-2E4F854F0366}" destId="{207B383E-C680-4F36-80FF-53EB5AC0FFE5}" srcOrd="0" destOrd="2" presId="urn:microsoft.com/office/officeart/2005/8/layout/hList6"/>
    <dgm:cxn modelId="{305DA32B-D13A-4CD7-AFCC-34DDCD52C0A6}" srcId="{DD60D65C-179E-4A2E-B96F-D0FC8AE85710}" destId="{43ED2B58-A989-4580-96E5-B963C2049804}" srcOrd="0" destOrd="0" parTransId="{95D0D3E4-6C37-421D-9477-D6C4C86DFC34}" sibTransId="{0D992B00-3C4F-4E57-9D45-363A7119D2CB}"/>
    <dgm:cxn modelId="{10B27AF3-4B10-4786-9B11-A4BE4EC8347C}" type="presOf" srcId="{DD60D65C-179E-4A2E-B96F-D0FC8AE85710}" destId="{207B383E-C680-4F36-80FF-53EB5AC0FFE5}" srcOrd="0" destOrd="0" presId="urn:microsoft.com/office/officeart/2005/8/layout/hList6"/>
    <dgm:cxn modelId="{D4E12385-08A0-4D2D-BD5E-6AB62141A929}" type="presParOf" srcId="{71A48413-D70E-4168-B2B6-36D02E55A4D1}" destId="{207B383E-C680-4F36-80FF-53EB5AC0FFE5}"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0ED114-D844-4E0C-9D7E-0F65C7A1FF88}" type="doc">
      <dgm:prSet loTypeId="urn:microsoft.com/office/officeart/2005/8/layout/target3" loCatId="relationship" qsTypeId="urn:microsoft.com/office/officeart/2005/8/quickstyle/simple1" qsCatId="simple" csTypeId="urn:microsoft.com/office/officeart/2005/8/colors/accent3_5" csCatId="accent3" phldr="1"/>
      <dgm:spPr/>
      <dgm:t>
        <a:bodyPr/>
        <a:lstStyle/>
        <a:p>
          <a:endParaRPr lang="en-GB"/>
        </a:p>
      </dgm:t>
    </dgm:pt>
    <dgm:pt modelId="{74EE50C5-3134-45C4-9E20-6F52A5AA89FD}">
      <dgm:prSet phldrT="[Text]" custT="1"/>
      <dgm:spPr>
        <a:noFill/>
        <a:ln>
          <a:solidFill>
            <a:srgbClr val="34B555"/>
          </a:solidFill>
        </a:ln>
      </dgm:spPr>
      <dgm:t>
        <a:bodyPr/>
        <a:lstStyle/>
        <a:p>
          <a:pPr algn="l"/>
          <a:r>
            <a:rPr lang="en-GB" sz="2400" dirty="0" smtClean="0">
              <a:latin typeface="Arial" panose="020B0604020202020204" pitchFamily="34" charset="0"/>
              <a:cs typeface="Arial" panose="020B0604020202020204" pitchFamily="34" charset="0"/>
            </a:rPr>
            <a:t>Principles</a:t>
          </a:r>
          <a:endParaRPr lang="en-GB" sz="2400" dirty="0">
            <a:latin typeface="Arial" panose="020B0604020202020204" pitchFamily="34" charset="0"/>
            <a:cs typeface="Arial" panose="020B0604020202020204" pitchFamily="34" charset="0"/>
          </a:endParaRPr>
        </a:p>
      </dgm:t>
    </dgm:pt>
    <dgm:pt modelId="{6B1F8A4B-5B68-4091-809D-13114C2FE9A8}" type="parTrans" cxnId="{E0FD0C4C-8563-4B71-B8EE-0EF7EBD4F1C9}">
      <dgm:prSet/>
      <dgm:spPr/>
      <dgm:t>
        <a:bodyPr/>
        <a:lstStyle/>
        <a:p>
          <a:endParaRPr lang="en-GB"/>
        </a:p>
      </dgm:t>
    </dgm:pt>
    <dgm:pt modelId="{0C4E8E8B-651E-4E21-8BBA-57573EBCBF7F}" type="sibTrans" cxnId="{E0FD0C4C-8563-4B71-B8EE-0EF7EBD4F1C9}">
      <dgm:prSet/>
      <dgm:spPr/>
      <dgm:t>
        <a:bodyPr/>
        <a:lstStyle/>
        <a:p>
          <a:endParaRPr lang="en-GB"/>
        </a:p>
      </dgm:t>
    </dgm:pt>
    <dgm:pt modelId="{FD681DC5-EDD8-4477-90E0-787B3541475D}">
      <dgm:prSet phldrT="[Text]" custT="1"/>
      <dgm:spPr/>
      <dgm:t>
        <a:bodyPr/>
        <a:lstStyle/>
        <a:p>
          <a:r>
            <a:rPr lang="en-GB" sz="2000" dirty="0" smtClean="0">
              <a:latin typeface="Arial" panose="020B0604020202020204" pitchFamily="34" charset="0"/>
              <a:cs typeface="Arial" panose="020B0604020202020204" pitchFamily="34" charset="0"/>
            </a:rPr>
            <a:t>Well-being, person-centred and outcome-based</a:t>
          </a:r>
          <a:endParaRPr lang="en-GB" sz="2000" dirty="0">
            <a:latin typeface="Arial" panose="020B0604020202020204" pitchFamily="34" charset="0"/>
            <a:cs typeface="Arial" panose="020B0604020202020204" pitchFamily="34" charset="0"/>
          </a:endParaRPr>
        </a:p>
      </dgm:t>
    </dgm:pt>
    <dgm:pt modelId="{773F2A38-A367-4C23-83FE-ED8AAF77C965}" type="parTrans" cxnId="{A12598E1-8579-4B0B-91A9-FE3F1F410A9D}">
      <dgm:prSet/>
      <dgm:spPr/>
      <dgm:t>
        <a:bodyPr/>
        <a:lstStyle/>
        <a:p>
          <a:endParaRPr lang="en-GB"/>
        </a:p>
      </dgm:t>
    </dgm:pt>
    <dgm:pt modelId="{462D0D69-93DE-4227-8A5B-BA063AB026C9}" type="sibTrans" cxnId="{A12598E1-8579-4B0B-91A9-FE3F1F410A9D}">
      <dgm:prSet/>
      <dgm:spPr/>
      <dgm:t>
        <a:bodyPr/>
        <a:lstStyle/>
        <a:p>
          <a:endParaRPr lang="en-GB"/>
        </a:p>
      </dgm:t>
    </dgm:pt>
    <dgm:pt modelId="{8DF310ED-9BCB-431F-8455-7D457A0710E9}">
      <dgm:prSet phldrT="[Text]" custT="1"/>
      <dgm:spPr/>
      <dgm:t>
        <a:bodyPr/>
        <a:lstStyle/>
        <a:p>
          <a:r>
            <a:rPr lang="en-GB" sz="2000" dirty="0" smtClean="0">
              <a:latin typeface="Arial" panose="020B0604020202020204" pitchFamily="34" charset="0"/>
              <a:cs typeface="Arial" panose="020B0604020202020204" pitchFamily="34" charset="0"/>
            </a:rPr>
            <a:t>Clear and concise</a:t>
          </a:r>
          <a:endParaRPr lang="en-GB" sz="2000" dirty="0">
            <a:latin typeface="Arial" panose="020B0604020202020204" pitchFamily="34" charset="0"/>
            <a:cs typeface="Arial" panose="020B0604020202020204" pitchFamily="34" charset="0"/>
          </a:endParaRPr>
        </a:p>
      </dgm:t>
    </dgm:pt>
    <dgm:pt modelId="{E81E4B1C-86E9-4D1F-A8D9-DCE28A1DA643}" type="parTrans" cxnId="{628814C6-B11F-4534-899A-618AB93D6F80}">
      <dgm:prSet/>
      <dgm:spPr/>
      <dgm:t>
        <a:bodyPr/>
        <a:lstStyle/>
        <a:p>
          <a:endParaRPr lang="en-GB"/>
        </a:p>
      </dgm:t>
    </dgm:pt>
    <dgm:pt modelId="{EB6451B7-9FC7-42C8-8B86-37BD66096829}" type="sibTrans" cxnId="{628814C6-B11F-4534-899A-618AB93D6F80}">
      <dgm:prSet/>
      <dgm:spPr/>
      <dgm:t>
        <a:bodyPr/>
        <a:lstStyle/>
        <a:p>
          <a:endParaRPr lang="en-GB"/>
        </a:p>
      </dgm:t>
    </dgm:pt>
    <dgm:pt modelId="{F5608AF6-537A-403E-8E0E-80CF5D0B1DE2}">
      <dgm:prSet phldrT="[Text]" custT="1"/>
      <dgm:spPr>
        <a:ln>
          <a:solidFill>
            <a:srgbClr val="34B555"/>
          </a:solidFill>
        </a:ln>
      </dgm:spPr>
      <dgm:t>
        <a:bodyPr/>
        <a:lstStyle/>
        <a:p>
          <a:pPr algn="l"/>
          <a:r>
            <a:rPr lang="en-GB" sz="2400" dirty="0" smtClean="0">
              <a:latin typeface="Arial" panose="020B0604020202020204" pitchFamily="34" charset="0"/>
              <a:cs typeface="Arial" panose="020B0604020202020204" pitchFamily="34" charset="0"/>
            </a:rPr>
            <a:t>Format of plans</a:t>
          </a:r>
          <a:endParaRPr lang="en-GB" sz="2400" dirty="0">
            <a:latin typeface="Arial" panose="020B0604020202020204" pitchFamily="34" charset="0"/>
            <a:cs typeface="Arial" panose="020B0604020202020204" pitchFamily="34" charset="0"/>
          </a:endParaRPr>
        </a:p>
      </dgm:t>
    </dgm:pt>
    <dgm:pt modelId="{2686AB63-82CA-4F8F-96F5-99F607957A02}" type="parTrans" cxnId="{F5DC7F2A-6873-4EC9-9CFC-F9565FCBFA4B}">
      <dgm:prSet/>
      <dgm:spPr/>
      <dgm:t>
        <a:bodyPr/>
        <a:lstStyle/>
        <a:p>
          <a:endParaRPr lang="en-GB"/>
        </a:p>
      </dgm:t>
    </dgm:pt>
    <dgm:pt modelId="{3E34C17D-1747-4407-97B5-C3124F353296}" type="sibTrans" cxnId="{F5DC7F2A-6873-4EC9-9CFC-F9565FCBFA4B}">
      <dgm:prSet/>
      <dgm:spPr/>
      <dgm:t>
        <a:bodyPr/>
        <a:lstStyle/>
        <a:p>
          <a:endParaRPr lang="en-GB"/>
        </a:p>
      </dgm:t>
    </dgm:pt>
    <dgm:pt modelId="{2A686AE0-61B2-4F07-ACC1-6B3866F4D566}">
      <dgm:prSet phldrT="[Text]" custT="1"/>
      <dgm:spPr/>
      <dgm:t>
        <a:bodyPr/>
        <a:lstStyle/>
        <a:p>
          <a:r>
            <a:rPr lang="en-GB" sz="2000" dirty="0" smtClean="0">
              <a:latin typeface="Arial" panose="020B0604020202020204" pitchFamily="34" charset="0"/>
              <a:cs typeface="Arial" panose="020B0604020202020204" pitchFamily="34" charset="0"/>
            </a:rPr>
            <a:t>Based on NMDS</a:t>
          </a:r>
          <a:endParaRPr lang="en-GB" sz="2000" dirty="0">
            <a:latin typeface="Arial" panose="020B0604020202020204" pitchFamily="34" charset="0"/>
            <a:cs typeface="Arial" panose="020B0604020202020204" pitchFamily="34" charset="0"/>
          </a:endParaRPr>
        </a:p>
      </dgm:t>
    </dgm:pt>
    <dgm:pt modelId="{F9D56D46-0EC6-499C-B141-61B70552FDF2}" type="parTrans" cxnId="{0FDEA455-DBE0-47DB-9BCD-4C9F12EF8FAB}">
      <dgm:prSet/>
      <dgm:spPr/>
      <dgm:t>
        <a:bodyPr/>
        <a:lstStyle/>
        <a:p>
          <a:endParaRPr lang="en-GB"/>
        </a:p>
      </dgm:t>
    </dgm:pt>
    <dgm:pt modelId="{4ABB8734-5B86-4B8C-B24B-B12C9FC64BA3}" type="sibTrans" cxnId="{0FDEA455-DBE0-47DB-9BCD-4C9F12EF8FAB}">
      <dgm:prSet/>
      <dgm:spPr/>
      <dgm:t>
        <a:bodyPr/>
        <a:lstStyle/>
        <a:p>
          <a:endParaRPr lang="en-GB"/>
        </a:p>
      </dgm:t>
    </dgm:pt>
    <dgm:pt modelId="{D97C684F-7B87-4297-9C33-E519B475482C}">
      <dgm:prSet phldrT="[Text]" custT="1"/>
      <dgm:spPr/>
      <dgm:t>
        <a:bodyPr/>
        <a:lstStyle/>
        <a:p>
          <a:r>
            <a:rPr lang="en-GB" sz="2000" dirty="0" smtClean="0">
              <a:latin typeface="Arial" panose="020B0604020202020204" pitchFamily="34" charset="0"/>
              <a:cs typeface="Arial" panose="020B0604020202020204" pitchFamily="34" charset="0"/>
            </a:rPr>
            <a:t>Agreed by the local authority and health</a:t>
          </a:r>
          <a:endParaRPr lang="en-GB" sz="2000" dirty="0">
            <a:latin typeface="Arial" panose="020B0604020202020204" pitchFamily="34" charset="0"/>
            <a:cs typeface="Arial" panose="020B0604020202020204" pitchFamily="34" charset="0"/>
          </a:endParaRPr>
        </a:p>
      </dgm:t>
    </dgm:pt>
    <dgm:pt modelId="{5A8C5754-4EB9-4067-83F6-C18683C40F31}" type="parTrans" cxnId="{842F93F7-594C-4085-9FFE-B59A66C4F0DE}">
      <dgm:prSet/>
      <dgm:spPr/>
      <dgm:t>
        <a:bodyPr/>
        <a:lstStyle/>
        <a:p>
          <a:endParaRPr lang="en-GB"/>
        </a:p>
      </dgm:t>
    </dgm:pt>
    <dgm:pt modelId="{A0766E67-9E17-46E5-80DC-92D7A1D776D0}" type="sibTrans" cxnId="{842F93F7-594C-4085-9FFE-B59A66C4F0DE}">
      <dgm:prSet/>
      <dgm:spPr/>
      <dgm:t>
        <a:bodyPr/>
        <a:lstStyle/>
        <a:p>
          <a:endParaRPr lang="en-GB"/>
        </a:p>
      </dgm:t>
    </dgm:pt>
    <dgm:pt modelId="{53C03BC9-D9B7-4104-BEC4-341F3AD7701D}">
      <dgm:prSet phldrT="[Text]" custT="1"/>
      <dgm:spPr>
        <a:ln>
          <a:solidFill>
            <a:srgbClr val="34B555"/>
          </a:solidFill>
        </a:ln>
      </dgm:spPr>
      <dgm:t>
        <a:bodyPr/>
        <a:lstStyle/>
        <a:p>
          <a:pPr algn="l"/>
          <a:r>
            <a:rPr lang="en-GB" sz="2400" dirty="0" smtClean="0">
              <a:latin typeface="Arial" panose="020B0604020202020204" pitchFamily="34" charset="0"/>
              <a:cs typeface="Arial" panose="020B0604020202020204" pitchFamily="34" charset="0"/>
            </a:rPr>
            <a:t>Content of plans</a:t>
          </a:r>
          <a:endParaRPr lang="en-GB" sz="2400" dirty="0">
            <a:latin typeface="Arial" panose="020B0604020202020204" pitchFamily="34" charset="0"/>
            <a:cs typeface="Arial" panose="020B0604020202020204" pitchFamily="34" charset="0"/>
          </a:endParaRPr>
        </a:p>
      </dgm:t>
    </dgm:pt>
    <dgm:pt modelId="{CE92E4A3-E86C-4E0D-A879-56BE8157125A}" type="parTrans" cxnId="{AF1DEFA1-E1DC-4B1C-A302-9AB528EC2618}">
      <dgm:prSet/>
      <dgm:spPr/>
      <dgm:t>
        <a:bodyPr/>
        <a:lstStyle/>
        <a:p>
          <a:endParaRPr lang="en-GB"/>
        </a:p>
      </dgm:t>
    </dgm:pt>
    <dgm:pt modelId="{95D5854B-2ADA-4B73-B2BC-A328BFD7E2D0}" type="sibTrans" cxnId="{AF1DEFA1-E1DC-4B1C-A302-9AB528EC2618}">
      <dgm:prSet/>
      <dgm:spPr/>
      <dgm:t>
        <a:bodyPr/>
        <a:lstStyle/>
        <a:p>
          <a:endParaRPr lang="en-GB"/>
        </a:p>
      </dgm:t>
    </dgm:pt>
    <dgm:pt modelId="{79A428F1-DD3A-44EA-AA64-BAB0F5931229}">
      <dgm:prSet phldrT="[Text]" custT="1"/>
      <dgm:spPr/>
      <dgm:t>
        <a:bodyPr/>
        <a:lstStyle/>
        <a:p>
          <a:r>
            <a:rPr lang="en-GB" sz="2000" dirty="0" smtClean="0">
              <a:latin typeface="Arial" panose="020B0604020202020204" pitchFamily="34" charset="0"/>
              <a:cs typeface="Arial" panose="020B0604020202020204" pitchFamily="34" charset="0"/>
            </a:rPr>
            <a:t>Outcomes</a:t>
          </a:r>
          <a:endParaRPr lang="en-GB" sz="2000" dirty="0">
            <a:latin typeface="Arial" panose="020B0604020202020204" pitchFamily="34" charset="0"/>
            <a:cs typeface="Arial" panose="020B0604020202020204" pitchFamily="34" charset="0"/>
          </a:endParaRPr>
        </a:p>
      </dgm:t>
    </dgm:pt>
    <dgm:pt modelId="{B8C50737-96D2-49F4-B75C-AEB27837C5F3}" type="parTrans" cxnId="{957390A6-46C6-4E08-8251-E0374D60B37D}">
      <dgm:prSet/>
      <dgm:spPr/>
      <dgm:t>
        <a:bodyPr/>
        <a:lstStyle/>
        <a:p>
          <a:endParaRPr lang="en-GB"/>
        </a:p>
      </dgm:t>
    </dgm:pt>
    <dgm:pt modelId="{B96DE556-C812-4093-B212-9B0DD670531E}" type="sibTrans" cxnId="{957390A6-46C6-4E08-8251-E0374D60B37D}">
      <dgm:prSet/>
      <dgm:spPr/>
      <dgm:t>
        <a:bodyPr/>
        <a:lstStyle/>
        <a:p>
          <a:endParaRPr lang="en-GB"/>
        </a:p>
      </dgm:t>
    </dgm:pt>
    <dgm:pt modelId="{19AA4A37-8F5E-45FB-A938-C7B6F114DC8D}">
      <dgm:prSet phldrT="[Text]" custT="1"/>
      <dgm:spPr/>
      <dgm:t>
        <a:bodyPr/>
        <a:lstStyle/>
        <a:p>
          <a:r>
            <a:rPr lang="en-GB" sz="2000" dirty="0" smtClean="0">
              <a:latin typeface="Arial" panose="020B0604020202020204" pitchFamily="34" charset="0"/>
              <a:cs typeface="Arial" panose="020B0604020202020204" pitchFamily="34" charset="0"/>
            </a:rPr>
            <a:t>Actions and how monitored</a:t>
          </a:r>
          <a:endParaRPr lang="en-GB" sz="2000" dirty="0">
            <a:latin typeface="Arial" panose="020B0604020202020204" pitchFamily="34" charset="0"/>
            <a:cs typeface="Arial" panose="020B0604020202020204" pitchFamily="34" charset="0"/>
          </a:endParaRPr>
        </a:p>
      </dgm:t>
    </dgm:pt>
    <dgm:pt modelId="{6FF68A84-D06C-4609-91D0-1C87577C99F8}" type="parTrans" cxnId="{105281C8-CBAA-4ACC-8E97-FB30B0B0F7E7}">
      <dgm:prSet/>
      <dgm:spPr/>
      <dgm:t>
        <a:bodyPr/>
        <a:lstStyle/>
        <a:p>
          <a:endParaRPr lang="en-GB"/>
        </a:p>
      </dgm:t>
    </dgm:pt>
    <dgm:pt modelId="{3AC7021C-3E2E-4DE7-8CE8-158BEF072900}" type="sibTrans" cxnId="{105281C8-CBAA-4ACC-8E97-FB30B0B0F7E7}">
      <dgm:prSet/>
      <dgm:spPr/>
      <dgm:t>
        <a:bodyPr/>
        <a:lstStyle/>
        <a:p>
          <a:endParaRPr lang="en-GB"/>
        </a:p>
      </dgm:t>
    </dgm:pt>
    <dgm:pt modelId="{A565DDFF-3A2B-4841-8014-A489B652D2D4}">
      <dgm:prSet phldrT="[Text]" custT="1"/>
      <dgm:spPr/>
      <dgm:t>
        <a:bodyPr/>
        <a:lstStyle/>
        <a:p>
          <a:r>
            <a:rPr lang="en-GB" sz="2000" dirty="0" smtClean="0">
              <a:latin typeface="Arial" panose="020B0604020202020204" pitchFamily="34" charset="0"/>
              <a:cs typeface="Arial" panose="020B0604020202020204" pitchFamily="34" charset="0"/>
            </a:rPr>
            <a:t>Need for support and resources</a:t>
          </a:r>
          <a:endParaRPr lang="en-GB" sz="2000" dirty="0">
            <a:latin typeface="Arial" panose="020B0604020202020204" pitchFamily="34" charset="0"/>
            <a:cs typeface="Arial" panose="020B0604020202020204" pitchFamily="34" charset="0"/>
          </a:endParaRPr>
        </a:p>
      </dgm:t>
    </dgm:pt>
    <dgm:pt modelId="{041C6D76-E582-487F-8969-9DAEB7D92AB4}" type="parTrans" cxnId="{59FE9F97-FB03-46D0-A54C-7E27D0EA512C}">
      <dgm:prSet/>
      <dgm:spPr/>
      <dgm:t>
        <a:bodyPr/>
        <a:lstStyle/>
        <a:p>
          <a:endParaRPr lang="en-GB"/>
        </a:p>
      </dgm:t>
    </dgm:pt>
    <dgm:pt modelId="{C5C719D1-6B99-4B9B-8101-E72B11149AC2}" type="sibTrans" cxnId="{59FE9F97-FB03-46D0-A54C-7E27D0EA512C}">
      <dgm:prSet/>
      <dgm:spPr/>
      <dgm:t>
        <a:bodyPr/>
        <a:lstStyle/>
        <a:p>
          <a:endParaRPr lang="en-GB"/>
        </a:p>
      </dgm:t>
    </dgm:pt>
    <dgm:pt modelId="{86344CB3-605F-4C4F-8C08-0A4B2D5EDD82}">
      <dgm:prSet phldrT="[Text]" custT="1"/>
      <dgm:spPr/>
      <dgm:t>
        <a:bodyPr/>
        <a:lstStyle/>
        <a:p>
          <a:r>
            <a:rPr lang="en-GB" sz="2000" dirty="0" smtClean="0">
              <a:latin typeface="Arial" panose="020B0604020202020204" pitchFamily="34" charset="0"/>
              <a:cs typeface="Arial" panose="020B0604020202020204" pitchFamily="34" charset="0"/>
            </a:rPr>
            <a:t>Welsh language built in</a:t>
          </a:r>
          <a:endParaRPr lang="en-GB" sz="2000" dirty="0">
            <a:latin typeface="Arial" panose="020B0604020202020204" pitchFamily="34" charset="0"/>
            <a:cs typeface="Arial" panose="020B0604020202020204" pitchFamily="34" charset="0"/>
          </a:endParaRPr>
        </a:p>
      </dgm:t>
    </dgm:pt>
    <dgm:pt modelId="{E7318BEF-E566-4029-A6CB-3C562B346A0D}" type="parTrans" cxnId="{DD68F6B1-DD17-45BA-88DB-960DEAAD94CA}">
      <dgm:prSet/>
      <dgm:spPr/>
      <dgm:t>
        <a:bodyPr/>
        <a:lstStyle/>
        <a:p>
          <a:endParaRPr lang="en-GB"/>
        </a:p>
      </dgm:t>
    </dgm:pt>
    <dgm:pt modelId="{CD034AEE-6641-4227-BA61-8743A384B770}" type="sibTrans" cxnId="{DD68F6B1-DD17-45BA-88DB-960DEAAD94CA}">
      <dgm:prSet/>
      <dgm:spPr/>
      <dgm:t>
        <a:bodyPr/>
        <a:lstStyle/>
        <a:p>
          <a:endParaRPr lang="en-GB"/>
        </a:p>
      </dgm:t>
    </dgm:pt>
    <dgm:pt modelId="{6B87E97A-FA78-4F45-95B9-C77168DE0628}">
      <dgm:prSet phldrT="[Text]" custT="1"/>
      <dgm:spPr/>
      <dgm:t>
        <a:bodyPr/>
        <a:lstStyle/>
        <a:p>
          <a:r>
            <a:rPr lang="en-GB" sz="2000" dirty="0" smtClean="0">
              <a:latin typeface="Arial" panose="020B0604020202020204" pitchFamily="34" charset="0"/>
              <a:cs typeface="Arial" panose="020B0604020202020204" pitchFamily="34" charset="0"/>
            </a:rPr>
            <a:t>Safeguarding</a:t>
          </a:r>
          <a:endParaRPr lang="en-GB" sz="2000" dirty="0">
            <a:latin typeface="Arial" panose="020B0604020202020204" pitchFamily="34" charset="0"/>
            <a:cs typeface="Arial" panose="020B0604020202020204" pitchFamily="34" charset="0"/>
          </a:endParaRPr>
        </a:p>
      </dgm:t>
    </dgm:pt>
    <dgm:pt modelId="{75DA7278-C97B-4038-B02E-C7BDBB7E1824}" type="parTrans" cxnId="{57556577-2E81-44BC-97D8-EFB4D85AC7CB}">
      <dgm:prSet/>
      <dgm:spPr/>
      <dgm:t>
        <a:bodyPr/>
        <a:lstStyle/>
        <a:p>
          <a:endParaRPr lang="en-GB"/>
        </a:p>
      </dgm:t>
    </dgm:pt>
    <dgm:pt modelId="{9B4C930E-65AD-43E8-AFA1-6455CC4E4E0F}" type="sibTrans" cxnId="{57556577-2E81-44BC-97D8-EFB4D85AC7CB}">
      <dgm:prSet/>
      <dgm:spPr/>
      <dgm:t>
        <a:bodyPr/>
        <a:lstStyle/>
        <a:p>
          <a:endParaRPr lang="en-GB"/>
        </a:p>
      </dgm:t>
    </dgm:pt>
    <dgm:pt modelId="{30C69685-AFE2-48CA-A0D9-5AEADD440DA9}">
      <dgm:prSet phldrT="[Text]" custT="1"/>
      <dgm:spPr/>
      <dgm:t>
        <a:bodyPr/>
        <a:lstStyle/>
        <a:p>
          <a:r>
            <a:rPr lang="en-GB" sz="2000" dirty="0" smtClean="0">
              <a:latin typeface="Arial" panose="020B0604020202020204" pitchFamily="34" charset="0"/>
              <a:cs typeface="Arial" panose="020B0604020202020204" pitchFamily="34" charset="0"/>
            </a:rPr>
            <a:t>Integrated</a:t>
          </a:r>
          <a:endParaRPr lang="en-GB" sz="2000" dirty="0">
            <a:latin typeface="Arial" panose="020B0604020202020204" pitchFamily="34" charset="0"/>
            <a:cs typeface="Arial" panose="020B0604020202020204" pitchFamily="34" charset="0"/>
          </a:endParaRPr>
        </a:p>
      </dgm:t>
    </dgm:pt>
    <dgm:pt modelId="{A55FC362-7552-4288-BBCB-BEEFE59FB5B3}" type="parTrans" cxnId="{65AD5788-A154-4548-AED5-9546EC60B2F3}">
      <dgm:prSet/>
      <dgm:spPr/>
      <dgm:t>
        <a:bodyPr/>
        <a:lstStyle/>
        <a:p>
          <a:endParaRPr lang="en-GB"/>
        </a:p>
      </dgm:t>
    </dgm:pt>
    <dgm:pt modelId="{4A7B4F70-7A63-4887-9216-54CC44DA2AAF}" type="sibTrans" cxnId="{65AD5788-A154-4548-AED5-9546EC60B2F3}">
      <dgm:prSet/>
      <dgm:spPr/>
      <dgm:t>
        <a:bodyPr/>
        <a:lstStyle/>
        <a:p>
          <a:endParaRPr lang="en-GB"/>
        </a:p>
      </dgm:t>
    </dgm:pt>
    <dgm:pt modelId="{7CC85838-F6A6-49D3-94BE-B8A3B5A6C3E2}">
      <dgm:prSet phldrT="[Text]" custT="1"/>
      <dgm:spPr/>
      <dgm:t>
        <a:bodyPr/>
        <a:lstStyle/>
        <a:p>
          <a:r>
            <a:rPr lang="en-GB" sz="2000" dirty="0" smtClean="0">
              <a:latin typeface="Arial" panose="020B0604020202020204" pitchFamily="34" charset="0"/>
              <a:cs typeface="Arial" panose="020B0604020202020204" pitchFamily="34" charset="0"/>
            </a:rPr>
            <a:t>Direct payments</a:t>
          </a:r>
          <a:endParaRPr lang="en-GB" sz="2000" dirty="0">
            <a:latin typeface="Arial" panose="020B0604020202020204" pitchFamily="34" charset="0"/>
            <a:cs typeface="Arial" panose="020B0604020202020204" pitchFamily="34" charset="0"/>
          </a:endParaRPr>
        </a:p>
      </dgm:t>
    </dgm:pt>
    <dgm:pt modelId="{BA79B666-5A5B-488B-8B29-AB4C9A7A9613}" type="parTrans" cxnId="{D32380A3-9FE2-4904-92FD-1BD48010E409}">
      <dgm:prSet/>
      <dgm:spPr/>
      <dgm:t>
        <a:bodyPr/>
        <a:lstStyle/>
        <a:p>
          <a:endParaRPr lang="en-GB"/>
        </a:p>
      </dgm:t>
    </dgm:pt>
    <dgm:pt modelId="{9C35C6F2-82DD-4DCB-B3CC-5D8E8DBD1DCE}" type="sibTrans" cxnId="{D32380A3-9FE2-4904-92FD-1BD48010E409}">
      <dgm:prSet/>
      <dgm:spPr/>
      <dgm:t>
        <a:bodyPr/>
        <a:lstStyle/>
        <a:p>
          <a:endParaRPr lang="en-GB"/>
        </a:p>
      </dgm:t>
    </dgm:pt>
    <dgm:pt modelId="{E13C670E-4288-4179-9F50-A6D38CC42EFD}" type="pres">
      <dgm:prSet presAssocID="{990ED114-D844-4E0C-9D7E-0F65C7A1FF88}" presName="Name0" presStyleCnt="0">
        <dgm:presLayoutVars>
          <dgm:chMax val="7"/>
          <dgm:dir/>
          <dgm:animLvl val="lvl"/>
          <dgm:resizeHandles val="exact"/>
        </dgm:presLayoutVars>
      </dgm:prSet>
      <dgm:spPr/>
      <dgm:t>
        <a:bodyPr/>
        <a:lstStyle/>
        <a:p>
          <a:endParaRPr lang="en-GB"/>
        </a:p>
      </dgm:t>
    </dgm:pt>
    <dgm:pt modelId="{C882C2ED-A5B7-456E-B3A6-5C45A3FFC0D0}" type="pres">
      <dgm:prSet presAssocID="{74EE50C5-3134-45C4-9E20-6F52A5AA89FD}" presName="circle1" presStyleLbl="node1" presStyleIdx="0" presStyleCnt="3"/>
      <dgm:spPr>
        <a:solidFill>
          <a:srgbClr val="34B555">
            <a:alpha val="90000"/>
          </a:srgbClr>
        </a:solidFill>
      </dgm:spPr>
    </dgm:pt>
    <dgm:pt modelId="{D895B8F4-AAD4-4CE0-970F-7390A8511911}" type="pres">
      <dgm:prSet presAssocID="{74EE50C5-3134-45C4-9E20-6F52A5AA89FD}" presName="space" presStyleCnt="0"/>
      <dgm:spPr/>
    </dgm:pt>
    <dgm:pt modelId="{AED89307-3D06-4083-BEB2-12355536A8A3}" type="pres">
      <dgm:prSet presAssocID="{74EE50C5-3134-45C4-9E20-6F52A5AA89FD}" presName="rect1" presStyleLbl="alignAcc1" presStyleIdx="0" presStyleCnt="3"/>
      <dgm:spPr/>
      <dgm:t>
        <a:bodyPr/>
        <a:lstStyle/>
        <a:p>
          <a:endParaRPr lang="en-GB"/>
        </a:p>
      </dgm:t>
    </dgm:pt>
    <dgm:pt modelId="{0AD3D1D9-A115-4C37-ABCF-811DA403AD4D}" type="pres">
      <dgm:prSet presAssocID="{F5608AF6-537A-403E-8E0E-80CF5D0B1DE2}" presName="vertSpace2" presStyleLbl="node1" presStyleIdx="0" presStyleCnt="3"/>
      <dgm:spPr/>
    </dgm:pt>
    <dgm:pt modelId="{1883A8F7-6FD1-4B37-AA4B-1DC44C5F7F80}" type="pres">
      <dgm:prSet presAssocID="{F5608AF6-537A-403E-8E0E-80CF5D0B1DE2}" presName="circle2" presStyleLbl="node1" presStyleIdx="1" presStyleCnt="3"/>
      <dgm:spPr>
        <a:solidFill>
          <a:srgbClr val="34B555">
            <a:alpha val="70000"/>
          </a:srgbClr>
        </a:solidFill>
      </dgm:spPr>
    </dgm:pt>
    <dgm:pt modelId="{763240A0-0125-4244-AED1-4AE9AF57F867}" type="pres">
      <dgm:prSet presAssocID="{F5608AF6-537A-403E-8E0E-80CF5D0B1DE2}" presName="rect2" presStyleLbl="alignAcc1" presStyleIdx="1" presStyleCnt="3"/>
      <dgm:spPr/>
      <dgm:t>
        <a:bodyPr/>
        <a:lstStyle/>
        <a:p>
          <a:endParaRPr lang="en-GB"/>
        </a:p>
      </dgm:t>
    </dgm:pt>
    <dgm:pt modelId="{07215BC4-6BFD-4305-8623-F54372A580AF}" type="pres">
      <dgm:prSet presAssocID="{53C03BC9-D9B7-4104-BEC4-341F3AD7701D}" presName="vertSpace3" presStyleLbl="node1" presStyleIdx="1" presStyleCnt="3"/>
      <dgm:spPr/>
    </dgm:pt>
    <dgm:pt modelId="{85BF02E4-EB53-41AD-A2C0-8A1750DE6C75}" type="pres">
      <dgm:prSet presAssocID="{53C03BC9-D9B7-4104-BEC4-341F3AD7701D}" presName="circle3" presStyleLbl="node1" presStyleIdx="2" presStyleCnt="3" custScaleY="111086"/>
      <dgm:spPr>
        <a:solidFill>
          <a:srgbClr val="34B555">
            <a:alpha val="50000"/>
          </a:srgbClr>
        </a:solidFill>
      </dgm:spPr>
    </dgm:pt>
    <dgm:pt modelId="{11FA74DE-5460-44E5-9F6D-DBA2BC744A74}" type="pres">
      <dgm:prSet presAssocID="{53C03BC9-D9B7-4104-BEC4-341F3AD7701D}" presName="rect3" presStyleLbl="alignAcc1" presStyleIdx="2" presStyleCnt="3" custScaleY="108725"/>
      <dgm:spPr/>
      <dgm:t>
        <a:bodyPr/>
        <a:lstStyle/>
        <a:p>
          <a:endParaRPr lang="en-GB"/>
        </a:p>
      </dgm:t>
    </dgm:pt>
    <dgm:pt modelId="{2170130B-8035-4106-91D4-2214369421B5}" type="pres">
      <dgm:prSet presAssocID="{74EE50C5-3134-45C4-9E20-6F52A5AA89FD}" presName="rect1ParTx" presStyleLbl="alignAcc1" presStyleIdx="2" presStyleCnt="3">
        <dgm:presLayoutVars>
          <dgm:chMax val="1"/>
          <dgm:bulletEnabled val="1"/>
        </dgm:presLayoutVars>
      </dgm:prSet>
      <dgm:spPr/>
      <dgm:t>
        <a:bodyPr/>
        <a:lstStyle/>
        <a:p>
          <a:endParaRPr lang="en-GB"/>
        </a:p>
      </dgm:t>
    </dgm:pt>
    <dgm:pt modelId="{7A9E121F-F596-493A-AB65-94B7A1F238DD}" type="pres">
      <dgm:prSet presAssocID="{74EE50C5-3134-45C4-9E20-6F52A5AA89FD}" presName="rect1ChTx" presStyleLbl="alignAcc1" presStyleIdx="2" presStyleCnt="3" custScaleX="131388" custScaleY="112118" custLinFactNeighborX="-12746">
        <dgm:presLayoutVars>
          <dgm:bulletEnabled val="1"/>
        </dgm:presLayoutVars>
      </dgm:prSet>
      <dgm:spPr/>
      <dgm:t>
        <a:bodyPr/>
        <a:lstStyle/>
        <a:p>
          <a:endParaRPr lang="en-GB"/>
        </a:p>
      </dgm:t>
    </dgm:pt>
    <dgm:pt modelId="{0DA2B680-8614-42F6-AA42-F323D1613176}" type="pres">
      <dgm:prSet presAssocID="{F5608AF6-537A-403E-8E0E-80CF5D0B1DE2}" presName="rect2ParTx" presStyleLbl="alignAcc1" presStyleIdx="2" presStyleCnt="3">
        <dgm:presLayoutVars>
          <dgm:chMax val="1"/>
          <dgm:bulletEnabled val="1"/>
        </dgm:presLayoutVars>
      </dgm:prSet>
      <dgm:spPr/>
      <dgm:t>
        <a:bodyPr/>
        <a:lstStyle/>
        <a:p>
          <a:endParaRPr lang="en-GB"/>
        </a:p>
      </dgm:t>
    </dgm:pt>
    <dgm:pt modelId="{AA77ADC4-D3E7-48BA-A237-9B5F1995E9CC}" type="pres">
      <dgm:prSet presAssocID="{F5608AF6-537A-403E-8E0E-80CF5D0B1DE2}" presName="rect2ChTx" presStyleLbl="alignAcc1" presStyleIdx="2" presStyleCnt="3" custScaleX="122732" custLinFactNeighborX="-17134">
        <dgm:presLayoutVars>
          <dgm:bulletEnabled val="1"/>
        </dgm:presLayoutVars>
      </dgm:prSet>
      <dgm:spPr/>
      <dgm:t>
        <a:bodyPr/>
        <a:lstStyle/>
        <a:p>
          <a:endParaRPr lang="en-GB"/>
        </a:p>
      </dgm:t>
    </dgm:pt>
    <dgm:pt modelId="{86CD0A16-35A9-4E97-BC6B-B3C33AB933DD}" type="pres">
      <dgm:prSet presAssocID="{53C03BC9-D9B7-4104-BEC4-341F3AD7701D}" presName="rect3ParTx" presStyleLbl="alignAcc1" presStyleIdx="2" presStyleCnt="3">
        <dgm:presLayoutVars>
          <dgm:chMax val="1"/>
          <dgm:bulletEnabled val="1"/>
        </dgm:presLayoutVars>
      </dgm:prSet>
      <dgm:spPr/>
      <dgm:t>
        <a:bodyPr/>
        <a:lstStyle/>
        <a:p>
          <a:endParaRPr lang="en-GB"/>
        </a:p>
      </dgm:t>
    </dgm:pt>
    <dgm:pt modelId="{EE150243-D0C6-4768-8DCB-7E9679BE33FC}" type="pres">
      <dgm:prSet presAssocID="{53C03BC9-D9B7-4104-BEC4-341F3AD7701D}" presName="rect3ChTx" presStyleLbl="alignAcc1" presStyleIdx="2" presStyleCnt="3" custScaleX="134958" custLinFactNeighborX="-8739">
        <dgm:presLayoutVars>
          <dgm:bulletEnabled val="1"/>
        </dgm:presLayoutVars>
      </dgm:prSet>
      <dgm:spPr/>
      <dgm:t>
        <a:bodyPr/>
        <a:lstStyle/>
        <a:p>
          <a:endParaRPr lang="en-GB"/>
        </a:p>
      </dgm:t>
    </dgm:pt>
  </dgm:ptLst>
  <dgm:cxnLst>
    <dgm:cxn modelId="{E0FD0C4C-8563-4B71-B8EE-0EF7EBD4F1C9}" srcId="{990ED114-D844-4E0C-9D7E-0F65C7A1FF88}" destId="{74EE50C5-3134-45C4-9E20-6F52A5AA89FD}" srcOrd="0" destOrd="0" parTransId="{6B1F8A4B-5B68-4091-809D-13114C2FE9A8}" sibTransId="{0C4E8E8B-651E-4E21-8BBA-57573EBCBF7F}"/>
    <dgm:cxn modelId="{0CB0640F-4566-4F26-A1FD-E71850EAAA08}" type="presOf" srcId="{53C03BC9-D9B7-4104-BEC4-341F3AD7701D}" destId="{11FA74DE-5460-44E5-9F6D-DBA2BC744A74}" srcOrd="0" destOrd="0" presId="urn:microsoft.com/office/officeart/2005/8/layout/target3"/>
    <dgm:cxn modelId="{5996B67F-F41C-4BA6-87C4-D149FC794E4D}" type="presOf" srcId="{19AA4A37-8F5E-45FB-A938-C7B6F114DC8D}" destId="{EE150243-D0C6-4768-8DCB-7E9679BE33FC}" srcOrd="0" destOrd="2" presId="urn:microsoft.com/office/officeart/2005/8/layout/target3"/>
    <dgm:cxn modelId="{5FD3B27D-5CCA-4A2C-B13B-B58574EDACBB}" type="presOf" srcId="{8DF310ED-9BCB-431F-8455-7D457A0710E9}" destId="{7A9E121F-F596-493A-AB65-94B7A1F238DD}" srcOrd="0" destOrd="1" presId="urn:microsoft.com/office/officeart/2005/8/layout/target3"/>
    <dgm:cxn modelId="{685626B1-9A2E-4EE5-BD63-1BF7A71EC821}" type="presOf" srcId="{FD681DC5-EDD8-4477-90E0-787B3541475D}" destId="{7A9E121F-F596-493A-AB65-94B7A1F238DD}" srcOrd="0" destOrd="0" presId="urn:microsoft.com/office/officeart/2005/8/layout/target3"/>
    <dgm:cxn modelId="{957390A6-46C6-4E08-8251-E0374D60B37D}" srcId="{53C03BC9-D9B7-4104-BEC4-341F3AD7701D}" destId="{79A428F1-DD3A-44EA-AA64-BAB0F5931229}" srcOrd="0" destOrd="0" parTransId="{B8C50737-96D2-49F4-B75C-AEB27837C5F3}" sibTransId="{B96DE556-C812-4093-B212-9B0DD670531E}"/>
    <dgm:cxn modelId="{5C7DD3CE-3153-4812-B477-25BC2EC8818F}" type="presOf" srcId="{990ED114-D844-4E0C-9D7E-0F65C7A1FF88}" destId="{E13C670E-4288-4179-9F50-A6D38CC42EFD}" srcOrd="0" destOrd="0" presId="urn:microsoft.com/office/officeart/2005/8/layout/target3"/>
    <dgm:cxn modelId="{0FDEA455-DBE0-47DB-9BCD-4C9F12EF8FAB}" srcId="{F5608AF6-537A-403E-8E0E-80CF5D0B1DE2}" destId="{2A686AE0-61B2-4F07-ACC1-6B3866F4D566}" srcOrd="0" destOrd="0" parTransId="{F9D56D46-0EC6-499C-B141-61B70552FDF2}" sibTransId="{4ABB8734-5B86-4B8C-B24B-B12C9FC64BA3}"/>
    <dgm:cxn modelId="{AF1DEFA1-E1DC-4B1C-A302-9AB528EC2618}" srcId="{990ED114-D844-4E0C-9D7E-0F65C7A1FF88}" destId="{53C03BC9-D9B7-4104-BEC4-341F3AD7701D}" srcOrd="2" destOrd="0" parTransId="{CE92E4A3-E86C-4E0D-A879-56BE8157125A}" sibTransId="{95D5854B-2ADA-4B73-B2BC-A328BFD7E2D0}"/>
    <dgm:cxn modelId="{FD27B867-5595-4510-B6D8-06C81E65205C}" type="presOf" srcId="{86344CB3-605F-4C4F-8C08-0A4B2D5EDD82}" destId="{AA77ADC4-D3E7-48BA-A237-9B5F1995E9CC}" srcOrd="0" destOrd="2" presId="urn:microsoft.com/office/officeart/2005/8/layout/target3"/>
    <dgm:cxn modelId="{A12598E1-8579-4B0B-91A9-FE3F1F410A9D}" srcId="{74EE50C5-3134-45C4-9E20-6F52A5AA89FD}" destId="{FD681DC5-EDD8-4477-90E0-787B3541475D}" srcOrd="0" destOrd="0" parTransId="{773F2A38-A367-4C23-83FE-ED8AAF77C965}" sibTransId="{462D0D69-93DE-4227-8A5B-BA063AB026C9}"/>
    <dgm:cxn modelId="{842F93F7-594C-4085-9FFE-B59A66C4F0DE}" srcId="{F5608AF6-537A-403E-8E0E-80CF5D0B1DE2}" destId="{D97C684F-7B87-4297-9C33-E519B475482C}" srcOrd="1" destOrd="0" parTransId="{5A8C5754-4EB9-4067-83F6-C18683C40F31}" sibTransId="{A0766E67-9E17-46E5-80DC-92D7A1D776D0}"/>
    <dgm:cxn modelId="{477256AE-0874-41DE-B5BB-57EA0CB4EEB0}" type="presOf" srcId="{7CC85838-F6A6-49D3-94BE-B8A3B5A6C3E2}" destId="{EE150243-D0C6-4768-8DCB-7E9679BE33FC}" srcOrd="0" destOrd="3" presId="urn:microsoft.com/office/officeart/2005/8/layout/target3"/>
    <dgm:cxn modelId="{805BA92C-B9CC-41E4-BB0F-4740AAC12A90}" type="presOf" srcId="{30C69685-AFE2-48CA-A0D9-5AEADD440DA9}" destId="{7A9E121F-F596-493A-AB65-94B7A1F238DD}" srcOrd="0" destOrd="3" presId="urn:microsoft.com/office/officeart/2005/8/layout/target3"/>
    <dgm:cxn modelId="{DD68F6B1-DD17-45BA-88DB-960DEAAD94CA}" srcId="{F5608AF6-537A-403E-8E0E-80CF5D0B1DE2}" destId="{86344CB3-605F-4C4F-8C08-0A4B2D5EDD82}" srcOrd="2" destOrd="0" parTransId="{E7318BEF-E566-4029-A6CB-3C562B346A0D}" sibTransId="{CD034AEE-6641-4227-BA61-8743A384B770}"/>
    <dgm:cxn modelId="{65AD5788-A154-4548-AED5-9546EC60B2F3}" srcId="{74EE50C5-3134-45C4-9E20-6F52A5AA89FD}" destId="{30C69685-AFE2-48CA-A0D9-5AEADD440DA9}" srcOrd="3" destOrd="0" parTransId="{A55FC362-7552-4288-BBCB-BEEFE59FB5B3}" sibTransId="{4A7B4F70-7A63-4887-9216-54CC44DA2AAF}"/>
    <dgm:cxn modelId="{2C8BBFD0-97B3-406E-9CFD-CFF9BFFF9CCF}" type="presOf" srcId="{74EE50C5-3134-45C4-9E20-6F52A5AA89FD}" destId="{AED89307-3D06-4083-BEB2-12355536A8A3}" srcOrd="0" destOrd="0" presId="urn:microsoft.com/office/officeart/2005/8/layout/target3"/>
    <dgm:cxn modelId="{105281C8-CBAA-4ACC-8E97-FB30B0B0F7E7}" srcId="{53C03BC9-D9B7-4104-BEC4-341F3AD7701D}" destId="{19AA4A37-8F5E-45FB-A938-C7B6F114DC8D}" srcOrd="2" destOrd="0" parTransId="{6FF68A84-D06C-4609-91D0-1C87577C99F8}" sibTransId="{3AC7021C-3E2E-4DE7-8CE8-158BEF072900}"/>
    <dgm:cxn modelId="{57556577-2E81-44BC-97D8-EFB4D85AC7CB}" srcId="{74EE50C5-3134-45C4-9E20-6F52A5AA89FD}" destId="{6B87E97A-FA78-4F45-95B9-C77168DE0628}" srcOrd="2" destOrd="0" parTransId="{75DA7278-C97B-4038-B02E-C7BDBB7E1824}" sibTransId="{9B4C930E-65AD-43E8-AFA1-6455CC4E4E0F}"/>
    <dgm:cxn modelId="{DCAA14B5-BD86-4424-8DD9-D79E66CF23A9}" type="presOf" srcId="{6B87E97A-FA78-4F45-95B9-C77168DE0628}" destId="{7A9E121F-F596-493A-AB65-94B7A1F238DD}" srcOrd="0" destOrd="2" presId="urn:microsoft.com/office/officeart/2005/8/layout/target3"/>
    <dgm:cxn modelId="{AFD8FC3F-D0D0-445B-AC29-C3FB57C48F17}" type="presOf" srcId="{2A686AE0-61B2-4F07-ACC1-6B3866F4D566}" destId="{AA77ADC4-D3E7-48BA-A237-9B5F1995E9CC}" srcOrd="0" destOrd="0" presId="urn:microsoft.com/office/officeart/2005/8/layout/target3"/>
    <dgm:cxn modelId="{0C9FF9E8-0257-4745-B96C-219A73260A78}" type="presOf" srcId="{74EE50C5-3134-45C4-9E20-6F52A5AA89FD}" destId="{2170130B-8035-4106-91D4-2214369421B5}" srcOrd="1" destOrd="0" presId="urn:microsoft.com/office/officeart/2005/8/layout/target3"/>
    <dgm:cxn modelId="{EDD1C72E-D931-49AB-A344-47BEAAD9414E}" type="presOf" srcId="{53C03BC9-D9B7-4104-BEC4-341F3AD7701D}" destId="{86CD0A16-35A9-4E97-BC6B-B3C33AB933DD}" srcOrd="1" destOrd="0" presId="urn:microsoft.com/office/officeart/2005/8/layout/target3"/>
    <dgm:cxn modelId="{C9C0ACDE-E25F-4AFD-8406-61A385BF9138}" type="presOf" srcId="{A565DDFF-3A2B-4841-8014-A489B652D2D4}" destId="{EE150243-D0C6-4768-8DCB-7E9679BE33FC}" srcOrd="0" destOrd="1" presId="urn:microsoft.com/office/officeart/2005/8/layout/target3"/>
    <dgm:cxn modelId="{48411944-2438-4FD7-8361-CB8962A681D4}" type="presOf" srcId="{F5608AF6-537A-403E-8E0E-80CF5D0B1DE2}" destId="{763240A0-0125-4244-AED1-4AE9AF57F867}" srcOrd="0" destOrd="0" presId="urn:microsoft.com/office/officeart/2005/8/layout/target3"/>
    <dgm:cxn modelId="{D32380A3-9FE2-4904-92FD-1BD48010E409}" srcId="{53C03BC9-D9B7-4104-BEC4-341F3AD7701D}" destId="{7CC85838-F6A6-49D3-94BE-B8A3B5A6C3E2}" srcOrd="3" destOrd="0" parTransId="{BA79B666-5A5B-488B-8B29-AB4C9A7A9613}" sibTransId="{9C35C6F2-82DD-4DCB-B3CC-5D8E8DBD1DCE}"/>
    <dgm:cxn modelId="{628814C6-B11F-4534-899A-618AB93D6F80}" srcId="{74EE50C5-3134-45C4-9E20-6F52A5AA89FD}" destId="{8DF310ED-9BCB-431F-8455-7D457A0710E9}" srcOrd="1" destOrd="0" parTransId="{E81E4B1C-86E9-4D1F-A8D9-DCE28A1DA643}" sibTransId="{EB6451B7-9FC7-42C8-8B86-37BD66096829}"/>
    <dgm:cxn modelId="{A3DC2F7F-74AC-4F3D-BC34-CAF6A8D42C59}" type="presOf" srcId="{D97C684F-7B87-4297-9C33-E519B475482C}" destId="{AA77ADC4-D3E7-48BA-A237-9B5F1995E9CC}" srcOrd="0" destOrd="1" presId="urn:microsoft.com/office/officeart/2005/8/layout/target3"/>
    <dgm:cxn modelId="{59FE9F97-FB03-46D0-A54C-7E27D0EA512C}" srcId="{53C03BC9-D9B7-4104-BEC4-341F3AD7701D}" destId="{A565DDFF-3A2B-4841-8014-A489B652D2D4}" srcOrd="1" destOrd="0" parTransId="{041C6D76-E582-487F-8969-9DAEB7D92AB4}" sibTransId="{C5C719D1-6B99-4B9B-8101-E72B11149AC2}"/>
    <dgm:cxn modelId="{A900671F-4576-402B-BB60-93B4A309914B}" type="presOf" srcId="{79A428F1-DD3A-44EA-AA64-BAB0F5931229}" destId="{EE150243-D0C6-4768-8DCB-7E9679BE33FC}" srcOrd="0" destOrd="0" presId="urn:microsoft.com/office/officeart/2005/8/layout/target3"/>
    <dgm:cxn modelId="{F5DC7F2A-6873-4EC9-9CFC-F9565FCBFA4B}" srcId="{990ED114-D844-4E0C-9D7E-0F65C7A1FF88}" destId="{F5608AF6-537A-403E-8E0E-80CF5D0B1DE2}" srcOrd="1" destOrd="0" parTransId="{2686AB63-82CA-4F8F-96F5-99F607957A02}" sibTransId="{3E34C17D-1747-4407-97B5-C3124F353296}"/>
    <dgm:cxn modelId="{28ED8225-7C65-49E5-BD20-80E7DD6A5BDC}" type="presOf" srcId="{F5608AF6-537A-403E-8E0E-80CF5D0B1DE2}" destId="{0DA2B680-8614-42F6-AA42-F323D1613176}" srcOrd="1" destOrd="0" presId="urn:microsoft.com/office/officeart/2005/8/layout/target3"/>
    <dgm:cxn modelId="{C6E1E33D-E201-4A8D-B1DD-EE7D14E21E21}" type="presParOf" srcId="{E13C670E-4288-4179-9F50-A6D38CC42EFD}" destId="{C882C2ED-A5B7-456E-B3A6-5C45A3FFC0D0}" srcOrd="0" destOrd="0" presId="urn:microsoft.com/office/officeart/2005/8/layout/target3"/>
    <dgm:cxn modelId="{B831FB74-FAE4-44A6-8914-580FEBE77AC4}" type="presParOf" srcId="{E13C670E-4288-4179-9F50-A6D38CC42EFD}" destId="{D895B8F4-AAD4-4CE0-970F-7390A8511911}" srcOrd="1" destOrd="0" presId="urn:microsoft.com/office/officeart/2005/8/layout/target3"/>
    <dgm:cxn modelId="{8461FD38-27D5-43E9-8416-CD052C4932CF}" type="presParOf" srcId="{E13C670E-4288-4179-9F50-A6D38CC42EFD}" destId="{AED89307-3D06-4083-BEB2-12355536A8A3}" srcOrd="2" destOrd="0" presId="urn:microsoft.com/office/officeart/2005/8/layout/target3"/>
    <dgm:cxn modelId="{10ED1DDF-5802-4342-AEA8-A50E3567F566}" type="presParOf" srcId="{E13C670E-4288-4179-9F50-A6D38CC42EFD}" destId="{0AD3D1D9-A115-4C37-ABCF-811DA403AD4D}" srcOrd="3" destOrd="0" presId="urn:microsoft.com/office/officeart/2005/8/layout/target3"/>
    <dgm:cxn modelId="{594E615B-C83E-4083-BB5D-D2BEB9639580}" type="presParOf" srcId="{E13C670E-4288-4179-9F50-A6D38CC42EFD}" destId="{1883A8F7-6FD1-4B37-AA4B-1DC44C5F7F80}" srcOrd="4" destOrd="0" presId="urn:microsoft.com/office/officeart/2005/8/layout/target3"/>
    <dgm:cxn modelId="{31593DFA-19F4-470E-A65F-6ACF5877533D}" type="presParOf" srcId="{E13C670E-4288-4179-9F50-A6D38CC42EFD}" destId="{763240A0-0125-4244-AED1-4AE9AF57F867}" srcOrd="5" destOrd="0" presId="urn:microsoft.com/office/officeart/2005/8/layout/target3"/>
    <dgm:cxn modelId="{9F36FF12-60E8-4F20-97F4-5DB411A3356C}" type="presParOf" srcId="{E13C670E-4288-4179-9F50-A6D38CC42EFD}" destId="{07215BC4-6BFD-4305-8623-F54372A580AF}" srcOrd="6" destOrd="0" presId="urn:microsoft.com/office/officeart/2005/8/layout/target3"/>
    <dgm:cxn modelId="{481A2905-20DD-49C9-B20A-707F23F2E513}" type="presParOf" srcId="{E13C670E-4288-4179-9F50-A6D38CC42EFD}" destId="{85BF02E4-EB53-41AD-A2C0-8A1750DE6C75}" srcOrd="7" destOrd="0" presId="urn:microsoft.com/office/officeart/2005/8/layout/target3"/>
    <dgm:cxn modelId="{CA074273-9B8F-4162-8CD5-7B3E99C9F3A7}" type="presParOf" srcId="{E13C670E-4288-4179-9F50-A6D38CC42EFD}" destId="{11FA74DE-5460-44E5-9F6D-DBA2BC744A74}" srcOrd="8" destOrd="0" presId="urn:microsoft.com/office/officeart/2005/8/layout/target3"/>
    <dgm:cxn modelId="{D2789938-F15D-4012-9B3A-1758B6AC4563}" type="presParOf" srcId="{E13C670E-4288-4179-9F50-A6D38CC42EFD}" destId="{2170130B-8035-4106-91D4-2214369421B5}" srcOrd="9" destOrd="0" presId="urn:microsoft.com/office/officeart/2005/8/layout/target3"/>
    <dgm:cxn modelId="{F93A4D14-DE0C-46BB-B982-87283E510FF5}" type="presParOf" srcId="{E13C670E-4288-4179-9F50-A6D38CC42EFD}" destId="{7A9E121F-F596-493A-AB65-94B7A1F238DD}" srcOrd="10" destOrd="0" presId="urn:microsoft.com/office/officeart/2005/8/layout/target3"/>
    <dgm:cxn modelId="{5A40EFD7-2713-46E6-81AB-7FD61646F791}" type="presParOf" srcId="{E13C670E-4288-4179-9F50-A6D38CC42EFD}" destId="{0DA2B680-8614-42F6-AA42-F323D1613176}" srcOrd="11" destOrd="0" presId="urn:microsoft.com/office/officeart/2005/8/layout/target3"/>
    <dgm:cxn modelId="{9DE07C9C-2DDA-42CA-A767-044595C6E626}" type="presParOf" srcId="{E13C670E-4288-4179-9F50-A6D38CC42EFD}" destId="{AA77ADC4-D3E7-48BA-A237-9B5F1995E9CC}" srcOrd="12" destOrd="0" presId="urn:microsoft.com/office/officeart/2005/8/layout/target3"/>
    <dgm:cxn modelId="{9B113B2B-FD94-4D43-9D41-BF7DC81CAAF9}" type="presParOf" srcId="{E13C670E-4288-4179-9F50-A6D38CC42EFD}" destId="{86CD0A16-35A9-4E97-BC6B-B3C33AB933DD}" srcOrd="13" destOrd="0" presId="urn:microsoft.com/office/officeart/2005/8/layout/target3"/>
    <dgm:cxn modelId="{6FAB2E9C-A837-4B79-98A6-896F9872CC54}" type="presParOf" srcId="{E13C670E-4288-4179-9F50-A6D38CC42EFD}" destId="{EE150243-D0C6-4768-8DCB-7E9679BE33FC}"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E7D3B3-4E75-4467-A420-8A7F71FFAC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3612D5B8-82D7-4869-B42E-1D486C176B6F}">
      <dgm:prSet phldrT="[Text]" custT="1"/>
      <dgm:spPr>
        <a:solidFill>
          <a:srgbClr val="34B555"/>
        </a:solidFill>
      </dgm:spPr>
      <dgm:t>
        <a:bodyPr/>
        <a:lstStyle/>
        <a:p>
          <a:r>
            <a:rPr lang="en-GB" sz="2400" dirty="0" smtClean="0">
              <a:solidFill>
                <a:schemeClr val="tx1"/>
              </a:solidFill>
              <a:latin typeface="Arial" panose="020B0604020202020204" pitchFamily="34" charset="0"/>
              <a:cs typeface="Arial" panose="020B0604020202020204" pitchFamily="34" charset="0"/>
            </a:rPr>
            <a:t>Flexibly and innovatively – no unreasonable restrictions</a:t>
          </a:r>
          <a:endParaRPr lang="en-GB" sz="2400" dirty="0">
            <a:solidFill>
              <a:schemeClr val="tx1"/>
            </a:solidFill>
            <a:latin typeface="Arial" panose="020B0604020202020204" pitchFamily="34" charset="0"/>
            <a:cs typeface="Arial" panose="020B0604020202020204" pitchFamily="34" charset="0"/>
          </a:endParaRPr>
        </a:p>
      </dgm:t>
    </dgm:pt>
    <dgm:pt modelId="{D9D53C5C-9A28-4620-803A-DDE66854C40B}" type="parTrans" cxnId="{A5483396-5368-4F3E-AFDC-B746AD888EF6}">
      <dgm:prSet/>
      <dgm:spPr/>
      <dgm:t>
        <a:bodyPr/>
        <a:lstStyle/>
        <a:p>
          <a:endParaRPr lang="en-GB"/>
        </a:p>
      </dgm:t>
    </dgm:pt>
    <dgm:pt modelId="{68F16FE1-80EC-43C4-9EEC-FC4A620EF27C}" type="sibTrans" cxnId="{A5483396-5368-4F3E-AFDC-B746AD888EF6}">
      <dgm:prSet/>
      <dgm:spPr/>
      <dgm:t>
        <a:bodyPr/>
        <a:lstStyle/>
        <a:p>
          <a:endParaRPr lang="en-GB"/>
        </a:p>
      </dgm:t>
    </dgm:pt>
    <dgm:pt modelId="{7DD47943-6D64-402A-B8AA-9B6BE8A25439}">
      <dgm:prSet phldrT="[Text]" custT="1"/>
      <dgm:spPr>
        <a:solidFill>
          <a:srgbClr val="34B555"/>
        </a:solidFill>
      </dgm:spPr>
      <dgm:t>
        <a:bodyPr/>
        <a:lstStyle/>
        <a:p>
          <a:r>
            <a:rPr lang="en-GB" sz="2400" dirty="0" smtClean="0">
              <a:latin typeface="Arial" panose="020B0604020202020204" pitchFamily="34" charset="0"/>
              <a:cs typeface="Arial" panose="020B0604020202020204" pitchFamily="34" charset="0"/>
            </a:rPr>
            <a:t>Care and support from their local authority</a:t>
          </a:r>
          <a:endParaRPr lang="en-GB" sz="2400" dirty="0">
            <a:latin typeface="Arial" panose="020B0604020202020204" pitchFamily="34" charset="0"/>
            <a:cs typeface="Arial" panose="020B0604020202020204" pitchFamily="34" charset="0"/>
          </a:endParaRPr>
        </a:p>
      </dgm:t>
    </dgm:pt>
    <dgm:pt modelId="{FF7BE21D-9186-4B6A-9E1B-26E32FCE3FEB}" type="parTrans" cxnId="{F0E5A741-59FA-44B6-A049-5C11F655B19E}">
      <dgm:prSet/>
      <dgm:spPr>
        <a:solidFill>
          <a:srgbClr val="80DA98"/>
        </a:solidFill>
      </dgm:spPr>
      <dgm:t>
        <a:bodyPr/>
        <a:lstStyle/>
        <a:p>
          <a:endParaRPr lang="en-GB"/>
        </a:p>
      </dgm:t>
    </dgm:pt>
    <dgm:pt modelId="{FDA88A03-4E01-4599-AE7E-6B12C6F4EB27}" type="sibTrans" cxnId="{F0E5A741-59FA-44B6-A049-5C11F655B19E}">
      <dgm:prSet/>
      <dgm:spPr/>
      <dgm:t>
        <a:bodyPr/>
        <a:lstStyle/>
        <a:p>
          <a:endParaRPr lang="en-GB"/>
        </a:p>
      </dgm:t>
    </dgm:pt>
    <dgm:pt modelId="{4059F69B-96DC-4734-B097-49BE070519F6}">
      <dgm:prSet phldrT="[Text]" custT="1"/>
      <dgm:spPr>
        <a:solidFill>
          <a:srgbClr val="34B555"/>
        </a:solidFill>
      </dgm:spPr>
      <dgm:t>
        <a:bodyPr/>
        <a:lstStyle/>
        <a:p>
          <a:r>
            <a:rPr lang="en-GB" sz="2400" dirty="0" smtClean="0">
              <a:latin typeface="Arial" panose="020B0604020202020204" pitchFamily="34" charset="0"/>
              <a:cs typeface="Arial" panose="020B0604020202020204" pitchFamily="34" charset="0"/>
            </a:rPr>
            <a:t>Paying family members</a:t>
          </a:r>
          <a:endParaRPr lang="en-GB" sz="2400" dirty="0">
            <a:latin typeface="Arial" panose="020B0604020202020204" pitchFamily="34" charset="0"/>
            <a:cs typeface="Arial" panose="020B0604020202020204" pitchFamily="34" charset="0"/>
          </a:endParaRPr>
        </a:p>
      </dgm:t>
    </dgm:pt>
    <dgm:pt modelId="{E3D604D4-9998-46E6-B686-DDD500652062}" type="parTrans" cxnId="{2549858C-0BD6-4136-AB74-D153862F8A51}">
      <dgm:prSet/>
      <dgm:spPr>
        <a:solidFill>
          <a:srgbClr val="80DA98"/>
        </a:solidFill>
      </dgm:spPr>
      <dgm:t>
        <a:bodyPr/>
        <a:lstStyle/>
        <a:p>
          <a:endParaRPr lang="en-GB"/>
        </a:p>
      </dgm:t>
    </dgm:pt>
    <dgm:pt modelId="{551AD1D8-CDDC-48D6-AEDB-20E62045626A}" type="sibTrans" cxnId="{2549858C-0BD6-4136-AB74-D153862F8A51}">
      <dgm:prSet/>
      <dgm:spPr/>
      <dgm:t>
        <a:bodyPr/>
        <a:lstStyle/>
        <a:p>
          <a:endParaRPr lang="en-GB"/>
        </a:p>
      </dgm:t>
    </dgm:pt>
    <dgm:pt modelId="{1EE324DC-4801-4460-B644-084C2870C8B1}">
      <dgm:prSet phldrT="[Text]" custT="1"/>
      <dgm:spPr>
        <a:solidFill>
          <a:srgbClr val="34B555"/>
        </a:solidFill>
      </dgm:spPr>
      <dgm:t>
        <a:bodyPr/>
        <a:lstStyle/>
        <a:p>
          <a:r>
            <a:rPr lang="en-GB" sz="2400" dirty="0" smtClean="0">
              <a:latin typeface="Arial" panose="020B0604020202020204" pitchFamily="34" charset="0"/>
              <a:cs typeface="Arial" panose="020B0604020202020204" pitchFamily="34" charset="0"/>
            </a:rPr>
            <a:t>Long-term residential settings</a:t>
          </a:r>
          <a:endParaRPr lang="en-GB" sz="2400" dirty="0">
            <a:latin typeface="Arial" panose="020B0604020202020204" pitchFamily="34" charset="0"/>
            <a:cs typeface="Arial" panose="020B0604020202020204" pitchFamily="34" charset="0"/>
          </a:endParaRPr>
        </a:p>
      </dgm:t>
    </dgm:pt>
    <dgm:pt modelId="{7AB71283-13AE-4B88-9F08-FF5AE0E19ACD}" type="parTrans" cxnId="{88C8F9B7-7002-403F-A977-D627A4E92313}">
      <dgm:prSet/>
      <dgm:spPr>
        <a:solidFill>
          <a:srgbClr val="80DA98"/>
        </a:solidFill>
      </dgm:spPr>
      <dgm:t>
        <a:bodyPr/>
        <a:lstStyle/>
        <a:p>
          <a:endParaRPr lang="en-GB"/>
        </a:p>
      </dgm:t>
    </dgm:pt>
    <dgm:pt modelId="{A0D9FBE9-D61E-431C-BACB-2F300C277F19}" type="sibTrans" cxnId="{88C8F9B7-7002-403F-A977-D627A4E92313}">
      <dgm:prSet/>
      <dgm:spPr/>
      <dgm:t>
        <a:bodyPr/>
        <a:lstStyle/>
        <a:p>
          <a:endParaRPr lang="en-GB"/>
        </a:p>
      </dgm:t>
    </dgm:pt>
    <dgm:pt modelId="{AA9F6C97-1A6E-4C42-B54E-345AED673663}">
      <dgm:prSet phldrT="[Text]" custT="1"/>
      <dgm:spPr>
        <a:solidFill>
          <a:srgbClr val="34B555"/>
        </a:solidFill>
      </dgm:spPr>
      <dgm:t>
        <a:bodyPr/>
        <a:lstStyle/>
        <a:p>
          <a:r>
            <a:rPr lang="en-GB" sz="2400" smtClean="0">
              <a:latin typeface="Arial" panose="020B0604020202020204" pitchFamily="34" charset="0"/>
              <a:cs typeface="Arial" panose="020B0604020202020204" pitchFamily="34" charset="0"/>
            </a:rPr>
            <a:t>Becoming an employer</a:t>
          </a:r>
          <a:endParaRPr lang="en-GB" sz="2400" dirty="0">
            <a:latin typeface="Arial" panose="020B0604020202020204" pitchFamily="34" charset="0"/>
            <a:cs typeface="Arial" panose="020B0604020202020204" pitchFamily="34" charset="0"/>
          </a:endParaRPr>
        </a:p>
      </dgm:t>
    </dgm:pt>
    <dgm:pt modelId="{5FB2135D-6DF9-4709-B13D-CD05E4EB6D60}" type="parTrans" cxnId="{8321C5D4-0FC0-4B11-82F6-7070C7E31C9E}">
      <dgm:prSet/>
      <dgm:spPr>
        <a:solidFill>
          <a:srgbClr val="80DA98"/>
        </a:solidFill>
      </dgm:spPr>
      <dgm:t>
        <a:bodyPr/>
        <a:lstStyle/>
        <a:p>
          <a:endParaRPr lang="en-GB"/>
        </a:p>
      </dgm:t>
    </dgm:pt>
    <dgm:pt modelId="{651CBF12-2431-4364-B016-A3E17DBADE2A}" type="sibTrans" cxnId="{8321C5D4-0FC0-4B11-82F6-7070C7E31C9E}">
      <dgm:prSet/>
      <dgm:spPr/>
      <dgm:t>
        <a:bodyPr/>
        <a:lstStyle/>
        <a:p>
          <a:endParaRPr lang="en-GB"/>
        </a:p>
      </dgm:t>
    </dgm:pt>
    <dgm:pt modelId="{EB08FB28-1DFE-4E65-B333-C3F790FA3FEF}" type="pres">
      <dgm:prSet presAssocID="{75E7D3B3-4E75-4467-A420-8A7F71FFAC10}" presName="cycle" presStyleCnt="0">
        <dgm:presLayoutVars>
          <dgm:chMax val="1"/>
          <dgm:dir/>
          <dgm:animLvl val="ctr"/>
          <dgm:resizeHandles val="exact"/>
        </dgm:presLayoutVars>
      </dgm:prSet>
      <dgm:spPr/>
      <dgm:t>
        <a:bodyPr/>
        <a:lstStyle/>
        <a:p>
          <a:endParaRPr lang="en-GB"/>
        </a:p>
      </dgm:t>
    </dgm:pt>
    <dgm:pt modelId="{EB54A498-EC1D-4F51-960F-C5BA530C4CCD}" type="pres">
      <dgm:prSet presAssocID="{3612D5B8-82D7-4869-B42E-1D486C176B6F}" presName="centerShape" presStyleLbl="node0" presStyleIdx="0" presStyleCnt="1" custScaleX="122815" custScaleY="113879"/>
      <dgm:spPr/>
      <dgm:t>
        <a:bodyPr/>
        <a:lstStyle/>
        <a:p>
          <a:endParaRPr lang="en-GB"/>
        </a:p>
      </dgm:t>
    </dgm:pt>
    <dgm:pt modelId="{B435229B-3312-4325-B48A-F91C6659E0D4}" type="pres">
      <dgm:prSet presAssocID="{7AB71283-13AE-4B88-9F08-FF5AE0E19ACD}" presName="parTrans" presStyleLbl="bgSibTrans2D1" presStyleIdx="0" presStyleCnt="4" custLinFactNeighborX="6826" custLinFactNeighborY="-5705"/>
      <dgm:spPr/>
      <dgm:t>
        <a:bodyPr/>
        <a:lstStyle/>
        <a:p>
          <a:endParaRPr lang="en-GB"/>
        </a:p>
      </dgm:t>
    </dgm:pt>
    <dgm:pt modelId="{0A049F60-622F-4DCA-B3C0-5BF5E2488E72}" type="pres">
      <dgm:prSet presAssocID="{1EE324DC-4801-4460-B644-084C2870C8B1}" presName="node" presStyleLbl="node1" presStyleIdx="0" presStyleCnt="4" custRadScaleRad="102084" custRadScaleInc="-5336">
        <dgm:presLayoutVars>
          <dgm:bulletEnabled val="1"/>
        </dgm:presLayoutVars>
      </dgm:prSet>
      <dgm:spPr/>
      <dgm:t>
        <a:bodyPr/>
        <a:lstStyle/>
        <a:p>
          <a:endParaRPr lang="en-GB"/>
        </a:p>
      </dgm:t>
    </dgm:pt>
    <dgm:pt modelId="{AF309506-AF88-4D91-92D9-FCC9A3AA18EE}" type="pres">
      <dgm:prSet presAssocID="{FF7BE21D-9186-4B6A-9E1B-26E32FCE3FEB}" presName="parTrans" presStyleLbl="bgSibTrans2D1" presStyleIdx="1" presStyleCnt="4" custLinFactNeighborX="-1469" custLinFactNeighborY="15421"/>
      <dgm:spPr/>
      <dgm:t>
        <a:bodyPr/>
        <a:lstStyle/>
        <a:p>
          <a:endParaRPr lang="en-GB"/>
        </a:p>
      </dgm:t>
    </dgm:pt>
    <dgm:pt modelId="{6E645DE2-2D1E-4501-A477-CD361EE17231}" type="pres">
      <dgm:prSet presAssocID="{7DD47943-6D64-402A-B8AA-9B6BE8A25439}" presName="node" presStyleLbl="node1" presStyleIdx="1" presStyleCnt="4" custRadScaleRad="101751" custRadScaleInc="4528">
        <dgm:presLayoutVars>
          <dgm:bulletEnabled val="1"/>
        </dgm:presLayoutVars>
      </dgm:prSet>
      <dgm:spPr/>
      <dgm:t>
        <a:bodyPr/>
        <a:lstStyle/>
        <a:p>
          <a:endParaRPr lang="en-GB"/>
        </a:p>
      </dgm:t>
    </dgm:pt>
    <dgm:pt modelId="{3B26C7BB-7583-4788-98C9-623571C3E9B3}" type="pres">
      <dgm:prSet presAssocID="{E3D604D4-9998-46E6-B686-DDD500652062}" presName="parTrans" presStyleLbl="bgSibTrans2D1" presStyleIdx="2" presStyleCnt="4" custLinFactNeighborX="-7026"/>
      <dgm:spPr/>
      <dgm:t>
        <a:bodyPr/>
        <a:lstStyle/>
        <a:p>
          <a:endParaRPr lang="en-GB"/>
        </a:p>
      </dgm:t>
    </dgm:pt>
    <dgm:pt modelId="{7E678C07-E2DA-4DAE-B744-720634C70C12}" type="pres">
      <dgm:prSet presAssocID="{4059F69B-96DC-4734-B097-49BE070519F6}" presName="node" presStyleLbl="node1" presStyleIdx="2" presStyleCnt="4" custRadScaleRad="107639" custRadScaleInc="2415">
        <dgm:presLayoutVars>
          <dgm:bulletEnabled val="1"/>
        </dgm:presLayoutVars>
      </dgm:prSet>
      <dgm:spPr/>
      <dgm:t>
        <a:bodyPr/>
        <a:lstStyle/>
        <a:p>
          <a:endParaRPr lang="en-GB"/>
        </a:p>
      </dgm:t>
    </dgm:pt>
    <dgm:pt modelId="{D962A766-DBE4-4C22-9D87-932BB5953E0C}" type="pres">
      <dgm:prSet presAssocID="{5FB2135D-6DF9-4709-B13D-CD05E4EB6D60}" presName="parTrans" presStyleLbl="bgSibTrans2D1" presStyleIdx="3" presStyleCnt="4" custLinFactNeighborX="-5198"/>
      <dgm:spPr/>
      <dgm:t>
        <a:bodyPr/>
        <a:lstStyle/>
        <a:p>
          <a:endParaRPr lang="en-GB"/>
        </a:p>
      </dgm:t>
    </dgm:pt>
    <dgm:pt modelId="{30040951-48A2-421C-A997-DDC30B7CBE35}" type="pres">
      <dgm:prSet presAssocID="{AA9F6C97-1A6E-4C42-B54E-345AED673663}" presName="node" presStyleLbl="node1" presStyleIdx="3" presStyleCnt="4" custRadScaleRad="106073" custRadScaleInc="11241">
        <dgm:presLayoutVars>
          <dgm:bulletEnabled val="1"/>
        </dgm:presLayoutVars>
      </dgm:prSet>
      <dgm:spPr/>
      <dgm:t>
        <a:bodyPr/>
        <a:lstStyle/>
        <a:p>
          <a:endParaRPr lang="en-GB"/>
        </a:p>
      </dgm:t>
    </dgm:pt>
  </dgm:ptLst>
  <dgm:cxnLst>
    <dgm:cxn modelId="{35C08433-7C22-4792-A17B-D2969D04B7D3}" type="presOf" srcId="{5FB2135D-6DF9-4709-B13D-CD05E4EB6D60}" destId="{D962A766-DBE4-4C22-9D87-932BB5953E0C}" srcOrd="0" destOrd="0" presId="urn:microsoft.com/office/officeart/2005/8/layout/radial4"/>
    <dgm:cxn modelId="{59D15DC2-B492-4648-8EA3-CC6248AF7378}" type="presOf" srcId="{1EE324DC-4801-4460-B644-084C2870C8B1}" destId="{0A049F60-622F-4DCA-B3C0-5BF5E2488E72}" srcOrd="0" destOrd="0" presId="urn:microsoft.com/office/officeart/2005/8/layout/radial4"/>
    <dgm:cxn modelId="{A5483396-5368-4F3E-AFDC-B746AD888EF6}" srcId="{75E7D3B3-4E75-4467-A420-8A7F71FFAC10}" destId="{3612D5B8-82D7-4869-B42E-1D486C176B6F}" srcOrd="0" destOrd="0" parTransId="{D9D53C5C-9A28-4620-803A-DDE66854C40B}" sibTransId="{68F16FE1-80EC-43C4-9EEC-FC4A620EF27C}"/>
    <dgm:cxn modelId="{71AE9833-638E-4269-BDC6-62FC5A96E463}" type="presOf" srcId="{4059F69B-96DC-4734-B097-49BE070519F6}" destId="{7E678C07-E2DA-4DAE-B744-720634C70C12}" srcOrd="0" destOrd="0" presId="urn:microsoft.com/office/officeart/2005/8/layout/radial4"/>
    <dgm:cxn modelId="{EF471F9D-B9AA-451D-A102-88315463B9E2}" type="presOf" srcId="{7DD47943-6D64-402A-B8AA-9B6BE8A25439}" destId="{6E645DE2-2D1E-4501-A477-CD361EE17231}" srcOrd="0" destOrd="0" presId="urn:microsoft.com/office/officeart/2005/8/layout/radial4"/>
    <dgm:cxn modelId="{D68AE428-358F-4A98-9AA1-EBEDF9902B92}" type="presOf" srcId="{E3D604D4-9998-46E6-B686-DDD500652062}" destId="{3B26C7BB-7583-4788-98C9-623571C3E9B3}" srcOrd="0" destOrd="0" presId="urn:microsoft.com/office/officeart/2005/8/layout/radial4"/>
    <dgm:cxn modelId="{833A6456-9DE0-4BF3-B598-50FA713AAFA5}" type="presOf" srcId="{FF7BE21D-9186-4B6A-9E1B-26E32FCE3FEB}" destId="{AF309506-AF88-4D91-92D9-FCC9A3AA18EE}" srcOrd="0" destOrd="0" presId="urn:microsoft.com/office/officeart/2005/8/layout/radial4"/>
    <dgm:cxn modelId="{F0E5A741-59FA-44B6-A049-5C11F655B19E}" srcId="{3612D5B8-82D7-4869-B42E-1D486C176B6F}" destId="{7DD47943-6D64-402A-B8AA-9B6BE8A25439}" srcOrd="1" destOrd="0" parTransId="{FF7BE21D-9186-4B6A-9E1B-26E32FCE3FEB}" sibTransId="{FDA88A03-4E01-4599-AE7E-6B12C6F4EB27}"/>
    <dgm:cxn modelId="{8321C5D4-0FC0-4B11-82F6-7070C7E31C9E}" srcId="{3612D5B8-82D7-4869-B42E-1D486C176B6F}" destId="{AA9F6C97-1A6E-4C42-B54E-345AED673663}" srcOrd="3" destOrd="0" parTransId="{5FB2135D-6DF9-4709-B13D-CD05E4EB6D60}" sibTransId="{651CBF12-2431-4364-B016-A3E17DBADE2A}"/>
    <dgm:cxn modelId="{2D5184C0-A604-4F0A-989A-2F4376557A4F}" type="presOf" srcId="{7AB71283-13AE-4B88-9F08-FF5AE0E19ACD}" destId="{B435229B-3312-4325-B48A-F91C6659E0D4}" srcOrd="0" destOrd="0" presId="urn:microsoft.com/office/officeart/2005/8/layout/radial4"/>
    <dgm:cxn modelId="{BBF82DE8-A7D7-4003-A209-626FD1C024B5}" type="presOf" srcId="{75E7D3B3-4E75-4467-A420-8A7F71FFAC10}" destId="{EB08FB28-1DFE-4E65-B333-C3F790FA3FEF}" srcOrd="0" destOrd="0" presId="urn:microsoft.com/office/officeart/2005/8/layout/radial4"/>
    <dgm:cxn modelId="{1EECEC35-8204-43A8-840D-FAE763DBE332}" type="presOf" srcId="{3612D5B8-82D7-4869-B42E-1D486C176B6F}" destId="{EB54A498-EC1D-4F51-960F-C5BA530C4CCD}" srcOrd="0" destOrd="0" presId="urn:microsoft.com/office/officeart/2005/8/layout/radial4"/>
    <dgm:cxn modelId="{5C0BF60F-DBB8-4B8F-90E9-BB60B0E63E1A}" type="presOf" srcId="{AA9F6C97-1A6E-4C42-B54E-345AED673663}" destId="{30040951-48A2-421C-A997-DDC30B7CBE35}" srcOrd="0" destOrd="0" presId="urn:microsoft.com/office/officeart/2005/8/layout/radial4"/>
    <dgm:cxn modelId="{2549858C-0BD6-4136-AB74-D153862F8A51}" srcId="{3612D5B8-82D7-4869-B42E-1D486C176B6F}" destId="{4059F69B-96DC-4734-B097-49BE070519F6}" srcOrd="2" destOrd="0" parTransId="{E3D604D4-9998-46E6-B686-DDD500652062}" sibTransId="{551AD1D8-CDDC-48D6-AEDB-20E62045626A}"/>
    <dgm:cxn modelId="{88C8F9B7-7002-403F-A977-D627A4E92313}" srcId="{3612D5B8-82D7-4869-B42E-1D486C176B6F}" destId="{1EE324DC-4801-4460-B644-084C2870C8B1}" srcOrd="0" destOrd="0" parTransId="{7AB71283-13AE-4B88-9F08-FF5AE0E19ACD}" sibTransId="{A0D9FBE9-D61E-431C-BACB-2F300C277F19}"/>
    <dgm:cxn modelId="{570899BE-F3CF-474E-B7C9-7D0EB8E8CA5E}" type="presParOf" srcId="{EB08FB28-1DFE-4E65-B333-C3F790FA3FEF}" destId="{EB54A498-EC1D-4F51-960F-C5BA530C4CCD}" srcOrd="0" destOrd="0" presId="urn:microsoft.com/office/officeart/2005/8/layout/radial4"/>
    <dgm:cxn modelId="{7F0C3967-2D72-49E5-BA63-FD24FAEA0A01}" type="presParOf" srcId="{EB08FB28-1DFE-4E65-B333-C3F790FA3FEF}" destId="{B435229B-3312-4325-B48A-F91C6659E0D4}" srcOrd="1" destOrd="0" presId="urn:microsoft.com/office/officeart/2005/8/layout/radial4"/>
    <dgm:cxn modelId="{99A72F7A-9287-4C28-8962-FABD6F2C0467}" type="presParOf" srcId="{EB08FB28-1DFE-4E65-B333-C3F790FA3FEF}" destId="{0A049F60-622F-4DCA-B3C0-5BF5E2488E72}" srcOrd="2" destOrd="0" presId="urn:microsoft.com/office/officeart/2005/8/layout/radial4"/>
    <dgm:cxn modelId="{40FB0855-4A28-458C-A6EF-7140A9E8FA3B}" type="presParOf" srcId="{EB08FB28-1DFE-4E65-B333-C3F790FA3FEF}" destId="{AF309506-AF88-4D91-92D9-FCC9A3AA18EE}" srcOrd="3" destOrd="0" presId="urn:microsoft.com/office/officeart/2005/8/layout/radial4"/>
    <dgm:cxn modelId="{D0298463-1ADC-4480-BAC4-9BF3FA637278}" type="presParOf" srcId="{EB08FB28-1DFE-4E65-B333-C3F790FA3FEF}" destId="{6E645DE2-2D1E-4501-A477-CD361EE17231}" srcOrd="4" destOrd="0" presId="urn:microsoft.com/office/officeart/2005/8/layout/radial4"/>
    <dgm:cxn modelId="{08E70D24-0E90-4D7F-B510-629204025B5F}" type="presParOf" srcId="{EB08FB28-1DFE-4E65-B333-C3F790FA3FEF}" destId="{3B26C7BB-7583-4788-98C9-623571C3E9B3}" srcOrd="5" destOrd="0" presId="urn:microsoft.com/office/officeart/2005/8/layout/radial4"/>
    <dgm:cxn modelId="{86E6F74A-0ADE-43D3-9BA0-90227CF4E658}" type="presParOf" srcId="{EB08FB28-1DFE-4E65-B333-C3F790FA3FEF}" destId="{7E678C07-E2DA-4DAE-B744-720634C70C12}" srcOrd="6" destOrd="0" presId="urn:microsoft.com/office/officeart/2005/8/layout/radial4"/>
    <dgm:cxn modelId="{1E15AC0A-2773-4031-815E-C07A0DAA9FB7}" type="presParOf" srcId="{EB08FB28-1DFE-4E65-B333-C3F790FA3FEF}" destId="{D962A766-DBE4-4C22-9D87-932BB5953E0C}" srcOrd="7" destOrd="0" presId="urn:microsoft.com/office/officeart/2005/8/layout/radial4"/>
    <dgm:cxn modelId="{E40C90E4-2E60-42B0-900B-01553B08E007}" type="presParOf" srcId="{EB08FB28-1DFE-4E65-B333-C3F790FA3FEF}" destId="{30040951-48A2-421C-A997-DDC30B7CBE3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EF177F-174B-448D-B211-A1A6A7DCB75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DCBABD3F-8F46-44F5-964E-82E71970ACFF}">
      <dgm:prSet phldrT="[Text]" custT="1"/>
      <dgm:spPr>
        <a:solidFill>
          <a:srgbClr val="34B555"/>
        </a:solidFill>
      </dgm:spPr>
      <dgm:t>
        <a:bodyPr/>
        <a:lstStyle/>
        <a:p>
          <a:r>
            <a:rPr lang="en-GB" sz="2400" dirty="0" smtClean="0">
              <a:latin typeface="Arial" panose="020B0604020202020204" pitchFamily="34" charset="0"/>
              <a:cs typeface="Arial" panose="020B0604020202020204" pitchFamily="34" charset="0"/>
            </a:rPr>
            <a:t>Discretion to set a charge for residential and non-residential care and support for adults –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no charge for children</a:t>
          </a:r>
          <a:endParaRPr lang="en-GB" sz="2400" dirty="0">
            <a:latin typeface="Arial" panose="020B0604020202020204" pitchFamily="34" charset="0"/>
            <a:cs typeface="Arial" panose="020B0604020202020204" pitchFamily="34" charset="0"/>
          </a:endParaRPr>
        </a:p>
      </dgm:t>
    </dgm:pt>
    <dgm:pt modelId="{0EBD68B8-0C7E-4EA7-9AEA-C829D2217051}" type="parTrans" cxnId="{6E9AEB91-7027-474F-80C3-675727837DCE}">
      <dgm:prSet/>
      <dgm:spPr/>
      <dgm:t>
        <a:bodyPr/>
        <a:lstStyle/>
        <a:p>
          <a:endParaRPr lang="en-GB"/>
        </a:p>
      </dgm:t>
    </dgm:pt>
    <dgm:pt modelId="{E66AB0B2-5222-42CF-9A32-A55543EC68B3}" type="sibTrans" cxnId="{6E9AEB91-7027-474F-80C3-675727837DCE}">
      <dgm:prSet/>
      <dgm:spPr/>
      <dgm:t>
        <a:bodyPr/>
        <a:lstStyle/>
        <a:p>
          <a:endParaRPr lang="en-GB"/>
        </a:p>
      </dgm:t>
    </dgm:pt>
    <dgm:pt modelId="{EE9BF64A-6575-4A26-8B11-615370C82752}">
      <dgm:prSet phldrT="[Tex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Flat rate charge for preventative services for adults – no charge for children</a:t>
          </a:r>
          <a:endParaRPr lang="en-GB" sz="2400" dirty="0">
            <a:solidFill>
              <a:schemeClr val="tx1"/>
            </a:solidFill>
            <a:latin typeface="Arial" panose="020B0604020202020204" pitchFamily="34" charset="0"/>
            <a:cs typeface="Arial" panose="020B0604020202020204" pitchFamily="34" charset="0"/>
          </a:endParaRPr>
        </a:p>
      </dgm:t>
    </dgm:pt>
    <dgm:pt modelId="{C2772019-51C2-4326-82A1-C73F4F9AA015}" type="parTrans" cxnId="{032DFDBA-62D2-4D52-B066-5E2E0442B87C}">
      <dgm:prSet/>
      <dgm:spPr/>
      <dgm:t>
        <a:bodyPr/>
        <a:lstStyle/>
        <a:p>
          <a:endParaRPr lang="en-GB"/>
        </a:p>
      </dgm:t>
    </dgm:pt>
    <dgm:pt modelId="{89A6BE1C-F251-4E87-B8EC-05EFBC3A3895}" type="sibTrans" cxnId="{032DFDBA-62D2-4D52-B066-5E2E0442B87C}">
      <dgm:prSet/>
      <dgm:spPr/>
      <dgm:t>
        <a:bodyPr/>
        <a:lstStyle/>
        <a:p>
          <a:endParaRPr lang="en-GB"/>
        </a:p>
      </dgm:t>
    </dgm:pt>
    <dgm:pt modelId="{87926620-00FD-4E93-9209-64371BAABE8B}">
      <dgm:prSet phldrT="[Text]" custT="1"/>
      <dgm:spPr>
        <a:solidFill>
          <a:srgbClr val="FDC536"/>
        </a:solidFill>
      </dgm:spPr>
      <dgm:t>
        <a:bodyPr/>
        <a:lstStyle/>
        <a:p>
          <a:r>
            <a:rPr lang="en-GB" sz="2400" dirty="0" smtClean="0">
              <a:solidFill>
                <a:schemeClr val="tx1"/>
              </a:solidFill>
              <a:latin typeface="Arial" panose="020B0604020202020204" pitchFamily="34" charset="0"/>
              <a:cs typeface="Arial" panose="020B0604020202020204" pitchFamily="34" charset="0"/>
            </a:rPr>
            <a:t>No charge for some services for adults </a:t>
          </a:r>
          <a:endParaRPr lang="en-GB" sz="2400" dirty="0">
            <a:solidFill>
              <a:schemeClr val="tx1"/>
            </a:solidFill>
            <a:latin typeface="Arial" panose="020B0604020202020204" pitchFamily="34" charset="0"/>
            <a:cs typeface="Arial" panose="020B0604020202020204" pitchFamily="34" charset="0"/>
          </a:endParaRPr>
        </a:p>
      </dgm:t>
    </dgm:pt>
    <dgm:pt modelId="{1E0CFCA4-160C-429F-8EA4-F60D3BA27BFD}" type="parTrans" cxnId="{72D64B56-D825-4AAB-903F-3C382F1BB828}">
      <dgm:prSet/>
      <dgm:spPr/>
      <dgm:t>
        <a:bodyPr/>
        <a:lstStyle/>
        <a:p>
          <a:endParaRPr lang="en-GB"/>
        </a:p>
      </dgm:t>
    </dgm:pt>
    <dgm:pt modelId="{DBF8FE23-68CE-4A2B-B003-78F47639F20F}" type="sibTrans" cxnId="{72D64B56-D825-4AAB-903F-3C382F1BB828}">
      <dgm:prSet/>
      <dgm:spPr/>
      <dgm:t>
        <a:bodyPr/>
        <a:lstStyle/>
        <a:p>
          <a:endParaRPr lang="en-GB"/>
        </a:p>
      </dgm:t>
    </dgm:pt>
    <dgm:pt modelId="{C05E0BF1-5561-4AF6-9F11-E20E111585BE}">
      <dgm:prSet phldrT="[Text]" custT="1"/>
      <dgm:spPr>
        <a:solidFill>
          <a:srgbClr val="EF9526"/>
        </a:solidFill>
      </dgm:spPr>
      <dgm:t>
        <a:bodyPr/>
        <a:lstStyle/>
        <a:p>
          <a:r>
            <a:rPr lang="en-GB" sz="2400" dirty="0" smtClean="0">
              <a:latin typeface="Arial" panose="020B0604020202020204" pitchFamily="34" charset="0"/>
              <a:cs typeface="Arial" panose="020B0604020202020204" pitchFamily="34" charset="0"/>
            </a:rPr>
            <a:t>Deferred payment agreements</a:t>
          </a:r>
          <a:endParaRPr lang="en-GB" sz="2400" dirty="0">
            <a:latin typeface="Arial" panose="020B0604020202020204" pitchFamily="34" charset="0"/>
            <a:cs typeface="Arial" panose="020B0604020202020204" pitchFamily="34" charset="0"/>
          </a:endParaRPr>
        </a:p>
      </dgm:t>
    </dgm:pt>
    <dgm:pt modelId="{3F9A1C3A-0493-41EE-AD54-1B65033D4352}" type="parTrans" cxnId="{ABEB38C4-F062-4620-BC85-4894EF6FE1B4}">
      <dgm:prSet/>
      <dgm:spPr/>
      <dgm:t>
        <a:bodyPr/>
        <a:lstStyle/>
        <a:p>
          <a:endParaRPr lang="en-GB"/>
        </a:p>
      </dgm:t>
    </dgm:pt>
    <dgm:pt modelId="{EDD368CE-A908-4AFF-93A3-DDC773B7D7AE}" type="sibTrans" cxnId="{ABEB38C4-F062-4620-BC85-4894EF6FE1B4}">
      <dgm:prSet/>
      <dgm:spPr/>
      <dgm:t>
        <a:bodyPr/>
        <a:lstStyle/>
        <a:p>
          <a:endParaRPr lang="en-GB"/>
        </a:p>
      </dgm:t>
    </dgm:pt>
    <dgm:pt modelId="{DD27B2F2-3285-4660-9793-C2627905FCE2}" type="pres">
      <dgm:prSet presAssocID="{A7EF177F-174B-448D-B211-A1A6A7DCB751}" presName="linear" presStyleCnt="0">
        <dgm:presLayoutVars>
          <dgm:dir/>
          <dgm:resizeHandles val="exact"/>
        </dgm:presLayoutVars>
      </dgm:prSet>
      <dgm:spPr/>
      <dgm:t>
        <a:bodyPr/>
        <a:lstStyle/>
        <a:p>
          <a:endParaRPr lang="en-GB"/>
        </a:p>
      </dgm:t>
    </dgm:pt>
    <dgm:pt modelId="{D2214BBD-6309-4520-914D-0EBB07106E72}" type="pres">
      <dgm:prSet presAssocID="{DCBABD3F-8F46-44F5-964E-82E71970ACFF}" presName="comp" presStyleCnt="0"/>
      <dgm:spPr/>
    </dgm:pt>
    <dgm:pt modelId="{DC76B04C-4F77-49E8-935E-4BE933B34FFE}" type="pres">
      <dgm:prSet presAssocID="{DCBABD3F-8F46-44F5-964E-82E71970ACFF}" presName="box" presStyleLbl="node1" presStyleIdx="0" presStyleCnt="4" custScaleY="161032"/>
      <dgm:spPr/>
      <dgm:t>
        <a:bodyPr/>
        <a:lstStyle/>
        <a:p>
          <a:endParaRPr lang="en-GB"/>
        </a:p>
      </dgm:t>
    </dgm:pt>
    <dgm:pt modelId="{4CD9948F-F7A2-46B9-89BE-FFCF96A9A4DF}" type="pres">
      <dgm:prSet presAssocID="{DCBABD3F-8F46-44F5-964E-82E71970ACFF}" presName="img" presStyleLbl="fgImgPlace1" presStyleIdx="0" presStyleCnt="4" custScaleX="8097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A group of four houses"/>
        </a:ext>
      </dgm:extLst>
    </dgm:pt>
    <dgm:pt modelId="{7C168F34-120C-455F-B80C-B928C461091A}" type="pres">
      <dgm:prSet presAssocID="{DCBABD3F-8F46-44F5-964E-82E71970ACFF}" presName="text" presStyleLbl="node1" presStyleIdx="0" presStyleCnt="4">
        <dgm:presLayoutVars>
          <dgm:bulletEnabled val="1"/>
        </dgm:presLayoutVars>
      </dgm:prSet>
      <dgm:spPr/>
      <dgm:t>
        <a:bodyPr/>
        <a:lstStyle/>
        <a:p>
          <a:endParaRPr lang="en-GB"/>
        </a:p>
      </dgm:t>
    </dgm:pt>
    <dgm:pt modelId="{2CDFD0FA-C38D-4BD7-AC97-4DEBC4CA2AC3}" type="pres">
      <dgm:prSet presAssocID="{E66AB0B2-5222-42CF-9A32-A55543EC68B3}" presName="spacer" presStyleCnt="0"/>
      <dgm:spPr/>
    </dgm:pt>
    <dgm:pt modelId="{6FAA2ED0-86B8-4E8C-93CA-19CC7A07A13D}" type="pres">
      <dgm:prSet presAssocID="{C05E0BF1-5561-4AF6-9F11-E20E111585BE}" presName="comp" presStyleCnt="0"/>
      <dgm:spPr/>
    </dgm:pt>
    <dgm:pt modelId="{19DBE4E2-544F-4A95-919C-14CE29351F1E}" type="pres">
      <dgm:prSet presAssocID="{C05E0BF1-5561-4AF6-9F11-E20E111585BE}" presName="box" presStyleLbl="node1" presStyleIdx="1" presStyleCnt="4"/>
      <dgm:spPr/>
      <dgm:t>
        <a:bodyPr/>
        <a:lstStyle/>
        <a:p>
          <a:endParaRPr lang="en-GB"/>
        </a:p>
      </dgm:t>
    </dgm:pt>
    <dgm:pt modelId="{B9AD88C2-0082-418B-AE2A-C3A8D8711691}" type="pres">
      <dgm:prSet presAssocID="{C05E0BF1-5561-4AF6-9F11-E20E111585BE}" presName="img" presStyleLbl="fgImgPlace1" presStyleIdx="1" presStyleCnt="4" custScaleX="80972"/>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A house"/>
        </a:ext>
      </dgm:extLst>
    </dgm:pt>
    <dgm:pt modelId="{76716B34-B8CE-4190-B417-42A28C6E8945}" type="pres">
      <dgm:prSet presAssocID="{C05E0BF1-5561-4AF6-9F11-E20E111585BE}" presName="text" presStyleLbl="node1" presStyleIdx="1" presStyleCnt="4">
        <dgm:presLayoutVars>
          <dgm:bulletEnabled val="1"/>
        </dgm:presLayoutVars>
      </dgm:prSet>
      <dgm:spPr/>
      <dgm:t>
        <a:bodyPr/>
        <a:lstStyle/>
        <a:p>
          <a:endParaRPr lang="en-GB"/>
        </a:p>
      </dgm:t>
    </dgm:pt>
    <dgm:pt modelId="{1193934A-6FB3-4F67-A79A-73B268E3F673}" type="pres">
      <dgm:prSet presAssocID="{EDD368CE-A908-4AFF-93A3-DDC773B7D7AE}" presName="spacer" presStyleCnt="0"/>
      <dgm:spPr/>
    </dgm:pt>
    <dgm:pt modelId="{B1FEA316-12A9-4040-85EA-0B23A593CEBA}" type="pres">
      <dgm:prSet presAssocID="{EE9BF64A-6575-4A26-8B11-615370C82752}" presName="comp" presStyleCnt="0"/>
      <dgm:spPr/>
    </dgm:pt>
    <dgm:pt modelId="{4CACB57D-0E7D-4199-8025-94FA34734891}" type="pres">
      <dgm:prSet presAssocID="{EE9BF64A-6575-4A26-8B11-615370C82752}" presName="box" presStyleLbl="node1" presStyleIdx="2" presStyleCnt="4"/>
      <dgm:spPr/>
      <dgm:t>
        <a:bodyPr/>
        <a:lstStyle/>
        <a:p>
          <a:endParaRPr lang="en-GB"/>
        </a:p>
      </dgm:t>
    </dgm:pt>
    <dgm:pt modelId="{D21A8DD3-C281-46A0-B5ED-6282399C3151}" type="pres">
      <dgm:prSet presAssocID="{EE9BF64A-6575-4A26-8B11-615370C82752}" presName="img" presStyleLbl="fgImgPlace1" presStyleIdx="2" presStyleCnt="4" custScaleX="80972"/>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title="A pound coin"/>
        </a:ext>
      </dgm:extLst>
    </dgm:pt>
    <dgm:pt modelId="{594B5B5E-4F9E-40C9-8548-605FF44F4027}" type="pres">
      <dgm:prSet presAssocID="{EE9BF64A-6575-4A26-8B11-615370C82752}" presName="text" presStyleLbl="node1" presStyleIdx="2" presStyleCnt="4">
        <dgm:presLayoutVars>
          <dgm:bulletEnabled val="1"/>
        </dgm:presLayoutVars>
      </dgm:prSet>
      <dgm:spPr/>
      <dgm:t>
        <a:bodyPr/>
        <a:lstStyle/>
        <a:p>
          <a:endParaRPr lang="en-GB"/>
        </a:p>
      </dgm:t>
    </dgm:pt>
    <dgm:pt modelId="{EDAE4E54-6122-491F-8546-A8114431298F}" type="pres">
      <dgm:prSet presAssocID="{89A6BE1C-F251-4E87-B8EC-05EFBC3A3895}" presName="spacer" presStyleCnt="0"/>
      <dgm:spPr/>
    </dgm:pt>
    <dgm:pt modelId="{BA8B569B-85D4-4A09-A78E-4FA36A1F8E42}" type="pres">
      <dgm:prSet presAssocID="{87926620-00FD-4E93-9209-64371BAABE8B}" presName="comp" presStyleCnt="0"/>
      <dgm:spPr/>
    </dgm:pt>
    <dgm:pt modelId="{432F9DC0-DA24-4E30-98BA-A171C667B289}" type="pres">
      <dgm:prSet presAssocID="{87926620-00FD-4E93-9209-64371BAABE8B}" presName="box" presStyleLbl="node1" presStyleIdx="3" presStyleCnt="4"/>
      <dgm:spPr/>
      <dgm:t>
        <a:bodyPr/>
        <a:lstStyle/>
        <a:p>
          <a:endParaRPr lang="en-GB"/>
        </a:p>
      </dgm:t>
    </dgm:pt>
    <dgm:pt modelId="{69D0390F-4E21-4D71-B1FA-F90C5FBCD279}" type="pres">
      <dgm:prSet presAssocID="{87926620-00FD-4E93-9209-64371BAABE8B}" presName="img" presStyleLbl="fgImgPlace1" presStyleIdx="3" presStyleCnt="4" custScaleX="80972"/>
      <dgm:spPr>
        <a:blipFill rotWithShape="1">
          <a:blip xmlns:r="http://schemas.openxmlformats.org/officeDocument/2006/relationships" r:embed="rId4"/>
          <a:stretch>
            <a:fillRect/>
          </a:stretch>
        </a:blipFill>
      </dgm:spPr>
      <dgm:extLst>
        <a:ext uri="{E40237B7-FDA0-4F09-8148-C483321AD2D9}">
          <dgm14:cNvPr xmlns:dgm14="http://schemas.microsoft.com/office/drawing/2010/diagram" id="0" name="" title="No Charges"/>
        </a:ext>
      </dgm:extLst>
    </dgm:pt>
    <dgm:pt modelId="{FB92D704-AD3F-452D-97D9-D3D3A722E59B}" type="pres">
      <dgm:prSet presAssocID="{87926620-00FD-4E93-9209-64371BAABE8B}" presName="text" presStyleLbl="node1" presStyleIdx="3" presStyleCnt="4">
        <dgm:presLayoutVars>
          <dgm:bulletEnabled val="1"/>
        </dgm:presLayoutVars>
      </dgm:prSet>
      <dgm:spPr/>
      <dgm:t>
        <a:bodyPr/>
        <a:lstStyle/>
        <a:p>
          <a:endParaRPr lang="en-GB"/>
        </a:p>
      </dgm:t>
    </dgm:pt>
  </dgm:ptLst>
  <dgm:cxnLst>
    <dgm:cxn modelId="{47CD813F-1126-49D6-82A8-A7BD4CB57A79}" type="presOf" srcId="{DCBABD3F-8F46-44F5-964E-82E71970ACFF}" destId="{DC76B04C-4F77-49E8-935E-4BE933B34FFE}" srcOrd="0" destOrd="0" presId="urn:microsoft.com/office/officeart/2005/8/layout/vList4"/>
    <dgm:cxn modelId="{032DFDBA-62D2-4D52-B066-5E2E0442B87C}" srcId="{A7EF177F-174B-448D-B211-A1A6A7DCB751}" destId="{EE9BF64A-6575-4A26-8B11-615370C82752}" srcOrd="2" destOrd="0" parTransId="{C2772019-51C2-4326-82A1-C73F4F9AA015}" sibTransId="{89A6BE1C-F251-4E87-B8EC-05EFBC3A3895}"/>
    <dgm:cxn modelId="{3F3BF8F7-41EF-4F46-8DE3-F3E328766B3E}" type="presOf" srcId="{C05E0BF1-5561-4AF6-9F11-E20E111585BE}" destId="{76716B34-B8CE-4190-B417-42A28C6E8945}" srcOrd="1" destOrd="0" presId="urn:microsoft.com/office/officeart/2005/8/layout/vList4"/>
    <dgm:cxn modelId="{6E9AEB91-7027-474F-80C3-675727837DCE}" srcId="{A7EF177F-174B-448D-B211-A1A6A7DCB751}" destId="{DCBABD3F-8F46-44F5-964E-82E71970ACFF}" srcOrd="0" destOrd="0" parTransId="{0EBD68B8-0C7E-4EA7-9AEA-C829D2217051}" sibTransId="{E66AB0B2-5222-42CF-9A32-A55543EC68B3}"/>
    <dgm:cxn modelId="{E1087E3F-D621-4038-B4FC-EEEDF376A8D7}" type="presOf" srcId="{DCBABD3F-8F46-44F5-964E-82E71970ACFF}" destId="{7C168F34-120C-455F-B80C-B928C461091A}" srcOrd="1" destOrd="0" presId="urn:microsoft.com/office/officeart/2005/8/layout/vList4"/>
    <dgm:cxn modelId="{BDF8DFC6-4954-40A0-B3CC-F1B909E052E3}" type="presOf" srcId="{87926620-00FD-4E93-9209-64371BAABE8B}" destId="{FB92D704-AD3F-452D-97D9-D3D3A722E59B}" srcOrd="1" destOrd="0" presId="urn:microsoft.com/office/officeart/2005/8/layout/vList4"/>
    <dgm:cxn modelId="{ABEB38C4-F062-4620-BC85-4894EF6FE1B4}" srcId="{A7EF177F-174B-448D-B211-A1A6A7DCB751}" destId="{C05E0BF1-5561-4AF6-9F11-E20E111585BE}" srcOrd="1" destOrd="0" parTransId="{3F9A1C3A-0493-41EE-AD54-1B65033D4352}" sibTransId="{EDD368CE-A908-4AFF-93A3-DDC773B7D7AE}"/>
    <dgm:cxn modelId="{02FE6676-4348-4DDA-AA53-89C1D9F2CE24}" type="presOf" srcId="{87926620-00FD-4E93-9209-64371BAABE8B}" destId="{432F9DC0-DA24-4E30-98BA-A171C667B289}" srcOrd="0" destOrd="0" presId="urn:microsoft.com/office/officeart/2005/8/layout/vList4"/>
    <dgm:cxn modelId="{688864E2-918F-41B7-9BAF-8635647B90CF}" type="presOf" srcId="{EE9BF64A-6575-4A26-8B11-615370C82752}" destId="{594B5B5E-4F9E-40C9-8548-605FF44F4027}" srcOrd="1" destOrd="0" presId="urn:microsoft.com/office/officeart/2005/8/layout/vList4"/>
    <dgm:cxn modelId="{3F84789A-CF95-4180-8A10-89E80F1AFA6E}" type="presOf" srcId="{C05E0BF1-5561-4AF6-9F11-E20E111585BE}" destId="{19DBE4E2-544F-4A95-919C-14CE29351F1E}" srcOrd="0" destOrd="0" presId="urn:microsoft.com/office/officeart/2005/8/layout/vList4"/>
    <dgm:cxn modelId="{07446BE3-9028-474C-B521-AEF870C9D16A}" type="presOf" srcId="{EE9BF64A-6575-4A26-8B11-615370C82752}" destId="{4CACB57D-0E7D-4199-8025-94FA34734891}" srcOrd="0" destOrd="0" presId="urn:microsoft.com/office/officeart/2005/8/layout/vList4"/>
    <dgm:cxn modelId="{72D64B56-D825-4AAB-903F-3C382F1BB828}" srcId="{A7EF177F-174B-448D-B211-A1A6A7DCB751}" destId="{87926620-00FD-4E93-9209-64371BAABE8B}" srcOrd="3" destOrd="0" parTransId="{1E0CFCA4-160C-429F-8EA4-F60D3BA27BFD}" sibTransId="{DBF8FE23-68CE-4A2B-B003-78F47639F20F}"/>
    <dgm:cxn modelId="{D35C6D6E-847F-4FCC-AF5A-8603DB1A8261}" type="presOf" srcId="{A7EF177F-174B-448D-B211-A1A6A7DCB751}" destId="{DD27B2F2-3285-4660-9793-C2627905FCE2}" srcOrd="0" destOrd="0" presId="urn:microsoft.com/office/officeart/2005/8/layout/vList4"/>
    <dgm:cxn modelId="{43582455-A578-408B-86BC-288A8782F7A6}" type="presParOf" srcId="{DD27B2F2-3285-4660-9793-C2627905FCE2}" destId="{D2214BBD-6309-4520-914D-0EBB07106E72}" srcOrd="0" destOrd="0" presId="urn:microsoft.com/office/officeart/2005/8/layout/vList4"/>
    <dgm:cxn modelId="{69C3DEB1-F28C-480B-A7F2-1590EBD4333D}" type="presParOf" srcId="{D2214BBD-6309-4520-914D-0EBB07106E72}" destId="{DC76B04C-4F77-49E8-935E-4BE933B34FFE}" srcOrd="0" destOrd="0" presId="urn:microsoft.com/office/officeart/2005/8/layout/vList4"/>
    <dgm:cxn modelId="{F6E453AA-12E9-4811-B7DD-0E50C635F56E}" type="presParOf" srcId="{D2214BBD-6309-4520-914D-0EBB07106E72}" destId="{4CD9948F-F7A2-46B9-89BE-FFCF96A9A4DF}" srcOrd="1" destOrd="0" presId="urn:microsoft.com/office/officeart/2005/8/layout/vList4"/>
    <dgm:cxn modelId="{7C27F544-F806-472C-A85A-95455658F864}" type="presParOf" srcId="{D2214BBD-6309-4520-914D-0EBB07106E72}" destId="{7C168F34-120C-455F-B80C-B928C461091A}" srcOrd="2" destOrd="0" presId="urn:microsoft.com/office/officeart/2005/8/layout/vList4"/>
    <dgm:cxn modelId="{A4C5D3F3-DE18-4991-BFB6-BDBD4C679A18}" type="presParOf" srcId="{DD27B2F2-3285-4660-9793-C2627905FCE2}" destId="{2CDFD0FA-C38D-4BD7-AC97-4DEBC4CA2AC3}" srcOrd="1" destOrd="0" presId="urn:microsoft.com/office/officeart/2005/8/layout/vList4"/>
    <dgm:cxn modelId="{9B4ABCC9-3DB3-49E9-A89D-A51AFB7E403D}" type="presParOf" srcId="{DD27B2F2-3285-4660-9793-C2627905FCE2}" destId="{6FAA2ED0-86B8-4E8C-93CA-19CC7A07A13D}" srcOrd="2" destOrd="0" presId="urn:microsoft.com/office/officeart/2005/8/layout/vList4"/>
    <dgm:cxn modelId="{A9D536B8-0734-4C47-82E1-2D3202D4588D}" type="presParOf" srcId="{6FAA2ED0-86B8-4E8C-93CA-19CC7A07A13D}" destId="{19DBE4E2-544F-4A95-919C-14CE29351F1E}" srcOrd="0" destOrd="0" presId="urn:microsoft.com/office/officeart/2005/8/layout/vList4"/>
    <dgm:cxn modelId="{580FDD9C-1E99-4433-BDB4-E8C294A03061}" type="presParOf" srcId="{6FAA2ED0-86B8-4E8C-93CA-19CC7A07A13D}" destId="{B9AD88C2-0082-418B-AE2A-C3A8D8711691}" srcOrd="1" destOrd="0" presId="urn:microsoft.com/office/officeart/2005/8/layout/vList4"/>
    <dgm:cxn modelId="{47655B71-1DAD-4329-9C8F-4F809AB606F4}" type="presParOf" srcId="{6FAA2ED0-86B8-4E8C-93CA-19CC7A07A13D}" destId="{76716B34-B8CE-4190-B417-42A28C6E8945}" srcOrd="2" destOrd="0" presId="urn:microsoft.com/office/officeart/2005/8/layout/vList4"/>
    <dgm:cxn modelId="{CA215308-A1EF-4581-8FBD-FA21538C1435}" type="presParOf" srcId="{DD27B2F2-3285-4660-9793-C2627905FCE2}" destId="{1193934A-6FB3-4F67-A79A-73B268E3F673}" srcOrd="3" destOrd="0" presId="urn:microsoft.com/office/officeart/2005/8/layout/vList4"/>
    <dgm:cxn modelId="{CD7E26EC-A09E-4261-9DB5-3C3DB4728F0D}" type="presParOf" srcId="{DD27B2F2-3285-4660-9793-C2627905FCE2}" destId="{B1FEA316-12A9-4040-85EA-0B23A593CEBA}" srcOrd="4" destOrd="0" presId="urn:microsoft.com/office/officeart/2005/8/layout/vList4"/>
    <dgm:cxn modelId="{EDC0EBCE-2A2B-4FA5-8D4A-ABAD91114187}" type="presParOf" srcId="{B1FEA316-12A9-4040-85EA-0B23A593CEBA}" destId="{4CACB57D-0E7D-4199-8025-94FA34734891}" srcOrd="0" destOrd="0" presId="urn:microsoft.com/office/officeart/2005/8/layout/vList4"/>
    <dgm:cxn modelId="{3FEF1BCD-B7FC-475C-8601-5FB934A114BC}" type="presParOf" srcId="{B1FEA316-12A9-4040-85EA-0B23A593CEBA}" destId="{D21A8DD3-C281-46A0-B5ED-6282399C3151}" srcOrd="1" destOrd="0" presId="urn:microsoft.com/office/officeart/2005/8/layout/vList4"/>
    <dgm:cxn modelId="{0F16E73D-5DAE-4ED7-96F2-567E835DAF69}" type="presParOf" srcId="{B1FEA316-12A9-4040-85EA-0B23A593CEBA}" destId="{594B5B5E-4F9E-40C9-8548-605FF44F4027}" srcOrd="2" destOrd="0" presId="urn:microsoft.com/office/officeart/2005/8/layout/vList4"/>
    <dgm:cxn modelId="{66CBA486-370C-4D77-A5A5-BFF79FD03775}" type="presParOf" srcId="{DD27B2F2-3285-4660-9793-C2627905FCE2}" destId="{EDAE4E54-6122-491F-8546-A8114431298F}" srcOrd="5" destOrd="0" presId="urn:microsoft.com/office/officeart/2005/8/layout/vList4"/>
    <dgm:cxn modelId="{27DA0D78-105E-4611-A53D-24BEE5F2630E}" type="presParOf" srcId="{DD27B2F2-3285-4660-9793-C2627905FCE2}" destId="{BA8B569B-85D4-4A09-A78E-4FA36A1F8E42}" srcOrd="6" destOrd="0" presId="urn:microsoft.com/office/officeart/2005/8/layout/vList4"/>
    <dgm:cxn modelId="{952611D2-243C-4E1B-BBD9-C0F2A6FE5A09}" type="presParOf" srcId="{BA8B569B-85D4-4A09-A78E-4FA36A1F8E42}" destId="{432F9DC0-DA24-4E30-98BA-A171C667B289}" srcOrd="0" destOrd="0" presId="urn:microsoft.com/office/officeart/2005/8/layout/vList4"/>
    <dgm:cxn modelId="{D379AAF4-DE77-4D95-8051-719D73F57FA7}" type="presParOf" srcId="{BA8B569B-85D4-4A09-A78E-4FA36A1F8E42}" destId="{69D0390F-4E21-4D71-B1FA-F90C5FBCD279}" srcOrd="1" destOrd="0" presId="urn:microsoft.com/office/officeart/2005/8/layout/vList4"/>
    <dgm:cxn modelId="{718195D8-D72A-4DE5-AF11-CDDEF7019FF3}" type="presParOf" srcId="{BA8B569B-85D4-4A09-A78E-4FA36A1F8E42}" destId="{FB92D704-AD3F-452D-97D9-D3D3A722E59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2F6F487F-92FD-490C-ABF8-B7476D80A5B8}" type="datetimeFigureOut">
              <a:rPr lang="en-GB" smtClean="0"/>
              <a:t>24/05/2017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30485" y="4550174"/>
            <a:ext cx="6408712" cy="468415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A771E050-A66B-4E11-9C20-135C160BC1C9}" type="slidenum">
              <a:rPr lang="en-GB" smtClean="0"/>
              <a:t>‹#›</a:t>
            </a:fld>
            <a:endParaRPr lang="en-GB"/>
          </a:p>
        </p:txBody>
      </p:sp>
    </p:spTree>
    <p:extLst>
      <p:ext uri="{BB962C8B-B14F-4D97-AF65-F5344CB8AC3E}">
        <p14:creationId xmlns:p14="http://schemas.microsoft.com/office/powerpoint/2010/main" val="29670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PowerPoint_Slide1.sld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28600" indent="-228600" fontAlgn="auto">
              <a:spcBef>
                <a:spcPts val="0"/>
              </a:spcBef>
              <a:spcAft>
                <a:spcPts val="0"/>
              </a:spcAft>
              <a:buFont typeface="+mj-lt"/>
              <a:buAutoNum type="arabicPeriod"/>
              <a:defRPr/>
            </a:pPr>
            <a:r>
              <a:rPr lang="en-GB" altLang="en-US" dirty="0" smtClean="0">
                <a:latin typeface="Arial" pitchFamily="34" charset="0"/>
                <a:ea typeface="ＭＳ Ｐゴシック" pitchFamily="34" charset="-128"/>
                <a:cs typeface="Arial" panose="020B0604020202020204" pitchFamily="34" charset="0"/>
              </a:rPr>
              <a:t>This overview </a:t>
            </a:r>
            <a:r>
              <a:rPr lang="en-GB" dirty="0" smtClean="0">
                <a:latin typeface="Arial" panose="020B0604020202020204" pitchFamily="34" charset="0"/>
                <a:cs typeface="Arial" panose="020B0604020202020204" pitchFamily="34" charset="0"/>
              </a:rPr>
              <a:t>forms part of the suite of learning materials that have been developed to support the implementation of the </a:t>
            </a:r>
            <a:r>
              <a:rPr lang="en-GB" sz="1200" kern="1200" dirty="0" smtClean="0">
                <a:solidFill>
                  <a:schemeClr val="tx1"/>
                </a:solidFill>
                <a:effectLst/>
                <a:latin typeface="Arial" panose="020B0604020202020204" pitchFamily="34" charset="0"/>
                <a:ea typeface="+mn-ea"/>
                <a:cs typeface="Arial" panose="020B0604020202020204" pitchFamily="34" charset="0"/>
              </a:rPr>
              <a:t>Social Services and Well-being (Wales) Act 2014 </a:t>
            </a:r>
            <a:r>
              <a:rPr lang="en-GB" dirty="0" smtClean="0">
                <a:latin typeface="Arial" panose="020B0604020202020204" pitchFamily="34" charset="0"/>
                <a:cs typeface="Arial" panose="020B0604020202020204" pitchFamily="34" charset="0"/>
              </a:rPr>
              <a:t>. These materials summarise and explain </a:t>
            </a:r>
            <a:r>
              <a:rPr lang="en-GB" sz="1200" kern="1200" dirty="0" smtClean="0">
                <a:solidFill>
                  <a:schemeClr val="tx1"/>
                </a:solidFill>
                <a:effectLst/>
                <a:latin typeface="Arial" panose="020B0604020202020204" pitchFamily="34" charset="0"/>
                <a:ea typeface="+mn-ea"/>
                <a:cs typeface="Arial" panose="020B0604020202020204" pitchFamily="34" charset="0"/>
              </a:rPr>
              <a:t>the codes of practice or</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statutory</a:t>
            </a:r>
            <a:r>
              <a:rPr lang="en-GB" sz="1200" kern="1200" dirty="0" smtClean="0">
                <a:solidFill>
                  <a:schemeClr val="tx1"/>
                </a:solidFill>
                <a:effectLst/>
                <a:latin typeface="Arial" panose="020B0604020202020204" pitchFamily="34" charset="0"/>
                <a:ea typeface="+mn-ea"/>
                <a:cs typeface="Arial" panose="020B0604020202020204" pitchFamily="34" charset="0"/>
              </a:rPr>
              <a:t> guidance that underpin the Act </a:t>
            </a:r>
            <a:r>
              <a:rPr lang="en-GB" dirty="0" smtClean="0">
                <a:latin typeface="Arial" panose="020B0604020202020204" pitchFamily="34" charset="0"/>
                <a:cs typeface="Arial" panose="020B0604020202020204" pitchFamily="34" charset="0"/>
              </a:rPr>
              <a:t>and are designed to help those</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involved in care and support services to understand and implement it. </a:t>
            </a:r>
          </a:p>
          <a:p>
            <a:pPr marL="228600" indent="-228600" fontAlgn="auto">
              <a:spcBef>
                <a:spcPts val="0"/>
              </a:spcBef>
              <a:spcAft>
                <a:spcPts val="0"/>
              </a:spcAft>
              <a:buFont typeface="+mj-lt"/>
              <a:buAutoNum type="arabicPeriod"/>
              <a:defRPr/>
            </a:pPr>
            <a:endParaRPr lang="en-GB" dirty="0" smtClean="0">
              <a:latin typeface="Arial" panose="020B0604020202020204" pitchFamily="34" charset="0"/>
              <a:cs typeface="Arial" panose="020B0604020202020204" pitchFamily="34" charset="0"/>
            </a:endParaRPr>
          </a:p>
          <a:p>
            <a:pPr marL="228600" indent="-228600" fontAlgn="auto">
              <a:spcBef>
                <a:spcPts val="0"/>
              </a:spcBef>
              <a:spcAft>
                <a:spcPts val="0"/>
              </a:spcAft>
              <a:buFont typeface="+mj-lt"/>
              <a:buAutoNum type="arabicPeriod"/>
              <a:defRPr/>
            </a:pPr>
            <a:r>
              <a:rPr lang="en-GB" dirty="0" smtClean="0">
                <a:latin typeface="Arial" panose="020B0604020202020204" pitchFamily="34" charset="0"/>
                <a:cs typeface="Arial" panose="020B0604020202020204" pitchFamily="34" charset="0"/>
              </a:rPr>
              <a:t>This presentation is an overview of assessing and meeting the needs of individuals. It is intended for anyone who would like to know more about Part 3 (Assessing the Needs of Individuals) and</a:t>
            </a:r>
            <a:r>
              <a:rPr lang="en-GB" baseline="0" dirty="0" smtClean="0">
                <a:latin typeface="Arial" panose="020B0604020202020204" pitchFamily="34" charset="0"/>
                <a:cs typeface="Arial" panose="020B0604020202020204" pitchFamily="34" charset="0"/>
              </a:rPr>
              <a:t> Part </a:t>
            </a:r>
            <a:r>
              <a:rPr lang="en-GB" dirty="0" smtClean="0">
                <a:latin typeface="Arial" panose="020B0604020202020204" pitchFamily="34" charset="0"/>
                <a:cs typeface="Arial" panose="020B0604020202020204" pitchFamily="34" charset="0"/>
              </a:rPr>
              <a:t>4</a:t>
            </a:r>
            <a:r>
              <a:rPr lang="en-GB" baseline="0" dirty="0" smtClean="0">
                <a:latin typeface="Arial" panose="020B0604020202020204" pitchFamily="34" charset="0"/>
                <a:cs typeface="Arial" panose="020B0604020202020204" pitchFamily="34" charset="0"/>
              </a:rPr>
              <a:t> (Meeting Needs) </a:t>
            </a:r>
            <a:r>
              <a:rPr lang="en-GB" dirty="0" smtClean="0">
                <a:latin typeface="Arial" panose="020B0604020202020204" pitchFamily="34" charset="0"/>
                <a:cs typeface="Arial" panose="020B0604020202020204" pitchFamily="34" charset="0"/>
              </a:rPr>
              <a:t>of the Act. Aspects</a:t>
            </a:r>
            <a:r>
              <a:rPr lang="en-GB" baseline="0" dirty="0" smtClean="0">
                <a:latin typeface="Arial" panose="020B0604020202020204" pitchFamily="34" charset="0"/>
                <a:cs typeface="Arial" panose="020B0604020202020204" pitchFamily="34" charset="0"/>
              </a:rPr>
              <a:t> of Part 5 (Charging and Financial Assessment) and Part 11 (adults and children in the secure estate) that are relevant to this module are also included.</a:t>
            </a:r>
            <a:endParaRPr lang="en-GB" dirty="0" smtClean="0">
              <a:latin typeface="Arial" panose="020B0604020202020204" pitchFamily="34" charset="0"/>
              <a:cs typeface="Arial" panose="020B0604020202020204" pitchFamily="34" charset="0"/>
            </a:endParaRPr>
          </a:p>
          <a:p>
            <a:pPr marL="228600" indent="-228600" fontAlgn="auto">
              <a:spcBef>
                <a:spcPts val="0"/>
              </a:spcBef>
              <a:spcAft>
                <a:spcPts val="0"/>
              </a:spcAft>
              <a:buFont typeface="+mj-lt"/>
              <a:buAutoNum type="arabicPeriod"/>
              <a:defRPr/>
            </a:pPr>
            <a:endParaRPr lang="en-GB" altLang="en-US" dirty="0" smtClean="0">
              <a:latin typeface="Arial" pitchFamily="34" charset="0"/>
              <a:ea typeface="ＭＳ Ｐゴシック" pitchFamily="34" charset="-128"/>
            </a:endParaRPr>
          </a:p>
          <a:p>
            <a:pPr marL="228600" indent="-228600" fontAlgn="auto">
              <a:spcBef>
                <a:spcPts val="0"/>
              </a:spcBef>
              <a:spcAft>
                <a:spcPts val="0"/>
              </a:spcAft>
              <a:buFontTx/>
              <a:buAutoNum type="arabicPeriod"/>
              <a:defRPr/>
            </a:pPr>
            <a:r>
              <a:rPr lang="en-GB" altLang="en-US" u="none" dirty="0" smtClean="0">
                <a:latin typeface="Arial" pitchFamily="34" charset="0"/>
                <a:ea typeface="ＭＳ Ｐゴシック" pitchFamily="34" charset="-128"/>
              </a:rPr>
              <a:t>Note that there is also a full </a:t>
            </a:r>
            <a:r>
              <a:rPr lang="en-GB" sz="1200" u="none" kern="1200" dirty="0" smtClean="0">
                <a:solidFill>
                  <a:schemeClr val="tx1"/>
                </a:solidFill>
                <a:effectLst/>
                <a:latin typeface="Arial" panose="020B0604020202020204" pitchFamily="34" charset="0"/>
                <a:ea typeface="+mn-ea"/>
                <a:cs typeface="Arial" panose="020B0604020202020204" pitchFamily="34" charset="0"/>
              </a:rPr>
              <a:t>presentation and other more in-depth learning material on </a:t>
            </a:r>
            <a:r>
              <a:rPr lang="en-GB" altLang="en-US" u="none" dirty="0" smtClean="0">
                <a:latin typeface="Arial" pitchFamily="34" charset="0"/>
                <a:ea typeface="ＭＳ Ｐゴシック" pitchFamily="34" charset="-128"/>
              </a:rPr>
              <a:t>this topic area</a:t>
            </a:r>
            <a:r>
              <a:rPr lang="en-GB" altLang="en-US" u="none" baseline="0" dirty="0" smtClean="0">
                <a:latin typeface="Arial" pitchFamily="34" charset="0"/>
                <a:ea typeface="ＭＳ Ｐゴシック" pitchFamily="34" charset="-128"/>
              </a:rPr>
              <a:t>.</a:t>
            </a:r>
            <a:endParaRPr lang="en-GB" u="none" dirty="0"/>
          </a:p>
        </p:txBody>
      </p:sp>
      <p:sp>
        <p:nvSpPr>
          <p:cNvPr id="4" name="Slide Number Placeholder 3"/>
          <p:cNvSpPr>
            <a:spLocks noGrp="1"/>
          </p:cNvSpPr>
          <p:nvPr>
            <p:ph type="sldNum" sz="quarter" idx="10"/>
          </p:nvPr>
        </p:nvSpPr>
        <p:spPr/>
        <p:txBody>
          <a:bodyPr/>
          <a:lstStyle/>
          <a:p>
            <a:fld id="{A771E050-A66B-4E11-9C20-135C160BC1C9}" type="slidenum">
              <a:rPr lang="en-GB" smtClean="0"/>
              <a:t>0</a:t>
            </a:fld>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370526376"/>
              </p:ext>
            </p:extLst>
          </p:nvPr>
        </p:nvGraphicFramePr>
        <p:xfrm>
          <a:off x="878557" y="714847"/>
          <a:ext cx="4896544" cy="3671982"/>
        </p:xfrm>
        <a:graphic>
          <a:graphicData uri="http://schemas.openxmlformats.org/presentationml/2006/ole">
            <mc:AlternateContent xmlns:mc="http://schemas.openxmlformats.org/markup-compatibility/2006">
              <mc:Choice xmlns:v="urn:schemas-microsoft-com:vml" Requires="v">
                <p:oleObj spid="_x0000_s1027" name="Slide" r:id="rId4" imgW="4570530" imgH="3427618" progId="PowerPoint.Slide.12">
                  <p:embed/>
                </p:oleObj>
              </mc:Choice>
              <mc:Fallback>
                <p:oleObj name="Slide" r:id="rId4" imgW="4570530" imgH="3427618" progId="PowerPoint.Slide.12">
                  <p:embed/>
                  <p:pic>
                    <p:nvPicPr>
                      <p:cNvPr id="0" name=""/>
                      <p:cNvPicPr/>
                      <p:nvPr/>
                    </p:nvPicPr>
                    <p:blipFill>
                      <a:blip r:embed="rId5"/>
                      <a:stretch>
                        <a:fillRect/>
                      </a:stretch>
                    </p:blipFill>
                    <p:spPr>
                      <a:xfrm>
                        <a:off x="878557" y="714847"/>
                        <a:ext cx="4896544" cy="367198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2661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50174"/>
            <a:ext cx="6408712" cy="5118498"/>
          </a:xfrm>
        </p:spPr>
        <p:txBody>
          <a:bodyPr/>
          <a:lstStyle/>
          <a:p>
            <a:pPr marL="228600" indent="-228600">
              <a:buFont typeface="+mj-lt"/>
              <a:buAutoNum type="arabicPeriod"/>
            </a:pPr>
            <a:r>
              <a:rPr lang="en-GB" dirty="0" smtClean="0"/>
              <a:t>The key aspects relating to charging and financial assessment are shown here. </a:t>
            </a:r>
          </a:p>
          <a:p>
            <a:pPr marL="228600" indent="-228600">
              <a:buFont typeface="+mj-lt"/>
              <a:buAutoNum type="arabicPeriod"/>
            </a:pPr>
            <a:r>
              <a:rPr lang="en-GB" dirty="0" smtClean="0"/>
              <a:t>Part 5 of the Act replaced previous legislation and allows local authorities</a:t>
            </a:r>
            <a:r>
              <a:rPr lang="en-GB" baseline="0" dirty="0" smtClean="0"/>
              <a:t> </a:t>
            </a:r>
            <a:r>
              <a:rPr lang="en-GB" dirty="0" smtClean="0"/>
              <a:t>the discretion to set a charge for the non-residential and residential care and support they provide or arrange for </a:t>
            </a:r>
            <a:r>
              <a:rPr lang="en-GB" b="1" dirty="0" smtClean="0"/>
              <a:t>adults</a:t>
            </a:r>
            <a:r>
              <a:rPr lang="en-GB" dirty="0" smtClean="0"/>
              <a:t>. The Act introduced </a:t>
            </a:r>
            <a:r>
              <a:rPr lang="en-GB" dirty="0"/>
              <a:t>one set of </a:t>
            </a:r>
            <a:r>
              <a:rPr lang="en-GB" dirty="0" smtClean="0"/>
              <a:t>charging and financial </a:t>
            </a:r>
            <a:r>
              <a:rPr lang="en-GB" dirty="0"/>
              <a:t>assessment arrangements rather than </a:t>
            </a:r>
            <a:r>
              <a:rPr lang="en-GB" dirty="0" smtClean="0"/>
              <a:t>the, previously, differing </a:t>
            </a:r>
            <a:r>
              <a:rPr lang="en-GB" dirty="0"/>
              <a:t>arrangements for charging for non-residential and residential care and </a:t>
            </a:r>
            <a:r>
              <a:rPr lang="en-GB" dirty="0" smtClean="0"/>
              <a:t>support. A weekly </a:t>
            </a:r>
            <a:r>
              <a:rPr lang="en-GB" dirty="0"/>
              <a:t>maximum charge and “buffer” </a:t>
            </a:r>
            <a:r>
              <a:rPr lang="en-GB" dirty="0" smtClean="0"/>
              <a:t>will be maintained, </a:t>
            </a:r>
            <a:r>
              <a:rPr lang="en-GB" dirty="0"/>
              <a:t>as well as </a:t>
            </a:r>
            <a:r>
              <a:rPr lang="en-GB" dirty="0" smtClean="0"/>
              <a:t>a capital </a:t>
            </a:r>
            <a:r>
              <a:rPr lang="en-GB" dirty="0"/>
              <a:t>limit </a:t>
            </a:r>
            <a:r>
              <a:rPr lang="en-GB" dirty="0" smtClean="0"/>
              <a:t>to be used </a:t>
            </a:r>
            <a:r>
              <a:rPr lang="en-GB" dirty="0"/>
              <a:t>to determine who pays the full cost of their residential care </a:t>
            </a:r>
            <a:r>
              <a:rPr lang="en-GB" dirty="0" smtClean="0"/>
              <a:t>themselves.</a:t>
            </a:r>
            <a:endParaRPr lang="en-GB" dirty="0"/>
          </a:p>
          <a:p>
            <a:pPr marL="228600" indent="-228600">
              <a:buFont typeface="+mj-lt"/>
              <a:buAutoNum type="arabicPeriod"/>
            </a:pPr>
            <a:r>
              <a:rPr lang="en-GB" dirty="0" smtClean="0"/>
              <a:t>The </a:t>
            </a:r>
            <a:r>
              <a:rPr lang="en-GB" dirty="0"/>
              <a:t>regulations </a:t>
            </a:r>
            <a:r>
              <a:rPr lang="en-GB" dirty="0" smtClean="0"/>
              <a:t>prohibit </a:t>
            </a:r>
            <a:r>
              <a:rPr lang="en-GB" dirty="0"/>
              <a:t>charging </a:t>
            </a:r>
            <a:r>
              <a:rPr lang="en-GB" b="1" dirty="0"/>
              <a:t>children and young people </a:t>
            </a:r>
            <a:r>
              <a:rPr lang="en-GB" dirty="0"/>
              <a:t>under 18 (or their parents or guardians) for care and support received under Part 4 of the Act.</a:t>
            </a:r>
          </a:p>
          <a:p>
            <a:pPr marL="228600" indent="-228600">
              <a:buFont typeface="+mj-lt"/>
              <a:buAutoNum type="arabicPeriod"/>
            </a:pPr>
            <a:r>
              <a:rPr lang="en-GB" dirty="0" smtClean="0"/>
              <a:t>The Act requires mandatory </a:t>
            </a:r>
            <a:r>
              <a:rPr lang="en-GB" dirty="0"/>
              <a:t>deferred payments </a:t>
            </a:r>
            <a:r>
              <a:rPr lang="en-GB" dirty="0" smtClean="0"/>
              <a:t>schemes for </a:t>
            </a:r>
            <a:r>
              <a:rPr lang="en-GB" dirty="0"/>
              <a:t>residential </a:t>
            </a:r>
            <a:r>
              <a:rPr lang="en-GB" dirty="0" smtClean="0"/>
              <a:t>care. Deferred payment agreements allow a </a:t>
            </a:r>
            <a:r>
              <a:rPr lang="en-GB" dirty="0"/>
              <a:t>person </a:t>
            </a:r>
            <a:r>
              <a:rPr lang="en-GB" dirty="0" smtClean="0"/>
              <a:t>to </a:t>
            </a:r>
            <a:r>
              <a:rPr lang="en-GB" dirty="0"/>
              <a:t>‘defer’ or delay the need to sell their property </a:t>
            </a:r>
            <a:r>
              <a:rPr lang="en-GB" dirty="0" smtClean="0"/>
              <a:t>(or other asset) to </a:t>
            </a:r>
            <a:r>
              <a:rPr lang="en-GB" dirty="0"/>
              <a:t>meet </a:t>
            </a:r>
            <a:r>
              <a:rPr lang="en-GB" dirty="0" smtClean="0"/>
              <a:t>the </a:t>
            </a:r>
            <a:r>
              <a:rPr lang="en-GB" dirty="0"/>
              <a:t>costs of their </a:t>
            </a:r>
            <a:r>
              <a:rPr lang="en-GB" dirty="0" smtClean="0"/>
              <a:t>residential care until </a:t>
            </a:r>
            <a:r>
              <a:rPr lang="en-GB" dirty="0"/>
              <a:t>a </a:t>
            </a:r>
            <a:r>
              <a:rPr lang="en-GB" dirty="0" smtClean="0"/>
              <a:t>later, more </a:t>
            </a:r>
            <a:r>
              <a:rPr lang="en-GB" dirty="0"/>
              <a:t>appropriate time for </a:t>
            </a:r>
            <a:r>
              <a:rPr lang="en-GB" dirty="0" smtClean="0"/>
              <a:t>them.</a:t>
            </a:r>
            <a:r>
              <a:rPr lang="en-GB" dirty="0"/>
              <a:t> </a:t>
            </a:r>
            <a:r>
              <a:rPr lang="en-GB" sz="1200" dirty="0" smtClean="0">
                <a:solidFill>
                  <a:schemeClr val="tx1"/>
                </a:solidFill>
              </a:rPr>
              <a:t>Instead the cost of their residential care is met by their local authority with the costs of this secured against the value of their property by means of placing a first legal mortgage charge upon it.</a:t>
            </a:r>
          </a:p>
          <a:p>
            <a:pPr marL="228600" indent="-228600">
              <a:buFont typeface="+mj-lt"/>
              <a:buAutoNum type="arabicPeriod"/>
            </a:pPr>
            <a:r>
              <a:rPr lang="en-GB" sz="1200" dirty="0" smtClean="0">
                <a:solidFill>
                  <a:schemeClr val="tx1"/>
                </a:solidFill>
              </a:rPr>
              <a:t>A local authority can charge a low level flat rate charge for prevention or assistance provided to adults although not for preventative services for children. Note that the provision of information and advice are excluded from charging under the Act, but that a flat rate fee for assistance can be charged</a:t>
            </a:r>
            <a:r>
              <a:rPr lang="en-GB" sz="1200" i="1" dirty="0" smtClean="0">
                <a:solidFill>
                  <a:schemeClr val="tx1"/>
                </a:solidFill>
              </a:rPr>
              <a:t>.</a:t>
            </a:r>
          </a:p>
          <a:p>
            <a:pPr marL="228600" indent="-228600">
              <a:buFont typeface="+mj-lt"/>
              <a:buAutoNum type="arabicPeriod"/>
            </a:pPr>
            <a:r>
              <a:rPr lang="en-GB" dirty="0" smtClean="0"/>
              <a:t>The Act m</a:t>
            </a:r>
            <a:r>
              <a:rPr lang="en-GB" sz="1200" dirty="0" smtClean="0">
                <a:solidFill>
                  <a:schemeClr val="tx1"/>
                </a:solidFill>
              </a:rPr>
              <a:t>aintains the current </a:t>
            </a:r>
            <a:r>
              <a:rPr lang="en-GB" dirty="0" smtClean="0"/>
              <a:t>individuals who may not be charged and</a:t>
            </a:r>
            <a:r>
              <a:rPr lang="en-GB" sz="1200" dirty="0" smtClean="0">
                <a:solidFill>
                  <a:schemeClr val="tx1"/>
                </a:solidFill>
              </a:rPr>
              <a:t> forms of care and support for </a:t>
            </a:r>
            <a:r>
              <a:rPr lang="en-GB" sz="1200" b="1" dirty="0" smtClean="0">
                <a:solidFill>
                  <a:schemeClr val="tx1"/>
                </a:solidFill>
              </a:rPr>
              <a:t>adults</a:t>
            </a:r>
            <a:r>
              <a:rPr lang="en-GB" sz="1200" dirty="0" smtClean="0">
                <a:solidFill>
                  <a:schemeClr val="tx1"/>
                </a:solidFill>
              </a:rPr>
              <a:t> for which a charge </a:t>
            </a:r>
            <a:r>
              <a:rPr lang="en-GB" sz="1200" b="1" dirty="0" smtClean="0">
                <a:solidFill>
                  <a:schemeClr val="tx1"/>
                </a:solidFill>
              </a:rPr>
              <a:t>cannot</a:t>
            </a:r>
            <a:r>
              <a:rPr lang="en-GB" sz="1200" dirty="0" smtClean="0">
                <a:solidFill>
                  <a:schemeClr val="tx1"/>
                </a:solidFill>
              </a:rPr>
              <a:t> be made e.g. six weeks free home care following a period in hospital. </a:t>
            </a:r>
            <a:endParaRPr lang="en-GB" dirty="0" smtClean="0"/>
          </a:p>
        </p:txBody>
      </p:sp>
      <p:sp>
        <p:nvSpPr>
          <p:cNvPr id="4" name="Slide Number Placeholder 3"/>
          <p:cNvSpPr>
            <a:spLocks noGrp="1"/>
          </p:cNvSpPr>
          <p:nvPr>
            <p:ph type="sldNum" sz="quarter" idx="10"/>
          </p:nvPr>
        </p:nvSpPr>
        <p:spPr>
          <a:xfrm>
            <a:off x="6063134" y="9428584"/>
            <a:ext cx="732969" cy="496332"/>
          </a:xfrm>
        </p:spPr>
        <p:txBody>
          <a:bodyPr/>
          <a:lstStyle/>
          <a:p>
            <a:fld id="{A771E050-A66B-4E11-9C20-135C160BC1C9}" type="slidenum">
              <a:rPr lang="en-GB" smtClean="0"/>
              <a:t>9</a:t>
            </a:fld>
            <a:endParaRPr lang="en-GB" dirty="0"/>
          </a:p>
        </p:txBody>
      </p:sp>
    </p:spTree>
    <p:extLst>
      <p:ext uri="{BB962C8B-B14F-4D97-AF65-F5344CB8AC3E}">
        <p14:creationId xmlns:p14="http://schemas.microsoft.com/office/powerpoint/2010/main" val="379777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50174"/>
            <a:ext cx="6408712" cy="5376464"/>
          </a:xfrm>
        </p:spPr>
        <p:txBody>
          <a:bodyPr/>
          <a:lstStyle/>
          <a:p>
            <a:pPr marL="228600" indent="-228600">
              <a:buFont typeface="+mj-lt"/>
              <a:buAutoNum type="arabicPeriod"/>
            </a:pPr>
            <a:r>
              <a:rPr lang="en-GB" sz="1200" kern="1200" dirty="0" smtClean="0">
                <a:effectLst/>
                <a:latin typeface="Arial" panose="020B0604020202020204" pitchFamily="34" charset="0"/>
                <a:ea typeface="+mn-ea"/>
                <a:cs typeface="Arial" panose="020B0604020202020204" pitchFamily="34" charset="0"/>
              </a:rPr>
              <a:t>The Act brought in a new duty for local authorities in respect of adults with care and support needs who are in the secure estate in Wales, and an </a:t>
            </a:r>
            <a:r>
              <a:rPr lang="en-US" sz="1200" kern="1200" dirty="0" smtClean="0">
                <a:effectLst/>
                <a:latin typeface="Arial" panose="020B0604020202020204" pitchFamily="34" charset="0"/>
                <a:ea typeface="+mn-ea"/>
                <a:cs typeface="Arial" panose="020B0604020202020204" pitchFamily="34" charset="0"/>
              </a:rPr>
              <a:t>extension of the duty of a local authority to visit a looked after child (LAC), or former LAC, to all children in the secure estate and a change in how existing responsibilities for the care and support of children in the secure estate (whether detained in England or Wales) are fulfilled</a:t>
            </a:r>
            <a:r>
              <a:rPr lang="en-GB" sz="1200" kern="1200" dirty="0" smtClean="0">
                <a:effectLst/>
                <a:latin typeface="Arial" panose="020B0604020202020204" pitchFamily="34" charset="0"/>
                <a:ea typeface="+mn-ea"/>
                <a:cs typeface="Arial" panose="020B0604020202020204" pitchFamily="34" charset="0"/>
              </a:rPr>
              <a:t>. </a:t>
            </a:r>
          </a:p>
          <a:p>
            <a:pPr marL="228600" indent="-228600">
              <a:buFont typeface="+mj-lt"/>
              <a:buAutoNum type="arabicPeriod"/>
            </a:pPr>
            <a:r>
              <a:rPr lang="en-GB" dirty="0" smtClean="0"/>
              <a:t>The </a:t>
            </a:r>
            <a:r>
              <a:rPr lang="en-GB" dirty="0"/>
              <a:t>responsibility for </a:t>
            </a:r>
            <a:r>
              <a:rPr lang="en-GB" dirty="0" smtClean="0"/>
              <a:t>the</a:t>
            </a:r>
            <a:r>
              <a:rPr lang="en-GB" baseline="0" dirty="0" smtClean="0"/>
              <a:t> need for care and support </a:t>
            </a:r>
            <a:r>
              <a:rPr lang="en-GB" dirty="0" smtClean="0"/>
              <a:t>of an adult, </a:t>
            </a:r>
            <a:r>
              <a:rPr lang="en-GB" dirty="0"/>
              <a:t>regardless of their place of ordinary residence </a:t>
            </a:r>
            <a:r>
              <a:rPr lang="en-GB" dirty="0" smtClean="0"/>
              <a:t>before </a:t>
            </a:r>
            <a:r>
              <a:rPr lang="en-GB" dirty="0"/>
              <a:t>their detention, falls on the local authority where the provision is located. </a:t>
            </a:r>
            <a:r>
              <a:rPr lang="en-GB" dirty="0" smtClean="0"/>
              <a:t>This was</a:t>
            </a:r>
            <a:r>
              <a:rPr lang="en-GB" dirty="0" smtClean="0">
                <a:solidFill>
                  <a:srgbClr val="FF0000"/>
                </a:solidFill>
              </a:rPr>
              <a:t> </a:t>
            </a:r>
            <a:r>
              <a:rPr lang="en-GB" dirty="0" smtClean="0"/>
              <a:t>a big change for local </a:t>
            </a:r>
            <a:r>
              <a:rPr lang="en-GB" dirty="0"/>
              <a:t>authorities </a:t>
            </a:r>
            <a:r>
              <a:rPr lang="en-GB" dirty="0" smtClean="0"/>
              <a:t>with prisons and they have the same duties to </a:t>
            </a:r>
            <a:r>
              <a:rPr lang="en-GB" dirty="0"/>
              <a:t>fulfil in respect of assessing and meeting </a:t>
            </a:r>
            <a:r>
              <a:rPr lang="en-GB" dirty="0" smtClean="0"/>
              <a:t>the</a:t>
            </a:r>
            <a:r>
              <a:rPr lang="en-GB" baseline="0" dirty="0" smtClean="0"/>
              <a:t> need for support for</a:t>
            </a:r>
            <a:r>
              <a:rPr lang="en-GB" dirty="0" smtClean="0"/>
              <a:t> adults in the secure estate as for their citizens in the community i.e. the requirements outlined in</a:t>
            </a:r>
            <a:r>
              <a:rPr lang="en-GB" baseline="0" dirty="0" smtClean="0"/>
              <a:t> the previous slides</a:t>
            </a:r>
            <a:r>
              <a:rPr lang="en-GB" dirty="0" smtClean="0"/>
              <a:t>. They </a:t>
            </a:r>
            <a:r>
              <a:rPr lang="en-GB" dirty="0"/>
              <a:t>need to take a holistic approach when individuals are serving their sentence and when planning for their </a:t>
            </a:r>
            <a:r>
              <a:rPr lang="en-GB" dirty="0" smtClean="0"/>
              <a:t>release.</a:t>
            </a:r>
          </a:p>
          <a:p>
            <a:pPr marL="228600" indent="-228600">
              <a:buFont typeface="+mj-lt"/>
              <a:buAutoNum type="arabicPeriod"/>
            </a:pPr>
            <a:r>
              <a:rPr lang="en-GB" dirty="0"/>
              <a:t>The responsibility for the </a:t>
            </a:r>
            <a:r>
              <a:rPr lang="en-GB" dirty="0" smtClean="0"/>
              <a:t>support </a:t>
            </a:r>
            <a:r>
              <a:rPr lang="en-GB" dirty="0"/>
              <a:t>needs of a Welsh child falls on their Welsh home local authority, that is, the local authority in whose area the child was ordinarily resident prior to being in custody</a:t>
            </a:r>
            <a:r>
              <a:rPr lang="en-GB" dirty="0" smtClean="0"/>
              <a:t>.</a:t>
            </a:r>
            <a:r>
              <a:rPr lang="en-GB" dirty="0"/>
              <a:t> If the child has no known ordinary residency status, then responsibility for their </a:t>
            </a:r>
            <a:r>
              <a:rPr lang="en-GB" dirty="0" smtClean="0"/>
              <a:t>support </a:t>
            </a:r>
            <a:r>
              <a:rPr lang="en-GB" dirty="0"/>
              <a:t>needs will fall on the local authority where the child is detained, whether that be in England or </a:t>
            </a:r>
            <a:r>
              <a:rPr lang="en-GB" dirty="0" smtClean="0"/>
              <a:t>Wales.</a:t>
            </a:r>
            <a:endParaRPr lang="en-GB" dirty="0"/>
          </a:p>
          <a:p>
            <a:pPr marL="228600" indent="-228600">
              <a:buFont typeface="+mj-lt"/>
              <a:buAutoNum type="arabicPeriod"/>
            </a:pPr>
            <a:r>
              <a:rPr lang="en-GB" dirty="0" smtClean="0">
                <a:latin typeface="Cabin"/>
              </a:rPr>
              <a:t>The </a:t>
            </a:r>
            <a:r>
              <a:rPr lang="en-GB" dirty="0">
                <a:latin typeface="Cabin"/>
              </a:rPr>
              <a:t>Act is drafted on an inclusive basis and so </a:t>
            </a:r>
            <a:r>
              <a:rPr lang="en-GB" dirty="0" smtClean="0">
                <a:latin typeface="Cabin"/>
              </a:rPr>
              <a:t>people </a:t>
            </a:r>
            <a:r>
              <a:rPr lang="en-GB" dirty="0" smtClean="0"/>
              <a:t>in </a:t>
            </a:r>
            <a:r>
              <a:rPr lang="en-GB" dirty="0"/>
              <a:t>the secure estate are to be treated in the same way as those in the community, but there are some exceptions</a:t>
            </a:r>
            <a:r>
              <a:rPr lang="en-GB" dirty="0" smtClean="0">
                <a:latin typeface="Cabin"/>
              </a:rPr>
              <a:t>. An individual detained cannot:</a:t>
            </a:r>
            <a:endParaRPr lang="en-GB" dirty="0">
              <a:latin typeface="Cabin"/>
            </a:endParaRPr>
          </a:p>
          <a:p>
            <a:pPr marL="447675" lvl="1" indent="-266700">
              <a:buFont typeface="Arial" panose="020B0604020202020204" pitchFamily="34" charset="0"/>
              <a:buChar char="•"/>
            </a:pPr>
            <a:r>
              <a:rPr lang="en-GB" b="1" dirty="0" smtClean="0"/>
              <a:t>be </a:t>
            </a:r>
            <a:r>
              <a:rPr lang="en-GB" b="1" dirty="0"/>
              <a:t>a carer </a:t>
            </a:r>
            <a:r>
              <a:rPr lang="en-GB" dirty="0"/>
              <a:t>if they are detained in prison, approved premises or youth detention </a:t>
            </a:r>
            <a:r>
              <a:rPr lang="en-GB" dirty="0" smtClean="0"/>
              <a:t>accommodation</a:t>
            </a:r>
            <a:endParaRPr lang="en-GB" dirty="0"/>
          </a:p>
          <a:p>
            <a:pPr marL="447675" lvl="1" indent="-266700">
              <a:buFont typeface="Arial" panose="020B0604020202020204" pitchFamily="34" charset="0"/>
              <a:buChar char="•"/>
            </a:pPr>
            <a:r>
              <a:rPr lang="en-GB" b="1" dirty="0" smtClean="0"/>
              <a:t>receive </a:t>
            </a:r>
            <a:r>
              <a:rPr lang="en-GB" b="1" dirty="0"/>
              <a:t>direct payments </a:t>
            </a:r>
            <a:r>
              <a:rPr lang="en-GB" dirty="0"/>
              <a:t>towards meeting the cost of their </a:t>
            </a:r>
            <a:r>
              <a:rPr lang="en-GB" dirty="0" smtClean="0"/>
              <a:t>need</a:t>
            </a:r>
            <a:r>
              <a:rPr lang="en-GB" baseline="0" dirty="0" smtClean="0"/>
              <a:t> for support </a:t>
            </a:r>
            <a:r>
              <a:rPr lang="en-GB" dirty="0" smtClean="0"/>
              <a:t>if </a:t>
            </a:r>
            <a:r>
              <a:rPr lang="en-GB" dirty="0"/>
              <a:t>they are in prison, approved premises or bail </a:t>
            </a:r>
            <a:r>
              <a:rPr lang="en-GB" dirty="0" smtClean="0"/>
              <a:t>accommodation</a:t>
            </a:r>
            <a:endParaRPr lang="en-GB" dirty="0"/>
          </a:p>
          <a:p>
            <a:pPr marL="447675" lvl="1" indent="-266700">
              <a:buFont typeface="Arial" panose="020B0604020202020204" pitchFamily="34" charset="0"/>
              <a:buChar char="•"/>
            </a:pPr>
            <a:r>
              <a:rPr lang="en-GB" b="1" dirty="0" smtClean="0"/>
              <a:t>express </a:t>
            </a:r>
            <a:r>
              <a:rPr lang="en-GB" b="1" dirty="0"/>
              <a:t>a preference for their accommodation </a:t>
            </a:r>
            <a:r>
              <a:rPr lang="en-GB" dirty="0"/>
              <a:t>while they are in custody although they would be able to do so if they were expressing a preference for accommodation they would occupy on their </a:t>
            </a:r>
            <a:r>
              <a:rPr lang="en-GB" dirty="0" smtClean="0"/>
              <a:t>release</a:t>
            </a:r>
            <a:endParaRPr lang="en-GB" dirty="0"/>
          </a:p>
          <a:p>
            <a:pPr marL="447675" lvl="1" indent="-266700">
              <a:buFont typeface="Arial" panose="020B0604020202020204" pitchFamily="34" charset="0"/>
              <a:buChar char="•"/>
            </a:pPr>
            <a:r>
              <a:rPr lang="en-GB" b="1" dirty="0" smtClean="0"/>
              <a:t>have </a:t>
            </a:r>
            <a:r>
              <a:rPr lang="en-GB" b="1" dirty="0"/>
              <a:t>their property protected </a:t>
            </a:r>
            <a:r>
              <a:rPr lang="en-GB" dirty="0"/>
              <a:t>if they are in prison, youth detention or bail accommodation.</a:t>
            </a:r>
          </a:p>
          <a:p>
            <a:endParaRPr lang="en-GB" sz="1200" dirty="0" smtClean="0">
              <a:latin typeface="Cabin"/>
            </a:endParaRP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10</a:t>
            </a:fld>
            <a:endParaRPr lang="en-GB"/>
          </a:p>
        </p:txBody>
      </p:sp>
    </p:spTree>
    <p:extLst>
      <p:ext uri="{BB962C8B-B14F-4D97-AF65-F5344CB8AC3E}">
        <p14:creationId xmlns:p14="http://schemas.microsoft.com/office/powerpoint/2010/main" val="329790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31271"/>
            <a:ext cx="6408712" cy="5256584"/>
          </a:xfrm>
        </p:spPr>
        <p:txBody>
          <a:bodyPr/>
          <a:lstStyle/>
          <a:p>
            <a:pPr lvl="0"/>
            <a:r>
              <a:rPr lang="en-GB" altLang="en-US" sz="1100" dirty="0">
                <a:ea typeface="ＭＳ Ｐゴシック" pitchFamily="34" charset="-128"/>
              </a:rPr>
              <a:t>[</a:t>
            </a:r>
            <a:r>
              <a:rPr lang="en-GB" altLang="en-US" sz="1100" b="1" dirty="0">
                <a:ea typeface="ＭＳ Ｐゴシック" pitchFamily="34" charset="-128"/>
              </a:rPr>
              <a:t>FACILITATORS NOTE</a:t>
            </a:r>
            <a:r>
              <a:rPr lang="en-GB" altLang="en-US" sz="1100" dirty="0">
                <a:ea typeface="ＭＳ Ｐゴシック" pitchFamily="34" charset="-128"/>
              </a:rPr>
              <a:t>: this slide has </a:t>
            </a:r>
            <a:r>
              <a:rPr lang="en-GB" altLang="en-US" sz="1100" dirty="0" smtClean="0">
                <a:ea typeface="ＭＳ Ｐゴシック" pitchFamily="34" charset="-128"/>
              </a:rPr>
              <a:t>animation</a:t>
            </a:r>
            <a:r>
              <a:rPr lang="en-GB" altLang="en-US" sz="1100" dirty="0">
                <a:ea typeface="ＭＳ Ｐゴシック" pitchFamily="34" charset="-128"/>
              </a:rPr>
              <a:t>]</a:t>
            </a:r>
            <a:endParaRPr lang="en-GB" sz="1100" b="1" dirty="0" smtClean="0"/>
          </a:p>
          <a:p>
            <a:pPr marL="228600" lvl="0" indent="-228600">
              <a:buFont typeface="+mj-lt"/>
              <a:buAutoNum type="arabicPeriod"/>
            </a:pPr>
            <a:r>
              <a:rPr lang="en-GB" sz="1100" b="1" dirty="0" smtClean="0"/>
              <a:t>The </a:t>
            </a:r>
            <a:r>
              <a:rPr lang="en-GB" sz="1100" b="1" dirty="0"/>
              <a:t>Act aims to change the way </a:t>
            </a:r>
            <a:r>
              <a:rPr lang="en-GB" sz="1100" b="1" dirty="0" smtClean="0"/>
              <a:t>people’s care and support needs are met.</a:t>
            </a:r>
            <a:r>
              <a:rPr lang="en-GB" sz="1100" dirty="0" smtClean="0"/>
              <a:t> The vision of care</a:t>
            </a:r>
            <a:r>
              <a:rPr lang="en-GB" sz="1100" baseline="0" dirty="0" smtClean="0"/>
              <a:t> and support under the Act is one where individuals have </a:t>
            </a:r>
            <a:r>
              <a:rPr lang="en-GB" sz="1100" dirty="0" smtClean="0"/>
              <a:t>a </a:t>
            </a:r>
            <a:r>
              <a:rPr lang="en-GB" sz="1100" dirty="0"/>
              <a:t>voice in, and </a:t>
            </a:r>
            <a:r>
              <a:rPr lang="en-GB" sz="1100" dirty="0" smtClean="0"/>
              <a:t>real control </a:t>
            </a:r>
            <a:r>
              <a:rPr lang="en-GB" sz="1100" dirty="0"/>
              <a:t>over, reaching the personal </a:t>
            </a:r>
            <a:r>
              <a:rPr lang="en-GB" sz="1100" dirty="0" smtClean="0"/>
              <a:t>outcome </a:t>
            </a:r>
            <a:r>
              <a:rPr lang="en-GB" sz="1100" dirty="0"/>
              <a:t>goals that matter to </a:t>
            </a:r>
            <a:r>
              <a:rPr lang="en-GB" sz="1100" dirty="0" smtClean="0"/>
              <a:t>them.</a:t>
            </a:r>
            <a:endParaRPr lang="en-GB" sz="1100" b="1" dirty="0" smtClean="0"/>
          </a:p>
          <a:p>
            <a:pPr marL="228600" lvl="0" indent="-228600">
              <a:buFont typeface="+mj-lt"/>
              <a:buAutoNum type="arabicPeriod"/>
            </a:pPr>
            <a:r>
              <a:rPr lang="en-GB" sz="1100" dirty="0"/>
              <a:t>Central to the Act is the </a:t>
            </a:r>
            <a:r>
              <a:rPr lang="en-GB" sz="1100" b="1" dirty="0"/>
              <a:t>well-being </a:t>
            </a:r>
            <a:r>
              <a:rPr lang="en-GB" sz="1100" b="1" dirty="0" smtClean="0"/>
              <a:t>duty</a:t>
            </a:r>
            <a:r>
              <a:rPr lang="en-GB" sz="1100" dirty="0" smtClean="0"/>
              <a:t>. People have </a:t>
            </a:r>
            <a:r>
              <a:rPr lang="en-GB" sz="1100" dirty="0"/>
              <a:t>a responsibility for their own </a:t>
            </a:r>
            <a:r>
              <a:rPr lang="en-GB" sz="1100" dirty="0" smtClean="0"/>
              <a:t>well-being, </a:t>
            </a:r>
            <a:r>
              <a:rPr lang="en-GB" sz="1100" dirty="0"/>
              <a:t>supported by their families, friends and communities. However, </a:t>
            </a:r>
            <a:r>
              <a:rPr lang="en-GB" sz="1100" dirty="0" smtClean="0"/>
              <a:t>people </a:t>
            </a:r>
            <a:r>
              <a:rPr lang="en-GB" sz="1100" dirty="0"/>
              <a:t>may also need support </a:t>
            </a:r>
            <a:r>
              <a:rPr lang="en-GB" sz="1100" dirty="0" smtClean="0"/>
              <a:t>to </a:t>
            </a:r>
            <a:r>
              <a:rPr lang="en-GB" sz="1100" dirty="0"/>
              <a:t>ensure that they achieve well-being</a:t>
            </a:r>
            <a:r>
              <a:rPr lang="en-GB" sz="1100" dirty="0" smtClean="0"/>
              <a:t>. Professionals and agencies are there to provide some of this support. </a:t>
            </a:r>
            <a:endParaRPr lang="en-GB" sz="1100" dirty="0"/>
          </a:p>
          <a:p>
            <a:pPr marL="228600" indent="-228600">
              <a:buFont typeface="+mj-lt"/>
              <a:buAutoNum type="arabicPeriod"/>
            </a:pPr>
            <a:r>
              <a:rPr lang="en-GB" sz="1100" dirty="0" smtClean="0"/>
              <a:t>Part 2 </a:t>
            </a:r>
            <a:r>
              <a:rPr lang="en-GB" sz="1100" dirty="0"/>
              <a:t>of the Act requires “</a:t>
            </a:r>
            <a:r>
              <a:rPr lang="en-GB" sz="1100" i="1" dirty="0"/>
              <a:t>any persons exercising functions under the Act to seek to promote the well-being of people who need care and </a:t>
            </a:r>
            <a:r>
              <a:rPr lang="en-GB" sz="1100" i="1" dirty="0" smtClean="0"/>
              <a:t>support, </a:t>
            </a:r>
            <a:r>
              <a:rPr lang="en-GB" sz="1100" i="1" dirty="0"/>
              <a:t>and carers who need support.”</a:t>
            </a:r>
            <a:r>
              <a:rPr lang="en-GB" sz="1100" dirty="0"/>
              <a:t> </a:t>
            </a:r>
            <a:r>
              <a:rPr lang="en-GB" sz="1100" dirty="0" smtClean="0"/>
              <a:t> This overarching </a:t>
            </a:r>
            <a:r>
              <a:rPr lang="en-GB" sz="1100" dirty="0"/>
              <a:t>duty applies to </a:t>
            </a:r>
            <a:r>
              <a:rPr lang="en-GB" sz="1100" dirty="0" smtClean="0"/>
              <a:t>organisations and </a:t>
            </a:r>
            <a:r>
              <a:rPr lang="en-GB" sz="1100" dirty="0"/>
              <a:t>their practitioners when, for instance, carrying </a:t>
            </a:r>
            <a:r>
              <a:rPr lang="en-GB" sz="1100" dirty="0" smtClean="0"/>
              <a:t>out </a:t>
            </a:r>
            <a:r>
              <a:rPr lang="en-GB" sz="1100" dirty="0"/>
              <a:t>assessment or providing </a:t>
            </a:r>
            <a:r>
              <a:rPr lang="en-GB" sz="1100" dirty="0" smtClean="0"/>
              <a:t>an information </a:t>
            </a:r>
            <a:r>
              <a:rPr lang="en-GB" sz="1100" dirty="0"/>
              <a:t>and </a:t>
            </a:r>
            <a:r>
              <a:rPr lang="en-GB" sz="1100" dirty="0" smtClean="0"/>
              <a:t>advice service. </a:t>
            </a:r>
          </a:p>
          <a:p>
            <a:pPr marL="228600" indent="-228600">
              <a:buFont typeface="+mj-lt"/>
              <a:buAutoNum type="arabicPeriod"/>
            </a:pPr>
            <a:r>
              <a:rPr lang="en-GB" sz="1100" b="1" dirty="0" smtClean="0"/>
              <a:t>There </a:t>
            </a:r>
            <a:r>
              <a:rPr lang="en-GB" sz="1100" b="1" dirty="0"/>
              <a:t>are some other overarching duties in the Act.</a:t>
            </a:r>
            <a:r>
              <a:rPr lang="en-GB" sz="1100" dirty="0"/>
              <a:t> When assessing and meeting an individual’s </a:t>
            </a:r>
            <a:r>
              <a:rPr lang="en-GB" sz="1100" dirty="0" smtClean="0"/>
              <a:t>needs, </a:t>
            </a:r>
            <a:r>
              <a:rPr lang="en-GB" sz="1100" dirty="0"/>
              <a:t>practitioners have to: ascertain and have regard to the </a:t>
            </a:r>
            <a:r>
              <a:rPr lang="en-GB" sz="1100" dirty="0" smtClean="0"/>
              <a:t>individual’s</a:t>
            </a:r>
            <a:r>
              <a:rPr lang="en-GB" sz="1100" baseline="0" dirty="0" smtClean="0"/>
              <a:t> </a:t>
            </a:r>
            <a:r>
              <a:rPr lang="en-GB" sz="1100" dirty="0" smtClean="0"/>
              <a:t>views</a:t>
            </a:r>
            <a:r>
              <a:rPr lang="en-GB" sz="1100" dirty="0"/>
              <a:t>, wishes and </a:t>
            </a:r>
            <a:r>
              <a:rPr lang="en-GB" sz="1100" dirty="0" smtClean="0"/>
              <a:t>feelings (and for under 16s those with </a:t>
            </a:r>
            <a:r>
              <a:rPr lang="en-GB" sz="1100" dirty="0"/>
              <a:t>parental responsibility if practical and consistent with the child’s well-being); support them to participate in decisions and to communicate; promote and respect their dignity; and have regard to the characteristics, culture and beliefs of the individual. </a:t>
            </a:r>
            <a:endParaRPr lang="en-GB" sz="1100" dirty="0" smtClean="0"/>
          </a:p>
          <a:p>
            <a:pPr marL="228600" indent="-228600">
              <a:buFont typeface="+mj-lt"/>
              <a:buAutoNum type="arabicPeriod"/>
            </a:pPr>
            <a:r>
              <a:rPr lang="en-GB" sz="1100" dirty="0" smtClean="0"/>
              <a:t>For </a:t>
            </a:r>
            <a:r>
              <a:rPr lang="en-GB" sz="1100" b="1" dirty="0" smtClean="0"/>
              <a:t>adults</a:t>
            </a:r>
            <a:r>
              <a:rPr lang="en-GB" sz="1100" dirty="0" smtClean="0"/>
              <a:t> </a:t>
            </a:r>
            <a:r>
              <a:rPr lang="en-GB" sz="1100" dirty="0"/>
              <a:t>specifically there is also the </a:t>
            </a:r>
            <a:r>
              <a:rPr lang="en-GB" sz="1100" dirty="0" smtClean="0"/>
              <a:t>duty </a:t>
            </a:r>
            <a:r>
              <a:rPr lang="en-GB" sz="1100" dirty="0"/>
              <a:t>to a) </a:t>
            </a:r>
            <a:r>
              <a:rPr lang="en-GB" sz="1100" dirty="0" smtClean="0"/>
              <a:t>begin with </a:t>
            </a:r>
            <a:r>
              <a:rPr lang="en-GB" sz="1100" dirty="0"/>
              <a:t>the presumption that an adult is best placed to judge their own </a:t>
            </a:r>
            <a:r>
              <a:rPr lang="en-GB" sz="1100" dirty="0" smtClean="0"/>
              <a:t>well-being and b</a:t>
            </a:r>
            <a:r>
              <a:rPr lang="en-GB" sz="1100" dirty="0"/>
              <a:t>) to have regard to the importance of promoting their independence where possible</a:t>
            </a:r>
            <a:r>
              <a:rPr lang="en-GB" sz="1100" dirty="0" smtClean="0"/>
              <a:t>.</a:t>
            </a:r>
            <a:endParaRPr lang="en-GB" sz="1100" dirty="0"/>
          </a:p>
          <a:p>
            <a:pPr marL="228600" indent="-228600">
              <a:buFont typeface="+mj-lt"/>
              <a:buAutoNum type="arabicPeriod"/>
            </a:pPr>
            <a:r>
              <a:rPr lang="en-GB" sz="1100" dirty="0" smtClean="0"/>
              <a:t>For </a:t>
            </a:r>
            <a:r>
              <a:rPr lang="en-GB" sz="1100" b="1" dirty="0"/>
              <a:t>children</a:t>
            </a:r>
            <a:r>
              <a:rPr lang="en-GB" sz="1100" dirty="0"/>
              <a:t> specifically there is also the </a:t>
            </a:r>
            <a:r>
              <a:rPr lang="en-GB" sz="1100" dirty="0" smtClean="0"/>
              <a:t>duty to</a:t>
            </a:r>
            <a:r>
              <a:rPr lang="en-GB" sz="1100" b="1" dirty="0" smtClean="0"/>
              <a:t> </a:t>
            </a:r>
            <a:r>
              <a:rPr lang="en-GB" sz="1100" dirty="0"/>
              <a:t>promote the upbringing of the child by the child’s family, in so far as doing so is consistent with the well-being of the child. This means seeking to </a:t>
            </a:r>
            <a:r>
              <a:rPr lang="en-GB" sz="1100" dirty="0" smtClean="0"/>
              <a:t/>
            </a:r>
            <a:br>
              <a:rPr lang="en-GB" sz="1100" dirty="0" smtClean="0"/>
            </a:br>
            <a:r>
              <a:rPr lang="en-GB" sz="1100" dirty="0" smtClean="0"/>
              <a:t>de-escalate </a:t>
            </a:r>
            <a:r>
              <a:rPr lang="en-GB" sz="1100" dirty="0"/>
              <a:t>the need for formal intervention in their lives and to strengthen the capacity of families to care for their children wherever it is safe to do so. </a:t>
            </a:r>
          </a:p>
          <a:p>
            <a:pPr marL="228600" indent="-228600">
              <a:buFont typeface="+mj-lt"/>
              <a:buAutoNum type="arabicPeriod"/>
            </a:pPr>
            <a:r>
              <a:rPr lang="en-GB" sz="1100" b="1" dirty="0" smtClean="0"/>
              <a:t>Practitioners also </a:t>
            </a:r>
            <a:r>
              <a:rPr lang="en-GB" sz="1100" b="1" dirty="0"/>
              <a:t>have to have regard to human rights. </a:t>
            </a:r>
            <a:r>
              <a:rPr lang="en-GB" sz="1100" dirty="0" smtClean="0"/>
              <a:t>Note </a:t>
            </a:r>
            <a:r>
              <a:rPr lang="en-GB" sz="1100" dirty="0"/>
              <a:t>that the UN Principles for Older </a:t>
            </a:r>
            <a:r>
              <a:rPr lang="en-GB" sz="1100" dirty="0" smtClean="0"/>
              <a:t>Persons, </a:t>
            </a:r>
            <a:r>
              <a:rPr lang="en-GB" sz="1100" dirty="0"/>
              <a:t>UN Convention on the Rights of Disabled People</a:t>
            </a:r>
            <a:r>
              <a:rPr lang="en-GB" sz="1100" dirty="0" smtClean="0"/>
              <a:t>, and UN Convention </a:t>
            </a:r>
            <a:r>
              <a:rPr lang="en-GB" sz="1100" dirty="0"/>
              <a:t>on the Rights of the </a:t>
            </a:r>
            <a:r>
              <a:rPr lang="en-GB" sz="1100" dirty="0" smtClean="0"/>
              <a:t>Child, as well as the European </a:t>
            </a:r>
            <a:r>
              <a:rPr lang="en-GB" sz="1100" dirty="0"/>
              <a:t>Convention </a:t>
            </a:r>
            <a:r>
              <a:rPr lang="en-GB" sz="1100" dirty="0" smtClean="0"/>
              <a:t>on </a:t>
            </a:r>
            <a:r>
              <a:rPr lang="en-GB" sz="1100" dirty="0"/>
              <a:t>Human </a:t>
            </a:r>
            <a:r>
              <a:rPr lang="en-GB" sz="1100" dirty="0" smtClean="0"/>
              <a:t>Rights</a:t>
            </a:r>
            <a:r>
              <a:rPr lang="en-GB" sz="1100" b="1" dirty="0" smtClean="0"/>
              <a:t> </a:t>
            </a:r>
            <a:r>
              <a:rPr lang="en-GB" sz="1100" dirty="0" smtClean="0"/>
              <a:t>also apply.</a:t>
            </a:r>
          </a:p>
        </p:txBody>
      </p:sp>
      <p:sp>
        <p:nvSpPr>
          <p:cNvPr id="4" name="Slide Number Placeholder 3"/>
          <p:cNvSpPr>
            <a:spLocks noGrp="1"/>
          </p:cNvSpPr>
          <p:nvPr>
            <p:ph type="sldNum" sz="quarter" idx="10"/>
          </p:nvPr>
        </p:nvSpPr>
        <p:spPr/>
        <p:txBody>
          <a:bodyPr/>
          <a:lstStyle/>
          <a:p>
            <a:fld id="{A771E050-A66B-4E11-9C20-135C160BC1C9}" type="slidenum">
              <a:rPr lang="en-GB" smtClean="0"/>
              <a:t>1</a:t>
            </a:fld>
            <a:endParaRPr lang="en-GB" dirty="0"/>
          </a:p>
        </p:txBody>
      </p:sp>
    </p:spTree>
    <p:extLst>
      <p:ext uri="{BB962C8B-B14F-4D97-AF65-F5344CB8AC3E}">
        <p14:creationId xmlns:p14="http://schemas.microsoft.com/office/powerpoint/2010/main" val="148533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531271"/>
            <a:ext cx="6624736" cy="5184576"/>
          </a:xfrm>
        </p:spPr>
        <p:txBody>
          <a:bodyPr/>
          <a:lstStyle/>
          <a:p>
            <a:r>
              <a:rPr lang="en-GB" altLang="en-US" dirty="0">
                <a:ea typeface="ＭＳ Ｐゴシック" pitchFamily="34" charset="-128"/>
              </a:rPr>
              <a:t>[</a:t>
            </a:r>
            <a:r>
              <a:rPr lang="en-GB" altLang="en-US" b="1" dirty="0">
                <a:ea typeface="ＭＳ Ｐゴシック" pitchFamily="34" charset="-128"/>
              </a:rPr>
              <a:t>FACILITATORS NOTE</a:t>
            </a:r>
            <a:r>
              <a:rPr lang="en-GB" altLang="en-US" dirty="0">
                <a:ea typeface="ＭＳ Ｐゴシック" pitchFamily="34" charset="-128"/>
              </a:rPr>
              <a:t>: this slide has </a:t>
            </a:r>
            <a:r>
              <a:rPr lang="en-GB" altLang="en-US" dirty="0" smtClean="0">
                <a:ea typeface="ＭＳ Ｐゴシック" pitchFamily="34" charset="-128"/>
              </a:rPr>
              <a:t>animation</a:t>
            </a:r>
            <a:r>
              <a:rPr lang="en-GB" altLang="en-US" dirty="0">
                <a:ea typeface="ＭＳ Ｐゴシック" pitchFamily="34" charset="-128"/>
              </a:rPr>
              <a:t>]</a:t>
            </a:r>
            <a:endParaRPr lang="en-GB" dirty="0" smtClean="0"/>
          </a:p>
          <a:p>
            <a:pPr marL="228600" indent="-228600">
              <a:buFont typeface="+mj-lt"/>
              <a:buAutoNum type="arabicPeriod"/>
            </a:pPr>
            <a:r>
              <a:rPr lang="en-GB" dirty="0" smtClean="0"/>
              <a:t>The </a:t>
            </a:r>
            <a:r>
              <a:rPr lang="en-GB" dirty="0"/>
              <a:t>Act </a:t>
            </a:r>
            <a:r>
              <a:rPr lang="en-GB" dirty="0" smtClean="0"/>
              <a:t>created </a:t>
            </a:r>
            <a:r>
              <a:rPr lang="en-GB" dirty="0"/>
              <a:t>a </a:t>
            </a:r>
            <a:r>
              <a:rPr lang="en-GB" b="1" dirty="0"/>
              <a:t>right to an assessment </a:t>
            </a:r>
            <a:r>
              <a:rPr lang="en-GB" dirty="0"/>
              <a:t>for adults, children </a:t>
            </a:r>
            <a:r>
              <a:rPr lang="en-GB" dirty="0" smtClean="0"/>
              <a:t>and </a:t>
            </a:r>
            <a:r>
              <a:rPr lang="en-GB" dirty="0"/>
              <a:t>carers where it appears that the individual may have needs for </a:t>
            </a:r>
            <a:r>
              <a:rPr lang="en-GB" dirty="0" smtClean="0"/>
              <a:t>care and support. </a:t>
            </a:r>
            <a:r>
              <a:rPr lang="en-GB" dirty="0"/>
              <a:t>The duty to assess applies to adults and children who are </a:t>
            </a:r>
            <a:r>
              <a:rPr lang="en-GB" dirty="0" smtClean="0"/>
              <a:t>ordinarily </a:t>
            </a:r>
            <a:r>
              <a:rPr lang="en-GB" dirty="0"/>
              <a:t>resident in the area regardless of their level of need or of the financial resources of the adult or child or any persons with parental responsibility for the child. </a:t>
            </a:r>
            <a:r>
              <a:rPr lang="en-GB" dirty="0" smtClean="0"/>
              <a:t>The </a:t>
            </a:r>
            <a:r>
              <a:rPr lang="en-GB" dirty="0"/>
              <a:t>aim is to streamline assessments through a </a:t>
            </a:r>
            <a:r>
              <a:rPr lang="en-GB" b="1" dirty="0"/>
              <a:t>single process </a:t>
            </a:r>
            <a:r>
              <a:rPr lang="en-GB" dirty="0"/>
              <a:t>for children, adults and carers (while recognising the different needs of children and adults) to ensure greater consistency of practice across Wales.</a:t>
            </a:r>
            <a:endParaRPr lang="en-GB" dirty="0" smtClean="0"/>
          </a:p>
          <a:p>
            <a:pPr marL="228600" indent="-228600">
              <a:buFont typeface="+mj-lt"/>
              <a:buAutoNum type="arabicPeriod"/>
            </a:pPr>
            <a:r>
              <a:rPr lang="en-GB" dirty="0" smtClean="0"/>
              <a:t>The previous requirement for carers to be providing a </a:t>
            </a:r>
            <a:r>
              <a:rPr lang="en-GB" dirty="0"/>
              <a:t>‘substantial </a:t>
            </a:r>
            <a:r>
              <a:rPr lang="en-GB" dirty="0" smtClean="0"/>
              <a:t>amount’ </a:t>
            </a:r>
            <a:r>
              <a:rPr lang="en-GB" dirty="0"/>
              <a:t>and </a:t>
            </a:r>
            <a:r>
              <a:rPr lang="en-GB" dirty="0" smtClean="0"/>
              <a:t>regular care has been removed.</a:t>
            </a:r>
            <a:r>
              <a:rPr lang="en-GB" dirty="0"/>
              <a:t> In </a:t>
            </a:r>
            <a:r>
              <a:rPr lang="en-GB" dirty="0" smtClean="0"/>
              <a:t>addition, </a:t>
            </a:r>
            <a:r>
              <a:rPr lang="en-GB" dirty="0"/>
              <a:t>the local authority </a:t>
            </a:r>
            <a:r>
              <a:rPr lang="en-GB" dirty="0" smtClean="0"/>
              <a:t>must assess </a:t>
            </a:r>
            <a:r>
              <a:rPr lang="en-GB" dirty="0"/>
              <a:t>the extent to which the carer is willing, and able, and will continue to be willing and able, to care for the </a:t>
            </a:r>
            <a:r>
              <a:rPr lang="en-GB" dirty="0" smtClean="0"/>
              <a:t>person.</a:t>
            </a:r>
          </a:p>
          <a:p>
            <a:pPr marL="228600" indent="-228600">
              <a:buFont typeface="+mj-lt"/>
              <a:buAutoNum type="arabicPeriod"/>
            </a:pPr>
            <a:r>
              <a:rPr lang="en-GB" dirty="0" smtClean="0"/>
              <a:t>Assessments </a:t>
            </a:r>
            <a:r>
              <a:rPr lang="en-GB" dirty="0"/>
              <a:t>must, as a </a:t>
            </a:r>
            <a:r>
              <a:rPr lang="en-GB" dirty="0" smtClean="0"/>
              <a:t>minimum, </a:t>
            </a:r>
            <a:r>
              <a:rPr lang="en-GB" dirty="0"/>
              <a:t>record </a:t>
            </a:r>
            <a:r>
              <a:rPr lang="en-GB" dirty="0" smtClean="0"/>
              <a:t>information </a:t>
            </a:r>
            <a:r>
              <a:rPr lang="en-GB" dirty="0"/>
              <a:t>in line with the </a:t>
            </a:r>
            <a:r>
              <a:rPr lang="en-GB" b="1" dirty="0"/>
              <a:t>national </a:t>
            </a:r>
            <a:r>
              <a:rPr lang="en-GB" b="1" dirty="0" smtClean="0"/>
              <a:t>assessment </a:t>
            </a:r>
            <a:r>
              <a:rPr lang="en-GB" b="1" dirty="0"/>
              <a:t>and eligibility </a:t>
            </a:r>
            <a:r>
              <a:rPr lang="en-GB" b="1" dirty="0" smtClean="0"/>
              <a:t>tool</a:t>
            </a:r>
            <a:r>
              <a:rPr lang="en-GB" dirty="0" smtClean="0"/>
              <a:t>, which comprises the national </a:t>
            </a:r>
            <a:r>
              <a:rPr lang="en-GB" dirty="0"/>
              <a:t>minimum core data </a:t>
            </a:r>
            <a:r>
              <a:rPr lang="en-GB" dirty="0" smtClean="0"/>
              <a:t>set and an </a:t>
            </a:r>
            <a:r>
              <a:rPr lang="en-GB" dirty="0"/>
              <a:t>analysis structured around the </a:t>
            </a:r>
            <a:r>
              <a:rPr lang="en-GB" b="1" dirty="0"/>
              <a:t>5 elements of </a:t>
            </a:r>
            <a:r>
              <a:rPr lang="en-GB" b="1" dirty="0" smtClean="0"/>
              <a:t>assessment </a:t>
            </a:r>
            <a:r>
              <a:rPr lang="en-GB" dirty="0"/>
              <a:t>(shown in the </a:t>
            </a:r>
            <a:r>
              <a:rPr lang="en-GB" dirty="0" smtClean="0"/>
              <a:t>slide):</a:t>
            </a:r>
            <a:endParaRPr lang="en-GB" dirty="0"/>
          </a:p>
          <a:p>
            <a:pPr marL="361950" lvl="1" indent="-180975">
              <a:buFont typeface="Arial" panose="020B0604020202020204" pitchFamily="34" charset="0"/>
              <a:buChar char="•"/>
            </a:pPr>
            <a:r>
              <a:rPr lang="en-GB" dirty="0" smtClean="0"/>
              <a:t>assess </a:t>
            </a:r>
            <a:r>
              <a:rPr lang="en-GB" dirty="0"/>
              <a:t>and have regard to the </a:t>
            </a:r>
            <a:r>
              <a:rPr lang="en-GB" b="1" dirty="0"/>
              <a:t>person’s circumstances</a:t>
            </a:r>
            <a:r>
              <a:rPr lang="en-GB" dirty="0"/>
              <a:t>;</a:t>
            </a:r>
          </a:p>
          <a:p>
            <a:pPr marL="361950" lvl="1" indent="-180975">
              <a:buFont typeface="Arial" panose="020B0604020202020204" pitchFamily="34" charset="0"/>
              <a:buChar char="•"/>
            </a:pPr>
            <a:r>
              <a:rPr lang="en-GB" dirty="0"/>
              <a:t>have regard to their personal </a:t>
            </a:r>
            <a:r>
              <a:rPr lang="en-GB" b="1" dirty="0"/>
              <a:t>outcomes</a:t>
            </a:r>
            <a:r>
              <a:rPr lang="en-GB" dirty="0"/>
              <a:t>;</a:t>
            </a:r>
          </a:p>
          <a:p>
            <a:pPr marL="361950" lvl="1" indent="-180975">
              <a:buFont typeface="Arial" panose="020B0604020202020204" pitchFamily="34" charset="0"/>
              <a:buChar char="•"/>
            </a:pPr>
            <a:r>
              <a:rPr lang="en-GB" dirty="0"/>
              <a:t>assess and have regard to any </a:t>
            </a:r>
            <a:r>
              <a:rPr lang="en-GB" b="1" dirty="0"/>
              <a:t>barriers</a:t>
            </a:r>
            <a:r>
              <a:rPr lang="en-GB" dirty="0"/>
              <a:t> to achieving those outcomes;</a:t>
            </a:r>
          </a:p>
          <a:p>
            <a:pPr marL="361950" lvl="1" indent="-180975">
              <a:buFont typeface="Arial" panose="020B0604020202020204" pitchFamily="34" charset="0"/>
              <a:buChar char="•"/>
            </a:pPr>
            <a:r>
              <a:rPr lang="en-GB" dirty="0"/>
              <a:t>assess and have regard to any </a:t>
            </a:r>
            <a:r>
              <a:rPr lang="en-GB" b="1" dirty="0"/>
              <a:t>risks</a:t>
            </a:r>
            <a:r>
              <a:rPr lang="en-GB" dirty="0"/>
              <a:t> to the person </a:t>
            </a:r>
            <a:r>
              <a:rPr lang="en-GB" dirty="0" smtClean="0"/>
              <a:t>if the </a:t>
            </a:r>
            <a:r>
              <a:rPr lang="en-GB" dirty="0"/>
              <a:t>outcomes are not achieved; </a:t>
            </a:r>
            <a:r>
              <a:rPr lang="en-GB" dirty="0" smtClean="0"/>
              <a:t>and</a:t>
            </a:r>
            <a:endParaRPr lang="en-GB" dirty="0"/>
          </a:p>
          <a:p>
            <a:pPr marL="361950" lvl="1" indent="-180975">
              <a:buFont typeface="Arial" panose="020B0604020202020204" pitchFamily="34" charset="0"/>
              <a:buChar char="•"/>
            </a:pPr>
            <a:r>
              <a:rPr lang="en-GB" dirty="0"/>
              <a:t>assess and have regard to the person’s </a:t>
            </a:r>
            <a:r>
              <a:rPr lang="en-GB" b="1" dirty="0"/>
              <a:t>strengths and capabilities</a:t>
            </a:r>
            <a:r>
              <a:rPr lang="en-GB" dirty="0"/>
              <a:t>.</a:t>
            </a:r>
          </a:p>
          <a:p>
            <a:pPr marL="228600" indent="-228600">
              <a:buFont typeface="+mj-lt"/>
              <a:buAutoNum type="arabicPeriod"/>
            </a:pPr>
            <a:r>
              <a:rPr lang="en-GB" dirty="0"/>
              <a:t>The process of assessment requires that practitioners must have discussions with people to identify what matters to them and the personal outcomes they wish to </a:t>
            </a:r>
            <a:r>
              <a:rPr lang="en-GB" dirty="0" smtClean="0"/>
              <a:t>achieve </a:t>
            </a:r>
            <a:r>
              <a:rPr lang="en-GB" dirty="0"/>
              <a:t>(and in the case of children, the outcomes which any person(s) with parental responsibility wishes to achieve for the child</a:t>
            </a:r>
            <a:r>
              <a:rPr lang="en-GB" dirty="0" smtClean="0"/>
              <a:t>), </a:t>
            </a:r>
            <a:r>
              <a:rPr lang="en-GB" dirty="0"/>
              <a:t>and what contribution the individual and their family </a:t>
            </a:r>
            <a:r>
              <a:rPr lang="en-GB" dirty="0" smtClean="0"/>
              <a:t>or the wider community can </a:t>
            </a:r>
            <a:r>
              <a:rPr lang="en-GB" dirty="0"/>
              <a:t>make to achieving those outcomes.   </a:t>
            </a:r>
            <a:endParaRPr lang="en-GB" dirty="0" smtClean="0"/>
          </a:p>
          <a:p>
            <a:pPr marL="228600" indent="-228600">
              <a:buFont typeface="+mj-lt"/>
              <a:buAutoNum type="arabicPeriod"/>
            </a:pPr>
            <a:r>
              <a:rPr lang="en-GB" dirty="0"/>
              <a:t>Effective assessments should be valuable experiences in themselves. They should build a better understanding of someone’s situation, identify the most appropriate </a:t>
            </a:r>
            <a:r>
              <a:rPr lang="en-GB" dirty="0" smtClean="0"/>
              <a:t>approach, </a:t>
            </a:r>
            <a:r>
              <a:rPr lang="en-GB" dirty="0"/>
              <a:t>and establish a plan for how they will achieve their personal outcomes. </a:t>
            </a:r>
          </a:p>
          <a:p>
            <a:r>
              <a:rPr lang="en-GB" dirty="0"/>
              <a:t> </a:t>
            </a:r>
          </a:p>
          <a:p>
            <a:endParaRPr lang="en-GB" dirty="0"/>
          </a:p>
          <a:p>
            <a:pPr marL="228600" indent="-228600">
              <a:buFont typeface="+mj-lt"/>
              <a:buAutoNum type="arabicPeriod"/>
            </a:pPr>
            <a:endParaRPr lang="en-GB" dirty="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a:t>
            </a:fld>
            <a:endParaRPr lang="en-GB"/>
          </a:p>
        </p:txBody>
      </p:sp>
    </p:spTree>
    <p:extLst>
      <p:ext uri="{BB962C8B-B14F-4D97-AF65-F5344CB8AC3E}">
        <p14:creationId xmlns:p14="http://schemas.microsoft.com/office/powerpoint/2010/main" val="328473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550174"/>
            <a:ext cx="6624736" cy="5263278"/>
          </a:xfrm>
        </p:spPr>
        <p:txBody>
          <a:bodyPr/>
          <a:lstStyle/>
          <a:p>
            <a:pPr marL="228600" indent="-228600">
              <a:buFont typeface="+mj-lt"/>
              <a:buAutoNum type="arabicPeriod"/>
            </a:pPr>
            <a:r>
              <a:rPr lang="en-GB" dirty="0" smtClean="0"/>
              <a:t>The </a:t>
            </a:r>
            <a:r>
              <a:rPr lang="en-GB" dirty="0"/>
              <a:t>Act </a:t>
            </a:r>
            <a:r>
              <a:rPr lang="en-GB" dirty="0" smtClean="0"/>
              <a:t>required </a:t>
            </a:r>
            <a:r>
              <a:rPr lang="en-GB" dirty="0"/>
              <a:t>local authorities to make significant changes in how they respond to individuals </a:t>
            </a:r>
            <a:r>
              <a:rPr lang="en-GB" dirty="0" smtClean="0"/>
              <a:t>with </a:t>
            </a:r>
            <a:r>
              <a:rPr lang="en-GB" dirty="0"/>
              <a:t>needs for care and support and in the services that they </a:t>
            </a:r>
            <a:r>
              <a:rPr lang="en-GB" dirty="0" smtClean="0"/>
              <a:t>commission. </a:t>
            </a:r>
            <a:r>
              <a:rPr lang="en-GB" dirty="0"/>
              <a:t>The implementation of the Act </a:t>
            </a:r>
            <a:r>
              <a:rPr lang="en-GB" dirty="0" smtClean="0"/>
              <a:t>required </a:t>
            </a:r>
            <a:r>
              <a:rPr lang="en-GB" dirty="0"/>
              <a:t>a change to </a:t>
            </a:r>
            <a:r>
              <a:rPr lang="en-GB" dirty="0" smtClean="0"/>
              <a:t>assessment practice, </a:t>
            </a:r>
            <a:r>
              <a:rPr lang="en-GB" dirty="0"/>
              <a:t>with a move away from ‘identifying what services an individual needs’ to an emphasis on what care and support the individual requires to achieve </a:t>
            </a:r>
            <a:r>
              <a:rPr lang="en-GB" dirty="0" smtClean="0"/>
              <a:t>the </a:t>
            </a:r>
            <a:r>
              <a:rPr lang="en-GB" dirty="0"/>
              <a:t>personal outcomes ‘</a:t>
            </a:r>
            <a:r>
              <a:rPr lang="en-GB" b="1" dirty="0"/>
              <a:t>that </a:t>
            </a:r>
            <a:r>
              <a:rPr lang="en-GB" b="1" dirty="0" smtClean="0"/>
              <a:t>matter </a:t>
            </a:r>
            <a:r>
              <a:rPr lang="en-GB" b="1" dirty="0"/>
              <a:t>to them</a:t>
            </a:r>
            <a:r>
              <a:rPr lang="en-GB" dirty="0" smtClean="0"/>
              <a:t>’ – outcomes identified </a:t>
            </a:r>
            <a:r>
              <a:rPr lang="en-GB" dirty="0"/>
              <a:t>through a respectful conversation about how </a:t>
            </a:r>
            <a:r>
              <a:rPr lang="en-GB" dirty="0" smtClean="0"/>
              <a:t>the individual </a:t>
            </a:r>
            <a:r>
              <a:rPr lang="en-GB" dirty="0"/>
              <a:t>and / or their family </a:t>
            </a:r>
            <a:r>
              <a:rPr lang="en-GB" dirty="0" smtClean="0"/>
              <a:t>wants to </a:t>
            </a:r>
            <a:r>
              <a:rPr lang="en-GB" dirty="0"/>
              <a:t>exercise control over decisions about their care and </a:t>
            </a:r>
            <a:r>
              <a:rPr lang="en-GB" dirty="0" smtClean="0"/>
              <a:t>support.</a:t>
            </a:r>
          </a:p>
          <a:p>
            <a:pPr marL="228600" indent="-228600">
              <a:buFont typeface="+mj-lt"/>
              <a:buAutoNum type="arabicPeriod"/>
            </a:pPr>
            <a:r>
              <a:rPr lang="en-GB" dirty="0"/>
              <a:t>The process of assessment should be based on the principles of </a:t>
            </a:r>
            <a:r>
              <a:rPr lang="en-GB" b="1" dirty="0"/>
              <a:t>co-production</a:t>
            </a:r>
            <a:r>
              <a:rPr lang="en-GB" dirty="0"/>
              <a:t> so that practitioners and individuals share the power to plan </a:t>
            </a:r>
            <a:r>
              <a:rPr lang="en-GB" dirty="0" smtClean="0"/>
              <a:t>together</a:t>
            </a:r>
            <a:r>
              <a:rPr lang="en-GB" dirty="0"/>
              <a:t>. This </a:t>
            </a:r>
            <a:r>
              <a:rPr lang="en-GB" dirty="0" smtClean="0"/>
              <a:t>might mean a shift in </a:t>
            </a:r>
            <a:r>
              <a:rPr lang="en-GB" dirty="0"/>
              <a:t>relationship between professionals and people who use </a:t>
            </a:r>
            <a:r>
              <a:rPr lang="en-GB" dirty="0" smtClean="0"/>
              <a:t>services. </a:t>
            </a:r>
            <a:r>
              <a:rPr lang="en-GB" dirty="0"/>
              <a:t>For professionals it will be important not to be too risk averse,</a:t>
            </a:r>
            <a:r>
              <a:rPr lang="en-GB" b="1" dirty="0"/>
              <a:t> </a:t>
            </a:r>
            <a:r>
              <a:rPr lang="en-GB" dirty="0"/>
              <a:t>and to enable and empower individuals. </a:t>
            </a:r>
            <a:endParaRPr lang="en-GB" dirty="0" smtClean="0"/>
          </a:p>
          <a:p>
            <a:pPr marL="228600" indent="-228600">
              <a:buFont typeface="+mj-lt"/>
              <a:buAutoNum type="arabicPeriod"/>
            </a:pPr>
            <a:r>
              <a:rPr lang="en-GB" dirty="0" smtClean="0"/>
              <a:t>Developing </a:t>
            </a:r>
            <a:r>
              <a:rPr lang="en-GB" dirty="0"/>
              <a:t>a </a:t>
            </a:r>
            <a:r>
              <a:rPr lang="en-GB" b="1" dirty="0"/>
              <a:t>strengths-based</a:t>
            </a:r>
            <a:r>
              <a:rPr lang="en-GB" dirty="0"/>
              <a:t> approach is seen as a key aspect of working collaboratively between the individual supported and the </a:t>
            </a:r>
            <a:r>
              <a:rPr lang="en-GB" dirty="0" smtClean="0"/>
              <a:t>professional(s) </a:t>
            </a:r>
            <a:r>
              <a:rPr lang="en-GB" dirty="0"/>
              <a:t>supporting them, working together to determine outcomes that draw on the individual’s strengths and assets.</a:t>
            </a:r>
          </a:p>
          <a:p>
            <a:pPr marL="228600" indent="-228600">
              <a:buFont typeface="+mj-lt"/>
              <a:buAutoNum type="arabicPeriod"/>
            </a:pPr>
            <a:r>
              <a:rPr lang="en-GB" dirty="0" smtClean="0"/>
              <a:t>The </a:t>
            </a:r>
            <a:r>
              <a:rPr lang="en-GB" dirty="0"/>
              <a:t>primary focus is not on problems or </a:t>
            </a:r>
            <a:r>
              <a:rPr lang="en-GB" dirty="0" smtClean="0"/>
              <a:t>deficits, but building </a:t>
            </a:r>
            <a:r>
              <a:rPr lang="en-GB" dirty="0"/>
              <a:t>on people’s </a:t>
            </a:r>
            <a:r>
              <a:rPr lang="en-GB" dirty="0" smtClean="0"/>
              <a:t>resources and assets, </a:t>
            </a:r>
            <a:r>
              <a:rPr lang="en-GB" dirty="0"/>
              <a:t>including people’s strengths, abilities and families </a:t>
            </a:r>
            <a:r>
              <a:rPr lang="en-GB" dirty="0" smtClean="0"/>
              <a:t>or communities. Practitioners </a:t>
            </a:r>
            <a:r>
              <a:rPr lang="en-GB" dirty="0"/>
              <a:t>may like to use the following list to consider their own </a:t>
            </a:r>
            <a:r>
              <a:rPr lang="en-GB" dirty="0" smtClean="0"/>
              <a:t>practice:</a:t>
            </a:r>
          </a:p>
          <a:p>
            <a:pPr marL="228600" indent="-228600">
              <a:buFont typeface="Arial" panose="020B0604020202020204" pitchFamily="34" charset="0"/>
              <a:buChar char="•"/>
            </a:pPr>
            <a:r>
              <a:rPr lang="en-GB" b="1" dirty="0" smtClean="0"/>
              <a:t>Outcome-orientated</a:t>
            </a:r>
            <a:r>
              <a:rPr lang="en-GB" dirty="0" smtClean="0"/>
              <a:t>: the </a:t>
            </a:r>
            <a:r>
              <a:rPr lang="en-GB" dirty="0"/>
              <a:t>central </a:t>
            </a:r>
            <a:r>
              <a:rPr lang="en-GB" dirty="0" smtClean="0"/>
              <a:t>element </a:t>
            </a:r>
            <a:r>
              <a:rPr lang="en-GB" dirty="0"/>
              <a:t>of </a:t>
            </a:r>
            <a:r>
              <a:rPr lang="en-GB" dirty="0" smtClean="0"/>
              <a:t>a strengths-based </a:t>
            </a:r>
            <a:r>
              <a:rPr lang="en-GB" dirty="0"/>
              <a:t>approach is the extent to which people themselves </a:t>
            </a:r>
            <a:r>
              <a:rPr lang="en-GB" dirty="0" smtClean="0"/>
              <a:t>identify the outcomes they </a:t>
            </a:r>
            <a:r>
              <a:rPr lang="en-GB" dirty="0"/>
              <a:t>would like to achieve in their </a:t>
            </a:r>
            <a:r>
              <a:rPr lang="en-GB" dirty="0" smtClean="0"/>
              <a:t>lives (for those with parental responsibility for under 16s, the outcomes they would like for their child) and practitioners then work </a:t>
            </a:r>
            <a:r>
              <a:rPr lang="en-GB" dirty="0"/>
              <a:t>with </a:t>
            </a:r>
            <a:r>
              <a:rPr lang="en-GB" dirty="0" smtClean="0"/>
              <a:t>them </a:t>
            </a:r>
            <a:r>
              <a:rPr lang="en-GB" dirty="0"/>
              <a:t>to achieve desired </a:t>
            </a:r>
            <a:r>
              <a:rPr lang="en-GB" dirty="0" smtClean="0"/>
              <a:t>outcomes.</a:t>
            </a:r>
            <a:endParaRPr lang="en-GB" dirty="0"/>
          </a:p>
          <a:p>
            <a:pPr marL="355600" lvl="0" indent="-177800">
              <a:buFont typeface="Arial" panose="020B0604020202020204" pitchFamily="34" charset="0"/>
              <a:buChar char="•"/>
            </a:pPr>
            <a:r>
              <a:rPr lang="en-GB" dirty="0" smtClean="0"/>
              <a:t>Ability </a:t>
            </a:r>
            <a:r>
              <a:rPr lang="en-GB" dirty="0"/>
              <a:t>to </a:t>
            </a:r>
            <a:r>
              <a:rPr lang="en-GB" dirty="0" smtClean="0"/>
              <a:t>understand </a:t>
            </a:r>
            <a:r>
              <a:rPr lang="en-GB" dirty="0"/>
              <a:t>and develop </a:t>
            </a:r>
            <a:r>
              <a:rPr lang="en-GB" b="1" dirty="0"/>
              <a:t>community responses </a:t>
            </a:r>
            <a:r>
              <a:rPr lang="en-GB" dirty="0"/>
              <a:t>to the </a:t>
            </a:r>
            <a:r>
              <a:rPr lang="en-GB" dirty="0" smtClean="0"/>
              <a:t>need</a:t>
            </a:r>
            <a:r>
              <a:rPr lang="en-GB" baseline="0" dirty="0" smtClean="0"/>
              <a:t> for care and support</a:t>
            </a:r>
            <a:r>
              <a:rPr lang="en-GB" dirty="0" smtClean="0"/>
              <a:t> </a:t>
            </a:r>
            <a:r>
              <a:rPr lang="en-GB" dirty="0"/>
              <a:t>of </a:t>
            </a:r>
            <a:r>
              <a:rPr lang="en-GB" dirty="0" smtClean="0"/>
              <a:t>individuals</a:t>
            </a:r>
            <a:r>
              <a:rPr lang="en-GB" b="0" dirty="0"/>
              <a:t>,</a:t>
            </a:r>
            <a:r>
              <a:rPr lang="en-GB" dirty="0"/>
              <a:t> rather than assessment for </a:t>
            </a:r>
            <a:r>
              <a:rPr lang="en-GB" dirty="0" smtClean="0"/>
              <a:t>services.</a:t>
            </a:r>
          </a:p>
          <a:p>
            <a:pPr marL="355600" indent="-177800">
              <a:buFont typeface="Arial" panose="020B0604020202020204" pitchFamily="34" charset="0"/>
              <a:buChar char="•"/>
            </a:pPr>
            <a:r>
              <a:rPr lang="en-GB" dirty="0" smtClean="0"/>
              <a:t>Reduce </a:t>
            </a:r>
            <a:r>
              <a:rPr lang="en-GB" dirty="0"/>
              <a:t>reliance on formalised prescriptive approaches and further emphasise the use of </a:t>
            </a:r>
            <a:r>
              <a:rPr lang="en-GB" b="1" dirty="0" smtClean="0"/>
              <a:t>professional judgement</a:t>
            </a:r>
            <a:r>
              <a:rPr lang="en-GB" b="0" dirty="0" smtClean="0"/>
              <a:t>.</a:t>
            </a:r>
            <a:r>
              <a:rPr lang="en-GB" b="1" dirty="0" smtClean="0"/>
              <a:t> </a:t>
            </a:r>
            <a:r>
              <a:rPr lang="en-GB" b="0" dirty="0" smtClean="0"/>
              <a:t>Professionals should move towards empowerment while keeping the individual’s welfare and / or well-being in mind at all times.</a:t>
            </a:r>
            <a:endParaRPr lang="en-GB" b="1" dirty="0" smtClean="0"/>
          </a:p>
          <a:p>
            <a:pPr marL="355600" indent="-177800">
              <a:buFont typeface="Arial" panose="020B0604020202020204" pitchFamily="34" charset="0"/>
              <a:buChar char="•"/>
            </a:pPr>
            <a:r>
              <a:rPr lang="en-GB" dirty="0" smtClean="0">
                <a:solidFill>
                  <a:schemeClr val="tx1"/>
                </a:solidFill>
              </a:rPr>
              <a:t>Undertake</a:t>
            </a:r>
            <a:r>
              <a:rPr lang="en-GB" b="1" dirty="0" smtClean="0">
                <a:solidFill>
                  <a:schemeClr val="tx1"/>
                </a:solidFill>
              </a:rPr>
              <a:t> </a:t>
            </a:r>
            <a:r>
              <a:rPr lang="en-GB" dirty="0" smtClean="0">
                <a:solidFill>
                  <a:schemeClr val="tx1"/>
                </a:solidFill>
              </a:rPr>
              <a:t>assessments</a:t>
            </a:r>
            <a:r>
              <a:rPr lang="en-GB" b="1" dirty="0" smtClean="0">
                <a:solidFill>
                  <a:schemeClr val="tx1"/>
                </a:solidFill>
              </a:rPr>
              <a:t> </a:t>
            </a:r>
            <a:r>
              <a:rPr lang="en-GB" b="1" dirty="0" smtClean="0"/>
              <a:t>proportionate </a:t>
            </a:r>
            <a:r>
              <a:rPr lang="en-GB" dirty="0" smtClean="0"/>
              <a:t>t</a:t>
            </a:r>
            <a:r>
              <a:rPr lang="en-GB" b="0" dirty="0" smtClean="0">
                <a:solidFill>
                  <a:schemeClr val="tx1"/>
                </a:solidFill>
              </a:rPr>
              <a:t>o the severity of the need for care and support and the complexity of the situation.</a:t>
            </a:r>
            <a:r>
              <a:rPr lang="en-GB" sz="1200" b="1" dirty="0" smtClean="0">
                <a:solidFill>
                  <a:schemeClr val="tx1"/>
                </a:solidFill>
              </a:rPr>
              <a:t> </a:t>
            </a:r>
          </a:p>
          <a:p>
            <a:endParaRPr lang="en-GB" dirty="0"/>
          </a:p>
        </p:txBody>
      </p:sp>
      <p:sp>
        <p:nvSpPr>
          <p:cNvPr id="4" name="Slide Number Placeholder 3"/>
          <p:cNvSpPr>
            <a:spLocks noGrp="1"/>
          </p:cNvSpPr>
          <p:nvPr>
            <p:ph type="sldNum" sz="quarter" idx="10"/>
          </p:nvPr>
        </p:nvSpPr>
        <p:spPr>
          <a:xfrm>
            <a:off x="6495182" y="9428584"/>
            <a:ext cx="300921" cy="496332"/>
          </a:xfrm>
        </p:spPr>
        <p:txBody>
          <a:bodyPr/>
          <a:lstStyle/>
          <a:p>
            <a:fld id="{A771E050-A66B-4E11-9C20-135C160BC1C9}" type="slidenum">
              <a:rPr lang="en-GB" smtClean="0"/>
              <a:t>3</a:t>
            </a:fld>
            <a:endParaRPr lang="en-GB" dirty="0"/>
          </a:p>
        </p:txBody>
      </p:sp>
    </p:spTree>
    <p:extLst>
      <p:ext uri="{BB962C8B-B14F-4D97-AF65-F5344CB8AC3E}">
        <p14:creationId xmlns:p14="http://schemas.microsoft.com/office/powerpoint/2010/main" val="420676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50174"/>
            <a:ext cx="6480720" cy="5093666"/>
          </a:xfrm>
        </p:spPr>
        <p:txBody>
          <a:bodyPr/>
          <a:lstStyle/>
          <a:p>
            <a:pPr marL="228600" lvl="0" indent="-228600">
              <a:buFont typeface="+mj-lt"/>
              <a:buAutoNum type="arabicPeriod"/>
            </a:pPr>
            <a:r>
              <a:rPr lang="en-GB" dirty="0"/>
              <a:t>This slide provides a diagrammatic overview of the assessment and eligibility process.  </a:t>
            </a:r>
          </a:p>
          <a:p>
            <a:pPr marL="228600" lvl="0" indent="-228600">
              <a:buFont typeface="+mj-lt"/>
              <a:buAutoNum type="arabicPeriod"/>
            </a:pPr>
            <a:r>
              <a:rPr lang="en-GB" dirty="0"/>
              <a:t>The assessment process will often start when a person accesses the </a:t>
            </a:r>
            <a:r>
              <a:rPr lang="en-GB" b="1" dirty="0"/>
              <a:t>information, advice and assistance</a:t>
            </a:r>
            <a:r>
              <a:rPr lang="en-GB" dirty="0"/>
              <a:t> (IAA) service. However, access to assessment should not be restricted to being through this service alone. Under this service it is only the provision of information that does not require some sort of assessment. If advice and / or assistance are </a:t>
            </a:r>
            <a:r>
              <a:rPr lang="en-GB" dirty="0" smtClean="0"/>
              <a:t>given, </a:t>
            </a:r>
            <a:r>
              <a:rPr lang="en-GB" dirty="0"/>
              <a:t>a proportionate assessment must take place. </a:t>
            </a:r>
            <a:endParaRPr lang="en-GB" dirty="0" smtClean="0"/>
          </a:p>
          <a:p>
            <a:pPr marL="228600" lvl="0" indent="-228600">
              <a:buFont typeface="+mj-lt"/>
              <a:buAutoNum type="arabicPeriod"/>
            </a:pPr>
            <a:r>
              <a:rPr lang="en-GB" dirty="0" smtClean="0"/>
              <a:t>From </a:t>
            </a:r>
            <a:r>
              <a:rPr lang="en-GB" dirty="0"/>
              <a:t>the first point of contact practitioners should consider whether </a:t>
            </a:r>
            <a:r>
              <a:rPr lang="en-GB" b="1" dirty="0"/>
              <a:t>advocacy</a:t>
            </a:r>
            <a:r>
              <a:rPr lang="en-GB" dirty="0"/>
              <a:t> support may be necessary for the individual to be able to fully participate in the </a:t>
            </a:r>
            <a:r>
              <a:rPr lang="en-GB" dirty="0" smtClean="0"/>
              <a:t>process.</a:t>
            </a:r>
            <a:endParaRPr lang="en-GB" dirty="0"/>
          </a:p>
          <a:p>
            <a:pPr marL="228600" lvl="0" indent="-228600">
              <a:buFont typeface="+mj-lt"/>
              <a:buAutoNum type="arabicPeriod"/>
            </a:pPr>
            <a:r>
              <a:rPr lang="en-GB" dirty="0"/>
              <a:t>A key part of assessment must be to establish whether there is reasonable cause to suspect that a child or adult is experiencing or at risk</a:t>
            </a:r>
            <a:r>
              <a:rPr lang="en-GB" b="1" dirty="0"/>
              <a:t> </a:t>
            </a:r>
            <a:r>
              <a:rPr lang="en-GB" dirty="0"/>
              <a:t>of abuse, neglect or other kinds of harm and unable to protect himself or herself (with regards to adults) and whether any emergency action is required to </a:t>
            </a:r>
            <a:r>
              <a:rPr lang="en-GB" b="1" dirty="0"/>
              <a:t>safeguard</a:t>
            </a:r>
            <a:r>
              <a:rPr lang="en-GB" dirty="0"/>
              <a:t> the person. </a:t>
            </a:r>
          </a:p>
          <a:p>
            <a:pPr marL="228600" lvl="0" indent="-228600">
              <a:buFont typeface="+mj-lt"/>
              <a:buAutoNum type="arabicPeriod"/>
            </a:pPr>
            <a:r>
              <a:rPr lang="en-GB" dirty="0"/>
              <a:t>The practitioner should undertake an assessment that is proportionate to the circumstances, but should take into account the five elements of assessment that enable an eligibility decision to be made. An assessment may conclude that a more comprehensive or </a:t>
            </a:r>
            <a:r>
              <a:rPr lang="en-GB" b="1" dirty="0"/>
              <a:t>specialist assessment</a:t>
            </a:r>
            <a:r>
              <a:rPr lang="en-GB" dirty="0"/>
              <a:t> is required, including a partnership approach of one or more agencies or professional assessments. These should all feed into one integrated assessment and one single assessment process.</a:t>
            </a:r>
          </a:p>
          <a:p>
            <a:pPr marL="228600" lvl="0" indent="-228600">
              <a:buFont typeface="+mj-lt"/>
              <a:buAutoNum type="arabicPeriod"/>
            </a:pPr>
            <a:r>
              <a:rPr lang="en-GB" dirty="0"/>
              <a:t>An assessment should identify whether, and if so to what extent, the provision of advice and information or signposting to preventative or other services could contribute to the achievement of the individual’s personal outcomes or otherwise meet their care and support need(s). </a:t>
            </a:r>
          </a:p>
          <a:p>
            <a:pPr marL="228600" indent="-228600">
              <a:buFont typeface="+mj-lt"/>
              <a:buAutoNum type="arabicPeriod"/>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eligibility decision flows naturally from the assessment process. All five elements must be taken into account in the assessment, and from this a judgement reached about whether the person </a:t>
            </a:r>
            <a:r>
              <a:rPr lang="en-GB" dirty="0" smtClean="0">
                <a:solidFill>
                  <a:prstClr val="black"/>
                </a:solidFill>
              </a:rPr>
              <a:t>has</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eligible needs.</a:t>
            </a:r>
            <a:r>
              <a:rPr lang="en-GB" dirty="0"/>
              <a:t> If the identified need(s) can only be met through a care and support </a:t>
            </a:r>
            <a:r>
              <a:rPr lang="en-GB" dirty="0" smtClean="0"/>
              <a:t>plan </a:t>
            </a:r>
            <a:r>
              <a:rPr lang="en-GB" dirty="0"/>
              <a:t>or a support plan the need will be eligible</a:t>
            </a:r>
            <a:r>
              <a:rPr lang="en-GB" dirty="0" smtClean="0"/>
              <a:t>.</a:t>
            </a: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4</a:t>
            </a:fld>
            <a:endParaRPr lang="en-GB"/>
          </a:p>
        </p:txBody>
      </p:sp>
    </p:spTree>
    <p:extLst>
      <p:ext uri="{BB962C8B-B14F-4D97-AF65-F5344CB8AC3E}">
        <p14:creationId xmlns:p14="http://schemas.microsoft.com/office/powerpoint/2010/main" val="318545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50174"/>
            <a:ext cx="6408712" cy="5021657"/>
          </a:xfrm>
        </p:spPr>
        <p:txBody>
          <a:bodyPr/>
          <a:lstStyle/>
          <a:p>
            <a:r>
              <a:rPr lang="en-GB" altLang="en-US" dirty="0">
                <a:ea typeface="ＭＳ Ｐゴシック" pitchFamily="34" charset="-128"/>
              </a:rPr>
              <a:t>[</a:t>
            </a:r>
            <a:r>
              <a:rPr lang="en-GB" altLang="en-US" b="1" dirty="0">
                <a:ea typeface="ＭＳ Ｐゴシック" pitchFamily="34" charset="-128"/>
              </a:rPr>
              <a:t>FACILITATORS NOTE</a:t>
            </a:r>
            <a:r>
              <a:rPr lang="en-GB" altLang="en-US" dirty="0">
                <a:ea typeface="ＭＳ Ｐゴシック" pitchFamily="34" charset="-128"/>
              </a:rPr>
              <a:t>: this slide has </a:t>
            </a:r>
            <a:r>
              <a:rPr lang="en-GB" altLang="en-US" dirty="0" smtClean="0">
                <a:ea typeface="ＭＳ Ｐゴシック" pitchFamily="34" charset="-128"/>
              </a:rPr>
              <a:t>animation] </a:t>
            </a:r>
            <a:endParaRPr lang="en-GB" dirty="0" smtClean="0"/>
          </a:p>
          <a:p>
            <a:pPr marL="228600" indent="-228600">
              <a:buFont typeface="+mj-lt"/>
              <a:buAutoNum type="arabicPeriod"/>
            </a:pPr>
            <a:r>
              <a:rPr lang="en-GB" dirty="0" smtClean="0"/>
              <a:t>The individual has an eligible need</a:t>
            </a:r>
            <a:r>
              <a:rPr lang="en-GB" dirty="0"/>
              <a:t> </a:t>
            </a:r>
            <a:r>
              <a:rPr lang="en-GB" dirty="0" smtClean="0"/>
              <a:t>for care and support </a:t>
            </a:r>
            <a:r>
              <a:rPr lang="en-GB" dirty="0"/>
              <a:t>if an assessment establishes that they can </a:t>
            </a:r>
            <a:r>
              <a:rPr lang="en-GB" dirty="0" smtClean="0"/>
              <a:t>only overcome </a:t>
            </a:r>
            <a:r>
              <a:rPr lang="en-GB" dirty="0"/>
              <a:t>barriers to achieving their </a:t>
            </a:r>
            <a:r>
              <a:rPr lang="en-GB" dirty="0" smtClean="0"/>
              <a:t>personal </a:t>
            </a:r>
            <a:r>
              <a:rPr lang="en-GB" dirty="0"/>
              <a:t>outcomes by the local </a:t>
            </a:r>
            <a:r>
              <a:rPr lang="en-GB" dirty="0" smtClean="0"/>
              <a:t>authority working with them in jointly</a:t>
            </a:r>
            <a:r>
              <a:rPr lang="en-GB" cap="small" dirty="0" smtClean="0"/>
              <a:t> </a:t>
            </a:r>
            <a:r>
              <a:rPr lang="en-GB" dirty="0"/>
              <a:t>preparing a </a:t>
            </a:r>
            <a:r>
              <a:rPr lang="en-GB" dirty="0" smtClean="0"/>
              <a:t>care and support plan, or support plan for a carer, </a:t>
            </a:r>
            <a:r>
              <a:rPr lang="en-GB" dirty="0"/>
              <a:t>and ensuring that the plan is delivered. </a:t>
            </a:r>
          </a:p>
          <a:p>
            <a:pPr marL="228600" indent="-228600">
              <a:buFont typeface="+mj-lt"/>
              <a:buAutoNum type="arabicPeriod"/>
            </a:pPr>
            <a:r>
              <a:rPr lang="en-GB" dirty="0" smtClean="0"/>
              <a:t>If </a:t>
            </a:r>
            <a:r>
              <a:rPr lang="en-GB" dirty="0"/>
              <a:t>the provision of </a:t>
            </a:r>
            <a:r>
              <a:rPr lang="en-GB" dirty="0" smtClean="0"/>
              <a:t>care and support </a:t>
            </a:r>
            <a:r>
              <a:rPr lang="en-GB" dirty="0"/>
              <a:t>cannot help the person achieve </a:t>
            </a:r>
            <a:r>
              <a:rPr lang="en-GB" dirty="0" smtClean="0"/>
              <a:t>their personal outcomes </a:t>
            </a:r>
            <a:r>
              <a:rPr lang="en-GB" dirty="0"/>
              <a:t>the question of eligibility does not arise. It is not the purpose of the eligibility criteria to draw local authority care and support services into challenges they cannot address (such as provision of health care, employment, or education).</a:t>
            </a:r>
            <a:endParaRPr lang="en-GB" dirty="0" smtClean="0"/>
          </a:p>
          <a:p>
            <a:pPr marL="228600" indent="-228600">
              <a:buFont typeface="+mj-lt"/>
              <a:buAutoNum type="arabicPeriod"/>
            </a:pPr>
            <a:r>
              <a:rPr lang="en-GB" dirty="0" smtClean="0"/>
              <a:t>If </a:t>
            </a:r>
            <a:r>
              <a:rPr lang="en-GB" dirty="0"/>
              <a:t>the individual’s personal outcomes cannot be met, or cannot be sufficiently met, solely </a:t>
            </a:r>
            <a:r>
              <a:rPr lang="en-GB" dirty="0" smtClean="0"/>
              <a:t>through care and support </a:t>
            </a:r>
            <a:r>
              <a:rPr lang="en-GB" dirty="0"/>
              <a:t>co-ordinated by themselves, their family or carers, the individual has an eligible </a:t>
            </a:r>
            <a:r>
              <a:rPr lang="en-GB" dirty="0" smtClean="0"/>
              <a:t>need.</a:t>
            </a:r>
          </a:p>
          <a:p>
            <a:pPr marL="228600" indent="-228600">
              <a:buFont typeface="+mj-lt"/>
              <a:buAutoNum type="arabicPeriod"/>
            </a:pPr>
            <a:r>
              <a:rPr lang="en-GB" dirty="0">
                <a:solidFill>
                  <a:prstClr val="black"/>
                </a:solidFill>
              </a:rPr>
              <a:t>The eligibility decision flows naturally from the assessment process. All </a:t>
            </a:r>
            <a:r>
              <a:rPr lang="en-GB" dirty="0" smtClean="0">
                <a:solidFill>
                  <a:prstClr val="black"/>
                </a:solidFill>
              </a:rPr>
              <a:t>five </a:t>
            </a:r>
            <a:r>
              <a:rPr lang="en-GB" dirty="0">
                <a:solidFill>
                  <a:prstClr val="black"/>
                </a:solidFill>
              </a:rPr>
              <a:t>elements must be taken into account in the assessment, and from this a judgement reached about whether the person has eligible needs.</a:t>
            </a:r>
            <a:r>
              <a:rPr lang="en-GB" dirty="0"/>
              <a:t> </a:t>
            </a:r>
            <a:r>
              <a:rPr lang="en-GB" dirty="0" smtClean="0"/>
              <a:t>There </a:t>
            </a:r>
            <a:r>
              <a:rPr lang="en-GB" dirty="0"/>
              <a:t>are no longer any thresholds in relation to eligibility.  Determining eligibility is not about giving a right to any one service; it is about </a:t>
            </a:r>
            <a:r>
              <a:rPr lang="en-GB" dirty="0" smtClean="0"/>
              <a:t>access </a:t>
            </a:r>
            <a:r>
              <a:rPr lang="en-GB" dirty="0"/>
              <a:t>to care and support to meet personal outcomes. </a:t>
            </a:r>
            <a:endParaRPr lang="en-GB" dirty="0" smtClean="0"/>
          </a:p>
          <a:p>
            <a:pPr marL="228600" indent="-228600">
              <a:buFont typeface="+mj-lt"/>
              <a:buAutoNum type="arabicPeriod"/>
            </a:pPr>
            <a:r>
              <a:rPr lang="en-GB" dirty="0" smtClean="0"/>
              <a:t>Note </a:t>
            </a:r>
            <a:r>
              <a:rPr lang="en-GB" dirty="0"/>
              <a:t>that the National Minimum Core Data Set </a:t>
            </a:r>
            <a:r>
              <a:rPr lang="en-GB" b="1" dirty="0"/>
              <a:t>(NMDS) </a:t>
            </a:r>
            <a:r>
              <a:rPr lang="en-GB" dirty="0"/>
              <a:t>must be completed as part of the initial assessment. </a:t>
            </a:r>
          </a:p>
          <a:p>
            <a:pPr marL="228600" lvl="0" indent="-228600">
              <a:buFont typeface="+mj-lt"/>
              <a:buAutoNum type="arabicPeriod"/>
            </a:pPr>
            <a:r>
              <a:rPr lang="en-GB" dirty="0" smtClean="0"/>
              <a:t>The regulations </a:t>
            </a:r>
            <a:r>
              <a:rPr lang="en-GB" dirty="0"/>
              <a:t>specifically identify needs which meet the eligibility criteria for children</a:t>
            </a:r>
            <a:r>
              <a:rPr lang="en-GB" dirty="0" smtClean="0"/>
              <a:t>. Identifying </a:t>
            </a:r>
            <a:r>
              <a:rPr lang="en-GB" dirty="0"/>
              <a:t>whether there would be an adverse effect on the development of the child if the need goes </a:t>
            </a:r>
            <a:r>
              <a:rPr lang="en-GB" dirty="0" smtClean="0"/>
              <a:t>unmet </a:t>
            </a:r>
            <a:r>
              <a:rPr lang="en-GB" dirty="0"/>
              <a:t>is </a:t>
            </a:r>
            <a:r>
              <a:rPr lang="en-GB" dirty="0" smtClean="0"/>
              <a:t>crucial. Assessing</a:t>
            </a:r>
            <a:r>
              <a:rPr lang="en-GB" baseline="0" dirty="0" smtClean="0"/>
              <a:t> children’s needs must be about ensuring their best interests are met and their welfare safeguarded.</a:t>
            </a:r>
            <a:endParaRPr lang="en-GB" dirty="0" smtClean="0"/>
          </a:p>
          <a:p>
            <a:pPr marL="228600" lvl="0" indent="-228600">
              <a:buFont typeface="+mj-lt"/>
              <a:buAutoNum type="arabicPeriod"/>
            </a:pPr>
            <a:r>
              <a:rPr lang="en-GB" dirty="0" smtClean="0"/>
              <a:t>A </a:t>
            </a:r>
            <a:r>
              <a:rPr lang="en-GB" dirty="0"/>
              <a:t>key part of </a:t>
            </a:r>
            <a:r>
              <a:rPr lang="en-GB" dirty="0" smtClean="0"/>
              <a:t>assessment </a:t>
            </a:r>
            <a:r>
              <a:rPr lang="en-GB" dirty="0"/>
              <a:t>must be to establish whether there is reasonable cause to suspect that an adult or child is experiencing or at risk of abuse, neglect or other harm</a:t>
            </a:r>
            <a:r>
              <a:rPr lang="en-GB" dirty="0" smtClean="0"/>
              <a:t>. </a:t>
            </a:r>
            <a:endParaRPr lang="en-GB" dirty="0"/>
          </a:p>
          <a:p>
            <a:pPr marL="228600" indent="-228600">
              <a:buFont typeface="+mj-lt"/>
              <a:buAutoNum type="arabicPeriod"/>
            </a:pPr>
            <a:endParaRPr lang="en-GB" dirty="0" smtClean="0"/>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5</a:t>
            </a:fld>
            <a:endParaRPr lang="en-GB" dirty="0"/>
          </a:p>
        </p:txBody>
      </p:sp>
    </p:spTree>
    <p:extLst>
      <p:ext uri="{BB962C8B-B14F-4D97-AF65-F5344CB8AC3E}">
        <p14:creationId xmlns:p14="http://schemas.microsoft.com/office/powerpoint/2010/main" val="219143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28979"/>
            <a:ext cx="6480720" cy="5284473"/>
          </a:xfrm>
        </p:spPr>
        <p:txBody>
          <a:bodyPr/>
          <a:lstStyle/>
          <a:p>
            <a:r>
              <a:rPr lang="en-GB" altLang="en-US" dirty="0">
                <a:ea typeface="ＭＳ Ｐゴシック" pitchFamily="34" charset="-128"/>
              </a:rPr>
              <a:t>[</a:t>
            </a:r>
            <a:r>
              <a:rPr lang="en-GB" altLang="en-US" b="1" dirty="0">
                <a:ea typeface="ＭＳ Ｐゴシック" pitchFamily="34" charset="-128"/>
              </a:rPr>
              <a:t>FACILITATORS NOTE</a:t>
            </a:r>
            <a:r>
              <a:rPr lang="en-GB" altLang="en-US" dirty="0">
                <a:ea typeface="ＭＳ Ｐゴシック" pitchFamily="34" charset="-128"/>
              </a:rPr>
              <a:t>: this slide has animation] </a:t>
            </a:r>
            <a:endParaRPr lang="en-GB" dirty="0"/>
          </a:p>
          <a:p>
            <a:pPr marL="228600" lvl="0" indent="-228600">
              <a:buFont typeface="+mj-lt"/>
              <a:buAutoNum type="arabicPeriod"/>
            </a:pPr>
            <a:r>
              <a:rPr lang="en-GB" b="1" dirty="0" smtClean="0"/>
              <a:t>When </a:t>
            </a:r>
            <a:r>
              <a:rPr lang="en-GB" b="1" dirty="0"/>
              <a:t>does someone need a </a:t>
            </a:r>
            <a:r>
              <a:rPr lang="en-GB" b="1" dirty="0" smtClean="0"/>
              <a:t>care and/or support </a:t>
            </a:r>
            <a:r>
              <a:rPr lang="en-GB" b="1" dirty="0"/>
              <a:t>plan? </a:t>
            </a:r>
            <a:r>
              <a:rPr lang="en-GB" dirty="0"/>
              <a:t>Local authorities must provide, and keep under review, care and support plans for children and adults, and support plans for carers, who have </a:t>
            </a:r>
            <a:r>
              <a:rPr lang="en-GB" dirty="0" smtClean="0"/>
              <a:t>needs </a:t>
            </a:r>
            <a:r>
              <a:rPr lang="en-GB" dirty="0"/>
              <a:t>which meet the eligibility criteria. </a:t>
            </a:r>
            <a:endParaRPr lang="en-GB" dirty="0" smtClean="0"/>
          </a:p>
          <a:p>
            <a:pPr marL="228600" lvl="0" indent="-228600">
              <a:buFont typeface="+mj-lt"/>
              <a:buAutoNum type="arabicPeriod"/>
            </a:pPr>
            <a:r>
              <a:rPr lang="en-GB" dirty="0" smtClean="0"/>
              <a:t>This </a:t>
            </a:r>
            <a:r>
              <a:rPr lang="en-GB" dirty="0"/>
              <a:t>duty also applies for </a:t>
            </a:r>
            <a:r>
              <a:rPr lang="en-GB" dirty="0" smtClean="0"/>
              <a:t>people </a:t>
            </a:r>
            <a:r>
              <a:rPr lang="en-GB" dirty="0"/>
              <a:t>where it appears to the local authority that it is necessary to meet </a:t>
            </a:r>
            <a:r>
              <a:rPr lang="en-GB" dirty="0" smtClean="0"/>
              <a:t>their </a:t>
            </a:r>
            <a:r>
              <a:rPr lang="en-GB" dirty="0"/>
              <a:t>needs in order to protect </a:t>
            </a:r>
            <a:r>
              <a:rPr lang="en-GB" dirty="0" smtClean="0"/>
              <a:t>them from</a:t>
            </a:r>
            <a:r>
              <a:rPr lang="en-GB" dirty="0"/>
              <a:t>, or risk of, abuse or neglect or </a:t>
            </a:r>
            <a:r>
              <a:rPr lang="en-GB" dirty="0" smtClean="0"/>
              <a:t>(for children) other </a:t>
            </a:r>
            <a:r>
              <a:rPr lang="en-GB" dirty="0"/>
              <a:t>harm.</a:t>
            </a:r>
          </a:p>
          <a:p>
            <a:pPr marL="228600" lvl="0" indent="-228600">
              <a:buFont typeface="+mj-lt"/>
              <a:buAutoNum type="arabicPeriod"/>
            </a:pPr>
            <a:r>
              <a:rPr lang="en-GB" dirty="0" smtClean="0"/>
              <a:t>Many individuals’ </a:t>
            </a:r>
            <a:r>
              <a:rPr lang="en-GB" dirty="0"/>
              <a:t>needs for care and support can be met without a formal plan. In such instances relevant preventative or community based services should be clearly signposted to the individual </a:t>
            </a:r>
            <a:r>
              <a:rPr lang="en-GB" dirty="0" smtClean="0"/>
              <a:t>or their family. </a:t>
            </a:r>
            <a:r>
              <a:rPr lang="en-GB" dirty="0"/>
              <a:t>A record of how these needs will be met without a </a:t>
            </a:r>
            <a:r>
              <a:rPr lang="en-GB" dirty="0" smtClean="0"/>
              <a:t>plan </a:t>
            </a:r>
            <a:r>
              <a:rPr lang="en-GB" dirty="0"/>
              <a:t>must be made on the </a:t>
            </a:r>
            <a:r>
              <a:rPr lang="en-GB" dirty="0" smtClean="0"/>
              <a:t>National Assessment </a:t>
            </a:r>
            <a:r>
              <a:rPr lang="en-GB" dirty="0"/>
              <a:t>and Eligibility </a:t>
            </a:r>
            <a:r>
              <a:rPr lang="en-GB" dirty="0" smtClean="0"/>
              <a:t>Tool.</a:t>
            </a:r>
          </a:p>
          <a:p>
            <a:pPr marL="228600" lvl="0" indent="-228600">
              <a:buFont typeface="+mj-lt"/>
              <a:buAutoNum type="arabicPeriod"/>
            </a:pPr>
            <a:r>
              <a:rPr lang="en-GB" dirty="0"/>
              <a:t>However, a plan is needed when the individual is unlikely to achieve their personal outcomes unless the local authority provides or arranges care and support to meet an identified, eligible </a:t>
            </a:r>
            <a:r>
              <a:rPr lang="en-GB" dirty="0" smtClean="0"/>
              <a:t>need.</a:t>
            </a:r>
          </a:p>
          <a:p>
            <a:pPr marL="228600" indent="-228600">
              <a:buFont typeface="+mj-lt"/>
              <a:buAutoNum type="arabicPeriod"/>
            </a:pPr>
            <a:r>
              <a:rPr lang="en-GB" dirty="0" smtClean="0"/>
              <a:t>The </a:t>
            </a:r>
            <a:r>
              <a:rPr lang="en-GB" dirty="0"/>
              <a:t>local authority must </a:t>
            </a:r>
            <a:r>
              <a:rPr lang="en-GB" b="1" dirty="0"/>
              <a:t>involve</a:t>
            </a:r>
            <a:r>
              <a:rPr lang="en-GB" dirty="0"/>
              <a:t> the individual </a:t>
            </a:r>
            <a:r>
              <a:rPr lang="en-GB" dirty="0" smtClean="0"/>
              <a:t>and jointly develop </a:t>
            </a:r>
            <a:r>
              <a:rPr lang="en-GB" dirty="0"/>
              <a:t>the plan and, where feasible, any carer</a:t>
            </a:r>
            <a:r>
              <a:rPr lang="en-GB" dirty="0" smtClean="0"/>
              <a:t>. The plan should set out </a:t>
            </a:r>
            <a:r>
              <a:rPr lang="en-GB" dirty="0"/>
              <a:t>the ways in which </a:t>
            </a:r>
            <a:r>
              <a:rPr lang="en-GB" dirty="0" smtClean="0"/>
              <a:t>the individual can </a:t>
            </a:r>
            <a:r>
              <a:rPr lang="en-GB" dirty="0"/>
              <a:t>be supported to achieve </a:t>
            </a:r>
            <a:r>
              <a:rPr lang="en-GB" dirty="0" smtClean="0"/>
              <a:t>their </a:t>
            </a:r>
            <a:r>
              <a:rPr lang="en-GB" dirty="0"/>
              <a:t>personal outcomes</a:t>
            </a:r>
            <a:r>
              <a:rPr lang="en-GB" dirty="0" smtClean="0"/>
              <a:t>; </a:t>
            </a:r>
            <a:r>
              <a:rPr lang="en-GB" dirty="0"/>
              <a:t>the types of </a:t>
            </a:r>
            <a:r>
              <a:rPr lang="en-GB" dirty="0" smtClean="0"/>
              <a:t>care and support </a:t>
            </a:r>
            <a:r>
              <a:rPr lang="en-GB" dirty="0"/>
              <a:t>that might be best suited and available to them; </a:t>
            </a:r>
            <a:r>
              <a:rPr lang="en-GB" dirty="0" smtClean="0"/>
              <a:t>and </a:t>
            </a:r>
            <a:r>
              <a:rPr lang="en-GB" dirty="0"/>
              <a:t>how these can be </a:t>
            </a:r>
            <a:r>
              <a:rPr lang="en-GB" dirty="0" smtClean="0"/>
              <a:t>accessed.</a:t>
            </a:r>
            <a:endParaRPr lang="en-GB" dirty="0"/>
          </a:p>
          <a:p>
            <a:pPr marL="228600" indent="-228600">
              <a:buFont typeface="+mj-lt"/>
              <a:buAutoNum type="arabicPeriod"/>
            </a:pPr>
            <a:r>
              <a:rPr lang="en-GB" sz="1200" kern="1200" dirty="0" smtClean="0">
                <a:solidFill>
                  <a:schemeClr val="tx1"/>
                </a:solidFill>
                <a:effectLst/>
                <a:latin typeface="Arial" panose="020B0604020202020204" pitchFamily="34" charset="0"/>
                <a:ea typeface="+mn-ea"/>
                <a:cs typeface="Arial" panose="020B0604020202020204" pitchFamily="34" charset="0"/>
              </a:rPr>
              <a:t>The plan must be kept under </a:t>
            </a:r>
            <a:r>
              <a:rPr lang="en-GB" sz="1200" b="1" kern="1200" dirty="0" smtClean="0">
                <a:solidFill>
                  <a:schemeClr val="tx1"/>
                </a:solidFill>
                <a:effectLst/>
                <a:latin typeface="Arial" panose="020B0604020202020204" pitchFamily="34" charset="0"/>
                <a:ea typeface="+mn-ea"/>
                <a:cs typeface="Arial" panose="020B0604020202020204" pitchFamily="34" charset="0"/>
              </a:rPr>
              <a:t>review</a:t>
            </a:r>
            <a:r>
              <a:rPr lang="en-GB" sz="1200" kern="1200" dirty="0" smtClean="0">
                <a:solidFill>
                  <a:schemeClr val="tx1"/>
                </a:solidFill>
                <a:effectLst/>
                <a:latin typeface="Arial" panose="020B0604020202020204" pitchFamily="34" charset="0"/>
                <a:ea typeface="+mn-ea"/>
                <a:cs typeface="Arial" panose="020B0604020202020204" pitchFamily="34" charset="0"/>
              </a:rPr>
              <a:t>. If the authority believes that an individual’s eligible need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for care and support</a:t>
            </a:r>
            <a:r>
              <a:rPr lang="en-GB" sz="1200" kern="1200" dirty="0" smtClean="0">
                <a:solidFill>
                  <a:schemeClr val="tx1"/>
                </a:solidFill>
                <a:effectLst/>
                <a:latin typeface="Arial" panose="020B0604020202020204" pitchFamily="34" charset="0"/>
                <a:ea typeface="+mn-ea"/>
                <a:cs typeface="Arial" panose="020B0604020202020204" pitchFamily="34" charset="0"/>
              </a:rPr>
              <a:t> has changed, it must conduct an assessment and revise the plan </a:t>
            </a:r>
            <a:r>
              <a:rPr lang="en-GB" dirty="0" smtClean="0"/>
              <a:t>as necessary.</a:t>
            </a:r>
          </a:p>
          <a:p>
            <a:pPr marL="228600" indent="-228600">
              <a:buFont typeface="+mj-lt"/>
              <a:buAutoNum type="arabicPeriod"/>
            </a:pPr>
            <a:r>
              <a:rPr lang="en-GB" dirty="0" smtClean="0"/>
              <a:t>The Act introduced </a:t>
            </a:r>
            <a:r>
              <a:rPr lang="en-GB" dirty="0"/>
              <a:t>the </a:t>
            </a:r>
            <a:r>
              <a:rPr lang="en-GB" b="1" dirty="0"/>
              <a:t>portability of </a:t>
            </a:r>
            <a:r>
              <a:rPr lang="en-GB" b="1" dirty="0" smtClean="0"/>
              <a:t>support </a:t>
            </a:r>
            <a:r>
              <a:rPr lang="en-GB" b="1" dirty="0"/>
              <a:t>plans </a:t>
            </a:r>
            <a:r>
              <a:rPr lang="en-GB" dirty="0"/>
              <a:t>for adults </a:t>
            </a:r>
            <a:r>
              <a:rPr lang="en-GB" dirty="0" smtClean="0"/>
              <a:t>and </a:t>
            </a:r>
            <a:r>
              <a:rPr lang="en-GB" dirty="0"/>
              <a:t>children across </a:t>
            </a:r>
            <a:r>
              <a:rPr lang="en-GB" dirty="0" smtClean="0"/>
              <a:t>Welsh local authority boundaries.</a:t>
            </a:r>
            <a:r>
              <a:rPr lang="en-GB" dirty="0"/>
              <a:t> This means that if </a:t>
            </a:r>
            <a:r>
              <a:rPr lang="en-GB" dirty="0" smtClean="0"/>
              <a:t>someone </a:t>
            </a:r>
            <a:r>
              <a:rPr lang="en-GB" dirty="0"/>
              <a:t>with </a:t>
            </a:r>
            <a:r>
              <a:rPr lang="en-GB" dirty="0" smtClean="0"/>
              <a:t>eligible needs relocates </a:t>
            </a:r>
            <a:r>
              <a:rPr lang="en-GB" dirty="0"/>
              <a:t>within </a:t>
            </a:r>
            <a:r>
              <a:rPr lang="en-GB" dirty="0" smtClean="0"/>
              <a:t>Wales </a:t>
            </a:r>
            <a:r>
              <a:rPr lang="en-GB" dirty="0"/>
              <a:t>the ‘new’ authority has a duty to maintain the </a:t>
            </a:r>
            <a:r>
              <a:rPr lang="en-GB" dirty="0" smtClean="0"/>
              <a:t>care and support </a:t>
            </a:r>
            <a:r>
              <a:rPr lang="en-GB" dirty="0"/>
              <a:t>set out in their </a:t>
            </a:r>
            <a:r>
              <a:rPr lang="en-GB" dirty="0" smtClean="0"/>
              <a:t>previous plan </a:t>
            </a:r>
            <a:r>
              <a:rPr lang="en-GB" dirty="0"/>
              <a:t>at least until it has had the opportunity to review their </a:t>
            </a:r>
            <a:r>
              <a:rPr lang="en-GB" dirty="0" smtClean="0"/>
              <a:t>need</a:t>
            </a:r>
            <a:r>
              <a:rPr lang="en-GB" dirty="0"/>
              <a:t>s</a:t>
            </a:r>
            <a:r>
              <a:rPr lang="en-GB" dirty="0" smtClean="0"/>
              <a:t>.</a:t>
            </a:r>
          </a:p>
          <a:p>
            <a:pPr marL="228600" indent="-228600">
              <a:buFont typeface="+mj-lt"/>
              <a:buAutoNum type="arabicPeriod"/>
            </a:pPr>
            <a:r>
              <a:rPr lang="en-GB" dirty="0" smtClean="0"/>
              <a:t>The </a:t>
            </a:r>
            <a:r>
              <a:rPr lang="en-GB" dirty="0"/>
              <a:t>Act sees </a:t>
            </a:r>
            <a:r>
              <a:rPr lang="en-GB" b="1" dirty="0"/>
              <a:t>direct payments </a:t>
            </a:r>
            <a:r>
              <a:rPr lang="en-GB" dirty="0"/>
              <a:t>as enhancing an individual’s ability to </a:t>
            </a:r>
            <a:r>
              <a:rPr lang="en-GB" dirty="0" smtClean="0"/>
              <a:t>have choice and control. </a:t>
            </a:r>
            <a:r>
              <a:rPr lang="en-GB" dirty="0"/>
              <a:t>It encourages a view of direct payments as one of a range of ways in which </a:t>
            </a:r>
            <a:r>
              <a:rPr lang="en-GB" dirty="0" smtClean="0"/>
              <a:t>needs</a:t>
            </a:r>
            <a:r>
              <a:rPr lang="en-GB" baseline="0" dirty="0" smtClean="0"/>
              <a:t> for care and support</a:t>
            </a:r>
            <a:r>
              <a:rPr lang="en-GB" dirty="0" smtClean="0"/>
              <a:t> </a:t>
            </a:r>
            <a:r>
              <a:rPr lang="en-GB" dirty="0"/>
              <a:t>can be met rather than as a secondary </a:t>
            </a:r>
            <a:r>
              <a:rPr lang="en-GB" dirty="0" smtClean="0"/>
              <a:t>consideration – see slide 8. </a:t>
            </a: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6</a:t>
            </a:fld>
            <a:endParaRPr lang="en-GB" dirty="0"/>
          </a:p>
        </p:txBody>
      </p:sp>
    </p:spTree>
    <p:extLst>
      <p:ext uri="{BB962C8B-B14F-4D97-AF65-F5344CB8AC3E}">
        <p14:creationId xmlns:p14="http://schemas.microsoft.com/office/powerpoint/2010/main" val="23967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28979"/>
            <a:ext cx="6408712" cy="5186868"/>
          </a:xfrm>
        </p:spPr>
        <p:txBody>
          <a:bodyPr/>
          <a:lstStyle/>
          <a:p>
            <a:pPr marL="228600" lvl="0" indent="-228600">
              <a:buFont typeface="+mj-lt"/>
              <a:buAutoNum type="arabicPeriod"/>
            </a:pPr>
            <a:r>
              <a:rPr lang="en-GB" dirty="0" smtClean="0"/>
              <a:t>The overarching duties of the Act must be followed when developing plans, which should be person-centred, promote well-being and be outcome-based. It is also important that they are clear and concise and use </a:t>
            </a:r>
            <a:r>
              <a:rPr lang="en-GB" dirty="0"/>
              <a:t>appropriate </a:t>
            </a:r>
            <a:r>
              <a:rPr lang="en-GB" dirty="0" smtClean="0"/>
              <a:t>language, communication methods and are in an accessible format so that the individual can participate in their planning and understand their plan.</a:t>
            </a:r>
          </a:p>
          <a:p>
            <a:pPr marL="228600" lvl="0" indent="-228600">
              <a:buFont typeface="+mj-lt"/>
              <a:buAutoNum type="arabicPeriod"/>
            </a:pPr>
            <a:r>
              <a:rPr lang="en-GB" dirty="0" smtClean="0"/>
              <a:t>Safeguarding runs throughout the Act and </a:t>
            </a:r>
            <a:r>
              <a:rPr lang="en-GB" dirty="0"/>
              <a:t>all practitioners will </a:t>
            </a:r>
            <a:r>
              <a:rPr lang="en-GB" dirty="0" smtClean="0"/>
              <a:t>need to be </a:t>
            </a:r>
            <a:r>
              <a:rPr lang="en-GB" dirty="0"/>
              <a:t>alert to any risk </a:t>
            </a:r>
            <a:r>
              <a:rPr lang="en-GB" dirty="0" smtClean="0"/>
              <a:t>of </a:t>
            </a:r>
            <a:r>
              <a:rPr lang="en-GB" dirty="0"/>
              <a:t>harm to the individual or to </a:t>
            </a:r>
            <a:r>
              <a:rPr lang="en-GB" dirty="0" smtClean="0"/>
              <a:t>others. Care and support planning </a:t>
            </a:r>
            <a:r>
              <a:rPr lang="en-GB" dirty="0"/>
              <a:t>will explore the possible responses to </a:t>
            </a:r>
            <a:r>
              <a:rPr lang="en-GB" dirty="0" smtClean="0"/>
              <a:t>these </a:t>
            </a:r>
            <a:r>
              <a:rPr lang="en-GB" dirty="0"/>
              <a:t>risks and agree approaches to risk management </a:t>
            </a:r>
            <a:r>
              <a:rPr lang="en-GB" dirty="0" smtClean="0"/>
              <a:t>and / or mitigation. </a:t>
            </a:r>
          </a:p>
          <a:p>
            <a:pPr marL="228600" lvl="0" indent="-228600">
              <a:buFont typeface="+mj-lt"/>
              <a:buAutoNum type="arabicPeriod"/>
            </a:pPr>
            <a:r>
              <a:rPr lang="en-GB" dirty="0" smtClean="0"/>
              <a:t>Plans must also be integrated where possible (and it is appropriate to do so) and be jointly </a:t>
            </a:r>
            <a:r>
              <a:rPr lang="en-GB" dirty="0"/>
              <a:t>owned and operated by </a:t>
            </a:r>
            <a:r>
              <a:rPr lang="en-GB" dirty="0" smtClean="0"/>
              <a:t>practitioners. For</a:t>
            </a:r>
            <a:r>
              <a:rPr lang="en-GB" baseline="0" dirty="0" smtClean="0"/>
              <a:t> example, integrated across </a:t>
            </a:r>
            <a:r>
              <a:rPr lang="en-GB" dirty="0" smtClean="0"/>
              <a:t>health and social care or social care and education.</a:t>
            </a:r>
          </a:p>
          <a:p>
            <a:pPr marL="228600" lvl="0" indent="-228600">
              <a:buFont typeface="+mj-lt"/>
              <a:buAutoNum type="arabicPeriod"/>
            </a:pPr>
            <a:r>
              <a:rPr lang="en-GB" dirty="0" smtClean="0"/>
              <a:t>The </a:t>
            </a:r>
            <a:r>
              <a:rPr lang="en-GB" b="1" dirty="0" smtClean="0"/>
              <a:t>format</a:t>
            </a:r>
            <a:r>
              <a:rPr lang="en-GB" dirty="0" smtClean="0"/>
              <a:t> of the support plan must be </a:t>
            </a:r>
            <a:r>
              <a:rPr lang="en-GB" sz="1200" kern="1200" dirty="0" smtClean="0">
                <a:solidFill>
                  <a:schemeClr val="tx1"/>
                </a:solidFill>
                <a:effectLst/>
                <a:latin typeface="Arial" panose="020B0604020202020204" pitchFamily="34" charset="0"/>
                <a:ea typeface="+mn-ea"/>
                <a:cs typeface="Arial" panose="020B0604020202020204" pitchFamily="34" charset="0"/>
              </a:rPr>
              <a:t>agreed by the local authorities and local health board (LHB) and NHS Trusts and, as a minimum, must be consistent across the regional LHB footprint. They must work together to ensure that local and specialist templates for support plans meet the national minimum core data set and content required. </a:t>
            </a:r>
          </a:p>
          <a:p>
            <a:pPr marL="228600" lvl="0" indent="-228600">
              <a:buFont typeface="+mj-lt"/>
              <a:buAutoNum type="arabicPeriod"/>
            </a:pPr>
            <a:r>
              <a:rPr lang="en-GB" sz="1200" kern="1200" dirty="0" smtClean="0">
                <a:solidFill>
                  <a:schemeClr val="tx1"/>
                </a:solidFill>
                <a:effectLst/>
                <a:latin typeface="Arial" panose="020B0604020202020204" pitchFamily="34" charset="0"/>
                <a:ea typeface="+mn-ea"/>
                <a:cs typeface="Arial" panose="020B0604020202020204" pitchFamily="34" charset="0"/>
              </a:rPr>
              <a:t>Planning must </a:t>
            </a:r>
            <a:r>
              <a:rPr lang="en-GB" dirty="0" smtClean="0"/>
              <a:t>reflect </a:t>
            </a:r>
            <a:r>
              <a:rPr lang="en-GB" dirty="0"/>
              <a:t>the Welsh Government Strategy ‘More than Just Words</a:t>
            </a:r>
            <a:r>
              <a:rPr lang="en-GB" dirty="0" smtClean="0"/>
              <a:t>’, which means that local authorities must be </a:t>
            </a:r>
            <a:r>
              <a:rPr lang="en-GB" dirty="0"/>
              <a:t>proactive </a:t>
            </a:r>
            <a:r>
              <a:rPr lang="en-GB" dirty="0" smtClean="0"/>
              <a:t>and enable people </a:t>
            </a:r>
            <a:r>
              <a:rPr lang="en-GB" dirty="0"/>
              <a:t>to communicate and participate </a:t>
            </a:r>
            <a:r>
              <a:rPr lang="en-GB" dirty="0" smtClean="0"/>
              <a:t>through the medium of Welsh</a:t>
            </a:r>
            <a:r>
              <a:rPr lang="en-GB" sz="1200" kern="1200" dirty="0" smtClean="0">
                <a:solidFill>
                  <a:schemeClr val="tx1"/>
                </a:solidFill>
                <a:effectLst/>
                <a:latin typeface="Arial" panose="020B0604020202020204" pitchFamily="34" charset="0"/>
                <a:ea typeface="+mn-ea"/>
                <a:cs typeface="Arial" panose="020B0604020202020204" pitchFamily="34" charset="0"/>
              </a:rPr>
              <a:t>.</a:t>
            </a:r>
          </a:p>
          <a:p>
            <a:pPr marL="228600" indent="-228600">
              <a:buFont typeface="+mj-lt"/>
              <a:buAutoNum type="arabicPeriod"/>
            </a:pPr>
            <a:r>
              <a:rPr lang="en-GB" dirty="0" smtClean="0"/>
              <a:t>The plan as a </a:t>
            </a:r>
            <a:r>
              <a:rPr lang="en-GB" b="1" dirty="0" smtClean="0"/>
              <a:t>minimum</a:t>
            </a:r>
            <a:r>
              <a:rPr lang="en-GB" dirty="0" smtClean="0"/>
              <a:t> should cover the following </a:t>
            </a:r>
            <a:r>
              <a:rPr lang="en-GB" b="1" dirty="0" smtClean="0"/>
              <a:t>content</a:t>
            </a:r>
            <a:r>
              <a:rPr lang="en-GB" dirty="0" smtClean="0"/>
              <a:t>: </a:t>
            </a:r>
          </a:p>
          <a:p>
            <a:pPr marL="542925" lvl="1" indent="-276225">
              <a:buFont typeface="Arial" panose="020B0604020202020204" pitchFamily="34" charset="0"/>
              <a:buChar char="•"/>
            </a:pPr>
            <a:r>
              <a:rPr lang="en-GB" dirty="0" smtClean="0"/>
              <a:t>personal outcomes which have been identified by the individual, and the actions to be undertaken to help achieve them by the local authority and others</a:t>
            </a:r>
          </a:p>
          <a:p>
            <a:pPr marL="542925" lvl="1" indent="-276225">
              <a:buFont typeface="Arial" panose="020B0604020202020204" pitchFamily="34" charset="0"/>
              <a:buChar char="•"/>
            </a:pPr>
            <a:r>
              <a:rPr lang="en-GB" dirty="0" smtClean="0"/>
              <a:t>the need(s)</a:t>
            </a:r>
            <a:r>
              <a:rPr lang="en-GB" baseline="0" dirty="0" smtClean="0"/>
              <a:t> for care and support</a:t>
            </a:r>
            <a:r>
              <a:rPr lang="en-GB" dirty="0" smtClean="0"/>
              <a:t> that will be met</a:t>
            </a:r>
          </a:p>
          <a:p>
            <a:pPr marL="542925" lvl="1" indent="-276225">
              <a:buFont typeface="Arial" panose="020B0604020202020204" pitchFamily="34" charset="0"/>
              <a:buChar char="•"/>
            </a:pPr>
            <a:r>
              <a:rPr lang="en-GB" dirty="0" smtClean="0"/>
              <a:t>the review arrangements and how progress will be measured</a:t>
            </a:r>
          </a:p>
          <a:p>
            <a:pPr marL="542925" lvl="0" indent="-276225"/>
            <a:r>
              <a:rPr lang="en-GB" sz="1200" kern="1200" dirty="0" smtClean="0">
                <a:solidFill>
                  <a:schemeClr val="tx1"/>
                </a:solidFill>
                <a:effectLst/>
                <a:latin typeface="Arial" panose="020B0604020202020204" pitchFamily="34" charset="0"/>
                <a:ea typeface="+mn-ea"/>
                <a:cs typeface="Arial" panose="020B0604020202020204" pitchFamily="34" charset="0"/>
              </a:rPr>
              <a:t>Where appropriate plans should also  set out:</a:t>
            </a:r>
          </a:p>
          <a:p>
            <a:pPr marL="542925" lvl="0" indent="-276225">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the roles and responsibilities of the individual, carers and family members </a:t>
            </a:r>
          </a:p>
          <a:p>
            <a:pPr marL="542925" lvl="0" indent="-276225">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the resources (including financial resources) required from each party</a:t>
            </a:r>
          </a:p>
          <a:p>
            <a:pPr marL="542925" indent="-276225">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any direct payments that make up all or part of the plan</a:t>
            </a:r>
          </a:p>
          <a:p>
            <a:pPr marL="0" lvl="0" indent="-19050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7</a:t>
            </a:fld>
            <a:endParaRPr lang="en-GB"/>
          </a:p>
        </p:txBody>
      </p:sp>
    </p:spTree>
    <p:extLst>
      <p:ext uri="{BB962C8B-B14F-4D97-AF65-F5344CB8AC3E}">
        <p14:creationId xmlns:p14="http://schemas.microsoft.com/office/powerpoint/2010/main" val="182793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31271"/>
            <a:ext cx="6408712" cy="5184576"/>
          </a:xfrm>
        </p:spPr>
        <p:txBody>
          <a:bodyPr/>
          <a:lstStyle/>
          <a:p>
            <a:pPr marL="228600" indent="-228600">
              <a:buFont typeface="+mj-lt"/>
              <a:buAutoNum type="arabicPeriod"/>
            </a:pPr>
            <a:r>
              <a:rPr lang="en-GB" dirty="0" smtClean="0"/>
              <a:t>As </a:t>
            </a:r>
            <a:r>
              <a:rPr lang="en-GB" dirty="0"/>
              <a:t>noted on slide 6, the Act sees direct payments as enhancing an individual’s ability to have real </a:t>
            </a:r>
            <a:r>
              <a:rPr lang="en-GB" dirty="0" smtClean="0"/>
              <a:t>choice and control as </a:t>
            </a:r>
            <a:r>
              <a:rPr lang="en-GB" dirty="0"/>
              <a:t>to </a:t>
            </a:r>
            <a:r>
              <a:rPr lang="en-GB" dirty="0" smtClean="0"/>
              <a:t>how to meet </a:t>
            </a:r>
            <a:r>
              <a:rPr lang="en-GB" dirty="0"/>
              <a:t>their personal </a:t>
            </a:r>
            <a:r>
              <a:rPr lang="en-GB" dirty="0" smtClean="0"/>
              <a:t>outcomes</a:t>
            </a:r>
            <a:r>
              <a:rPr lang="en-GB" dirty="0"/>
              <a:t>: it encourages their use</a:t>
            </a:r>
            <a:r>
              <a:rPr lang="en-GB" dirty="0" smtClean="0"/>
              <a:t>. </a:t>
            </a:r>
            <a:r>
              <a:rPr lang="en-GB" dirty="0"/>
              <a:t>Where eligible care and support needs, or support needs in the case of a carer, have been identified and that individual, or their representative, expresses a wish to receive one, direct payments must be made available in all cases where they enable personal outcomes to be achieved. </a:t>
            </a:r>
          </a:p>
          <a:p>
            <a:pPr marL="228600" indent="-228600">
              <a:buFont typeface="+mj-lt"/>
              <a:buAutoNum type="arabicPeriod"/>
            </a:pPr>
            <a:r>
              <a:rPr lang="en-GB" sz="1200" dirty="0" smtClean="0">
                <a:latin typeface="Arial" panose="020B0604020202020204" pitchFamily="34" charset="0"/>
                <a:cs typeface="Arial" panose="020B0604020202020204" pitchFamily="34" charset="0"/>
              </a:rPr>
              <a:t>Direct payments are designed to be used </a:t>
            </a:r>
            <a:r>
              <a:rPr lang="en-GB" sz="1200" b="1" dirty="0" smtClean="0">
                <a:latin typeface="Arial" panose="020B0604020202020204" pitchFamily="34" charset="0"/>
                <a:cs typeface="Arial" panose="020B0604020202020204" pitchFamily="34" charset="0"/>
              </a:rPr>
              <a:t>flexibly and innovatively</a:t>
            </a:r>
            <a:r>
              <a:rPr lang="en-GB" sz="1200" dirty="0" smtClean="0">
                <a:latin typeface="Arial" panose="020B0604020202020204" pitchFamily="34" charset="0"/>
                <a:cs typeface="Arial" panose="020B0604020202020204" pitchFamily="34" charset="0"/>
              </a:rPr>
              <a:t>, and there should be no unreasonable restriction placed on their use as long as it is being used to meet an eligible need</a:t>
            </a:r>
            <a:r>
              <a:rPr lang="en-GB" sz="1200" baseline="0" dirty="0" smtClean="0">
                <a:latin typeface="Arial" panose="020B0604020202020204" pitchFamily="34" charset="0"/>
                <a:cs typeface="Arial" panose="020B0604020202020204" pitchFamily="34" charset="0"/>
              </a:rPr>
              <a:t> for care and </a:t>
            </a:r>
            <a:r>
              <a:rPr lang="en-GB" sz="1200" dirty="0" smtClean="0">
                <a:latin typeface="Arial" panose="020B0604020202020204" pitchFamily="34" charset="0"/>
                <a:cs typeface="Arial" panose="020B0604020202020204" pitchFamily="34" charset="0"/>
              </a:rPr>
              <a:t>support. The Act removes some current exclusions of certain classes of payments (with appropriate safeguards).</a:t>
            </a:r>
          </a:p>
          <a:p>
            <a:pPr marL="228600" indent="-228600">
              <a:buFont typeface="+mj-lt"/>
              <a:buAutoNum type="arabicPeriod"/>
              <a:defRPr/>
            </a:pPr>
            <a:r>
              <a:rPr lang="en-GB" dirty="0" smtClean="0"/>
              <a:t>A key change is that direct </a:t>
            </a:r>
            <a:r>
              <a:rPr lang="en-GB" dirty="0"/>
              <a:t>payments </a:t>
            </a:r>
            <a:r>
              <a:rPr lang="en-GB" dirty="0" smtClean="0">
                <a:solidFill>
                  <a:srgbClr val="FF0000"/>
                </a:solidFill>
              </a:rPr>
              <a:t>are</a:t>
            </a:r>
            <a:r>
              <a:rPr lang="en-GB" dirty="0" smtClean="0"/>
              <a:t> </a:t>
            </a:r>
            <a:r>
              <a:rPr lang="en-GB" dirty="0"/>
              <a:t>able to be provided for any identified need </a:t>
            </a:r>
            <a:r>
              <a:rPr lang="en-GB" dirty="0" smtClean="0"/>
              <a:t>for support </a:t>
            </a:r>
            <a:r>
              <a:rPr lang="en-GB" dirty="0"/>
              <a:t>a local authority is to meet including, unlike </a:t>
            </a:r>
            <a:r>
              <a:rPr lang="en-GB" dirty="0" smtClean="0"/>
              <a:t>previously, in </a:t>
            </a:r>
            <a:r>
              <a:rPr lang="en-GB" b="1" dirty="0"/>
              <a:t>long term residential </a:t>
            </a:r>
            <a:r>
              <a:rPr lang="en-GB" b="1" dirty="0" smtClean="0"/>
              <a:t>settings</a:t>
            </a:r>
            <a:r>
              <a:rPr lang="en-GB" dirty="0" smtClean="0"/>
              <a:t>. </a:t>
            </a:r>
            <a:endParaRPr lang="en-GB" dirty="0"/>
          </a:p>
          <a:p>
            <a:pPr marL="228600" indent="-228600">
              <a:buFont typeface="+mj-lt"/>
              <a:buAutoNum type="arabicPeriod"/>
              <a:defRPr/>
            </a:pPr>
            <a:r>
              <a:rPr lang="en-GB" dirty="0"/>
              <a:t>An adult, child / their family or carer will be able to use their direct payments to </a:t>
            </a:r>
            <a:r>
              <a:rPr lang="en-GB" b="1" dirty="0"/>
              <a:t>purchase their care and support directly from their local authority</a:t>
            </a:r>
            <a:r>
              <a:rPr lang="en-GB" dirty="0"/>
              <a:t> if they wish (previously prohibited)</a:t>
            </a:r>
            <a:r>
              <a:rPr lang="en-GB" dirty="0" smtClean="0"/>
              <a:t>.</a:t>
            </a:r>
            <a:endParaRPr lang="en-GB" dirty="0"/>
          </a:p>
          <a:p>
            <a:pPr marL="228600" indent="-228600">
              <a:buFont typeface="+mj-lt"/>
              <a:buAutoNum type="arabicPeriod"/>
              <a:defRPr/>
            </a:pPr>
            <a:r>
              <a:rPr lang="en-US" dirty="0" smtClean="0"/>
              <a:t>The previous direct payment regulations allowed the </a:t>
            </a:r>
            <a:r>
              <a:rPr lang="en-US" b="1" dirty="0" smtClean="0"/>
              <a:t>employment</a:t>
            </a:r>
            <a:r>
              <a:rPr lang="en-US" b="1" baseline="0" dirty="0" smtClean="0"/>
              <a:t> of close relatives </a:t>
            </a:r>
            <a:r>
              <a:rPr lang="en-US" baseline="0" dirty="0" smtClean="0"/>
              <a:t>living in the same household so long as the local authority agreed that this was necessary for the individual’s requirements. This is now viewed and expressed more positively so long as the local authority has no doubts as to the individual’s wish for such an arrangement and are assured that the individual’s </a:t>
            </a:r>
            <a:r>
              <a:rPr lang="en-US" dirty="0" smtClean="0"/>
              <a:t>personal</a:t>
            </a:r>
            <a:r>
              <a:rPr lang="en-US" baseline="0" dirty="0" smtClean="0"/>
              <a:t> outcomes will be met by this arrangement.</a:t>
            </a:r>
            <a:endParaRPr lang="en-US" dirty="0" smtClean="0"/>
          </a:p>
          <a:p>
            <a:pPr marL="228600" indent="-228600">
              <a:buFont typeface="+mj-lt"/>
              <a:buAutoNum type="arabicPeriod"/>
              <a:defRPr/>
            </a:pPr>
            <a:r>
              <a:rPr lang="en-US" dirty="0" smtClean="0"/>
              <a:t>Many </a:t>
            </a:r>
            <a:r>
              <a:rPr lang="en-US" dirty="0"/>
              <a:t>people </a:t>
            </a:r>
            <a:r>
              <a:rPr lang="en-US" dirty="0" smtClean="0"/>
              <a:t>use the direct payment </a:t>
            </a:r>
            <a:r>
              <a:rPr lang="en-US" dirty="0"/>
              <a:t>to </a:t>
            </a:r>
            <a:r>
              <a:rPr lang="en-US" b="1" dirty="0"/>
              <a:t>become an employer </a:t>
            </a:r>
            <a:r>
              <a:rPr lang="en-US" dirty="0"/>
              <a:t>e.g. by employing a personal assistant (PA). If so, </a:t>
            </a:r>
            <a:r>
              <a:rPr lang="en-GB" dirty="0"/>
              <a:t>the </a:t>
            </a:r>
            <a:r>
              <a:rPr lang="en-GB" dirty="0" smtClean="0"/>
              <a:t>local authority </a:t>
            </a:r>
            <a:r>
              <a:rPr lang="en-GB" dirty="0"/>
              <a:t>should give people clear advice as to their responsibilities when managing direct </a:t>
            </a:r>
            <a:r>
              <a:rPr lang="en-GB" dirty="0" smtClean="0"/>
              <a:t>payments.</a:t>
            </a:r>
          </a:p>
          <a:p>
            <a:pPr marL="228600" indent="-228600">
              <a:buFont typeface="+mj-lt"/>
              <a:buAutoNum type="arabicPeriod"/>
              <a:defRPr/>
            </a:pPr>
            <a:r>
              <a:rPr lang="en-GB" dirty="0" smtClean="0"/>
              <a:t>In general, people </a:t>
            </a:r>
            <a:r>
              <a:rPr lang="en-GB" dirty="0"/>
              <a:t>should be given assistance to maintain their ability to receive a direct payment where they are unable or unwilling to manage one.</a:t>
            </a:r>
            <a:endParaRPr lang="en-GB"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8</a:t>
            </a:fld>
            <a:endParaRPr lang="en-GB"/>
          </a:p>
        </p:txBody>
      </p:sp>
    </p:spTree>
    <p:extLst>
      <p:ext uri="{BB962C8B-B14F-4D97-AF65-F5344CB8AC3E}">
        <p14:creationId xmlns:p14="http://schemas.microsoft.com/office/powerpoint/2010/main" val="616816321"/>
      </p:ext>
    </p:extLst>
  </p:cSld>
  <p:clrMapOvr>
    <a:masterClrMapping/>
  </p:clrMapOvr>
</p:notes>
</file>

<file path=ppt/slideLayouts/_rels/slideLayout1.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2.pdf"/><Relationship Id="rId2" Type="http://schemas.openxmlformats.org/officeDocument/2006/relationships/image" Target="../media/image1.png"/><Relationship Id="rId1" Type="http://schemas.openxmlformats.org/officeDocument/2006/relationships/slideMaster" Target="../slideMasters/slideMaster1.xml"/><Relationship Id="rId19"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2.pdf"/><Relationship Id="rId2" Type="http://schemas.openxmlformats.org/officeDocument/2006/relationships/image" Target="../media/image1.png"/><Relationship Id="rId1" Type="http://schemas.openxmlformats.org/officeDocument/2006/relationships/slideMaster" Target="../slideMasters/slideMaster2.xml"/><Relationship Id="rId19"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192" y="291666"/>
            <a:ext cx="2144044"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userDrawn="1"/>
        </p:nvCxnSpPr>
        <p:spPr>
          <a:xfrm>
            <a:off x="683568" y="2638500"/>
            <a:ext cx="7776864"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pic>
        <p:nvPicPr>
          <p:cNvPr id="8" name="Picture 7" descr="CCW LOGO.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a:xfrm>
            <a:off x="683568" y="404664"/>
            <a:ext cx="2482209" cy="720000"/>
          </a:xfrm>
          <a:prstGeom prst="rect">
            <a:avLst/>
          </a:prstGeom>
        </p:spPr>
      </p:pic>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t="6122" b="5711"/>
          <a:stretch/>
        </p:blipFill>
        <p:spPr>
          <a:xfrm>
            <a:off x="2224638" y="2780928"/>
            <a:ext cx="4694725" cy="3600000"/>
          </a:xfrm>
          <a:prstGeom prst="rect">
            <a:avLst/>
          </a:prstGeom>
        </p:spPr>
      </p:pic>
    </p:spTree>
    <p:extLst>
      <p:ext uri="{BB962C8B-B14F-4D97-AF65-F5344CB8AC3E}">
        <p14:creationId xmlns:p14="http://schemas.microsoft.com/office/powerpoint/2010/main" val="3688951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3491880" y="6309324"/>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31509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13F196-9A11-402F-8E73-2CF07BEAD036}" type="datetimeFigureOut">
              <a:rPr lang="en-GB" smtClean="0">
                <a:solidFill>
                  <a:prstClr val="black">
                    <a:tint val="75000"/>
                  </a:prstClr>
                </a:solidFill>
              </a:rPr>
              <a:pPr/>
              <a:t>24/05/2017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9AB1D4-F8A1-472E-B9EE-C4E08ED700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582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6" y="260768"/>
            <a:ext cx="1408425" cy="1080000"/>
          </a:xfrm>
          <a:prstGeom prst="rect">
            <a:avLst/>
          </a:prstGeom>
        </p:spPr>
      </p:pic>
      <p:sp>
        <p:nvSpPr>
          <p:cNvPr id="2" name="Title 1"/>
          <p:cNvSpPr>
            <a:spLocks noGrp="1"/>
          </p:cNvSpPr>
          <p:nvPr>
            <p:ph type="title"/>
          </p:nvPr>
        </p:nvSpPr>
        <p:spPr>
          <a:xfrm>
            <a:off x="467544" y="260648"/>
            <a:ext cx="7128792" cy="998984"/>
          </a:xfrm>
        </p:spPr>
        <p:txBody>
          <a:bodyPr anchor="b">
            <a:noAutofit/>
          </a:bodyPr>
          <a:lstStyle>
            <a:lvl1pPr algn="l">
              <a:defRPr sz="3200" b="1">
                <a:solidFill>
                  <a:srgbClr val="34B555"/>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a:latin typeface="Arial" panose="020B0604020202020204" pitchFamily="34" charset="0"/>
                <a:cs typeface="Arial" panose="020B0604020202020204" pitchFamily="34" charset="0"/>
              </a:defRPr>
            </a:lvl4pPr>
            <a:lvl5pPr>
              <a:buClr>
                <a:srgbClr val="34B555"/>
              </a:buCl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cxnSp>
        <p:nvCxnSpPr>
          <p:cNvPr id="9" name="Straight Connector 8"/>
          <p:cNvCxnSpPr/>
          <p:nvPr userDrawn="1"/>
        </p:nvCxnSpPr>
        <p:spPr>
          <a:xfrm>
            <a:off x="467544" y="1268760"/>
            <a:ext cx="7128792"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090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3" name="Straight Connector 12"/>
          <p:cNvCxnSpPr/>
          <p:nvPr userDrawn="1"/>
        </p:nvCxnSpPr>
        <p:spPr>
          <a:xfrm>
            <a:off x="683568" y="2638500"/>
            <a:ext cx="7776864"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2224638" y="2780928"/>
            <a:ext cx="4694725" cy="3600000"/>
          </a:xfrm>
          <a:prstGeom prst="rect">
            <a:avLst/>
          </a:prstGeom>
        </p:spPr>
      </p:pic>
    </p:spTree>
    <p:extLst>
      <p:ext uri="{BB962C8B-B14F-4D97-AF65-F5344CB8AC3E}">
        <p14:creationId xmlns:p14="http://schemas.microsoft.com/office/powerpoint/2010/main" val="1076011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038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sz="2000">
                <a:latin typeface="Arial" panose="020B0604020202020204" pitchFamily="34" charset="0"/>
                <a:cs typeface="Arial" panose="020B0604020202020204" pitchFamily="34" charset="0"/>
              </a:defRPr>
            </a:lvl4pPr>
            <a:lvl5pPr>
              <a:buClr>
                <a:srgbClr val="34B555"/>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sz="2000">
                <a:latin typeface="Arial" panose="020B0604020202020204" pitchFamily="34" charset="0"/>
                <a:cs typeface="Arial" panose="020B0604020202020204" pitchFamily="34" charset="0"/>
              </a:defRPr>
            </a:lvl4pPr>
            <a:lvl5pPr>
              <a:buClr>
                <a:srgbClr val="34B555"/>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6" y="260768"/>
            <a:ext cx="1408425" cy="1080000"/>
          </a:xfrm>
          <a:prstGeom prst="rect">
            <a:avLst/>
          </a:prstGeom>
        </p:spPr>
      </p:pic>
      <p:sp>
        <p:nvSpPr>
          <p:cNvPr id="11" name="Title 1"/>
          <p:cNvSpPr>
            <a:spLocks noGrp="1"/>
          </p:cNvSpPr>
          <p:nvPr>
            <p:ph type="title"/>
          </p:nvPr>
        </p:nvSpPr>
        <p:spPr>
          <a:xfrm>
            <a:off x="467544" y="260648"/>
            <a:ext cx="7128792" cy="998984"/>
          </a:xfrm>
        </p:spPr>
        <p:txBody>
          <a:bodyPr anchor="b">
            <a:noAutofit/>
          </a:bodyPr>
          <a:lstStyle>
            <a:lvl1pPr algn="l">
              <a:defRPr sz="3200" b="1">
                <a:solidFill>
                  <a:srgbClr val="34B555"/>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4" name="Straight Connector 13"/>
          <p:cNvCxnSpPr/>
          <p:nvPr userDrawn="1"/>
        </p:nvCxnSpPr>
        <p:spPr>
          <a:xfrm>
            <a:off x="467544" y="1268760"/>
            <a:ext cx="7128792"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25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spTree>
    <p:extLst>
      <p:ext uri="{BB962C8B-B14F-4D97-AF65-F5344CB8AC3E}">
        <p14:creationId xmlns:p14="http://schemas.microsoft.com/office/powerpoint/2010/main" val="297602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192" y="291666"/>
            <a:ext cx="2144044"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userDrawn="1"/>
        </p:nvCxnSpPr>
        <p:spPr>
          <a:xfrm>
            <a:off x="683568" y="2638500"/>
            <a:ext cx="7776864"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pic>
        <p:nvPicPr>
          <p:cNvPr id="8" name="Picture 7" descr="CCW LOGO.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683570" y="404664"/>
            <a:ext cx="2482209" cy="720000"/>
          </a:xfrm>
          <a:prstGeom prst="rect">
            <a:avLst/>
          </a:prstGeom>
        </p:spPr>
      </p:pic>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t="6122" b="5711"/>
          <a:stretch/>
        </p:blipFill>
        <p:spPr>
          <a:xfrm>
            <a:off x="2224640" y="2780928"/>
            <a:ext cx="4694725" cy="3600000"/>
          </a:xfrm>
          <a:prstGeom prst="rect">
            <a:avLst/>
          </a:prstGeom>
        </p:spPr>
      </p:pic>
    </p:spTree>
    <p:extLst>
      <p:ext uri="{BB962C8B-B14F-4D97-AF65-F5344CB8AC3E}">
        <p14:creationId xmlns:p14="http://schemas.microsoft.com/office/powerpoint/2010/main" val="3554826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8" y="260768"/>
            <a:ext cx="1408425" cy="1080000"/>
          </a:xfrm>
          <a:prstGeom prst="rect">
            <a:avLst/>
          </a:prstGeom>
        </p:spPr>
      </p:pic>
      <p:sp>
        <p:nvSpPr>
          <p:cNvPr id="2" name="Title 1"/>
          <p:cNvSpPr>
            <a:spLocks noGrp="1"/>
          </p:cNvSpPr>
          <p:nvPr>
            <p:ph type="title"/>
          </p:nvPr>
        </p:nvSpPr>
        <p:spPr>
          <a:xfrm>
            <a:off x="467544" y="260648"/>
            <a:ext cx="7128792" cy="998984"/>
          </a:xfrm>
        </p:spPr>
        <p:txBody>
          <a:bodyPr anchor="b">
            <a:noAutofit/>
          </a:bodyPr>
          <a:lstStyle>
            <a:lvl1pPr algn="l">
              <a:defRPr sz="3200" b="1">
                <a:solidFill>
                  <a:srgbClr val="34B555"/>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a:latin typeface="Arial" panose="020B0604020202020204" pitchFamily="34" charset="0"/>
                <a:cs typeface="Arial" panose="020B0604020202020204" pitchFamily="34" charset="0"/>
              </a:defRPr>
            </a:lvl4pPr>
            <a:lvl5pPr>
              <a:buClr>
                <a:srgbClr val="34B555"/>
              </a:buCl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3491880" y="6309324"/>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solidFill>
                  <a:prstClr val="black">
                    <a:tint val="75000"/>
                  </a:prstClr>
                </a:solidFill>
              </a:rPr>
              <a:pPr/>
              <a:t>‹#›</a:t>
            </a:fld>
            <a:endParaRPr lang="en-GB" dirty="0">
              <a:solidFill>
                <a:prstClr val="black">
                  <a:tint val="75000"/>
                </a:prstClr>
              </a:solidFill>
            </a:endParaRPr>
          </a:p>
        </p:txBody>
      </p:sp>
      <p:cxnSp>
        <p:nvCxnSpPr>
          <p:cNvPr id="9" name="Straight Connector 8"/>
          <p:cNvCxnSpPr/>
          <p:nvPr userDrawn="1"/>
        </p:nvCxnSpPr>
        <p:spPr>
          <a:xfrm>
            <a:off x="467544" y="1268760"/>
            <a:ext cx="7128792"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2828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3" name="Straight Connector 12"/>
          <p:cNvCxnSpPr/>
          <p:nvPr userDrawn="1"/>
        </p:nvCxnSpPr>
        <p:spPr>
          <a:xfrm>
            <a:off x="683568" y="2638500"/>
            <a:ext cx="7776864"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2224640" y="2780928"/>
            <a:ext cx="4694725" cy="3600000"/>
          </a:xfrm>
          <a:prstGeom prst="rect">
            <a:avLst/>
          </a:prstGeom>
        </p:spPr>
      </p:pic>
    </p:spTree>
    <p:extLst>
      <p:ext uri="{BB962C8B-B14F-4D97-AF65-F5344CB8AC3E}">
        <p14:creationId xmlns:p14="http://schemas.microsoft.com/office/powerpoint/2010/main" val="9475457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8"/>
            <a:ext cx="4038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sz="2000">
                <a:latin typeface="Arial" panose="020B0604020202020204" pitchFamily="34" charset="0"/>
                <a:cs typeface="Arial" panose="020B0604020202020204" pitchFamily="34" charset="0"/>
              </a:defRPr>
            </a:lvl4pPr>
            <a:lvl5pPr>
              <a:buClr>
                <a:srgbClr val="34B555"/>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8"/>
            <a:ext cx="4038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sz="2000">
                <a:latin typeface="Arial" panose="020B0604020202020204" pitchFamily="34" charset="0"/>
                <a:cs typeface="Arial" panose="020B0604020202020204" pitchFamily="34" charset="0"/>
              </a:defRPr>
            </a:lvl4pPr>
            <a:lvl5pPr>
              <a:buClr>
                <a:srgbClr val="34B555"/>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5"/>
          <p:cNvSpPr>
            <a:spLocks noGrp="1"/>
          </p:cNvSpPr>
          <p:nvPr>
            <p:ph type="sldNum" sz="quarter" idx="12"/>
          </p:nvPr>
        </p:nvSpPr>
        <p:spPr>
          <a:xfrm>
            <a:off x="3491880" y="6309324"/>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8" y="260768"/>
            <a:ext cx="1408425" cy="1080000"/>
          </a:xfrm>
          <a:prstGeom prst="rect">
            <a:avLst/>
          </a:prstGeom>
        </p:spPr>
      </p:pic>
      <p:sp>
        <p:nvSpPr>
          <p:cNvPr id="11" name="Title 1"/>
          <p:cNvSpPr>
            <a:spLocks noGrp="1"/>
          </p:cNvSpPr>
          <p:nvPr>
            <p:ph type="title"/>
          </p:nvPr>
        </p:nvSpPr>
        <p:spPr>
          <a:xfrm>
            <a:off x="467544" y="260648"/>
            <a:ext cx="7128792" cy="998984"/>
          </a:xfrm>
        </p:spPr>
        <p:txBody>
          <a:bodyPr anchor="b">
            <a:noAutofit/>
          </a:bodyPr>
          <a:lstStyle>
            <a:lvl1pPr algn="l">
              <a:defRPr sz="3200" b="1">
                <a:solidFill>
                  <a:srgbClr val="34B555"/>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4" name="Straight Connector 13"/>
          <p:cNvCxnSpPr/>
          <p:nvPr userDrawn="1"/>
        </p:nvCxnSpPr>
        <p:spPr>
          <a:xfrm>
            <a:off x="467544" y="1268760"/>
            <a:ext cx="7128792"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415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C62F-30C0-4A15-BEEE-9BC3816535A8}" type="slidenum">
              <a:rPr lang="en-GB" smtClean="0"/>
              <a:t>‹#›</a:t>
            </a:fld>
            <a:endParaRPr lang="en-GB"/>
          </a:p>
        </p:txBody>
      </p:sp>
    </p:spTree>
    <p:extLst>
      <p:ext uri="{BB962C8B-B14F-4D97-AF65-F5344CB8AC3E}">
        <p14:creationId xmlns:p14="http://schemas.microsoft.com/office/powerpoint/2010/main" val="335799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C62F-30C0-4A15-BEEE-9BC3816535A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390719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Assessing and Meeting the </a:t>
            </a:r>
            <a:r>
              <a:rPr lang="en-GB" dirty="0" smtClean="0"/>
              <a:t>Needs of Individuals Overview</a:t>
            </a:r>
            <a:endParaRPr lang="en-GB" dirty="0"/>
          </a:p>
        </p:txBody>
      </p:sp>
    </p:spTree>
    <p:extLst>
      <p:ext uri="{BB962C8B-B14F-4D97-AF65-F5344CB8AC3E}">
        <p14:creationId xmlns:p14="http://schemas.microsoft.com/office/powerpoint/2010/main" val="273446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Charging and financial assessment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8127237"/>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9</a:t>
            </a:fld>
            <a:endParaRPr lang="en-GB" dirty="0"/>
          </a:p>
        </p:txBody>
      </p:sp>
    </p:spTree>
    <p:extLst>
      <p:ext uri="{BB962C8B-B14F-4D97-AF65-F5344CB8AC3E}">
        <p14:creationId xmlns:p14="http://schemas.microsoft.com/office/powerpoint/2010/main" val="114624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Adults and children in </a:t>
            </a:r>
            <a:r>
              <a:rPr lang="en-GB" dirty="0" smtClean="0"/>
              <a:t>the </a:t>
            </a:r>
            <a:br>
              <a:rPr lang="en-GB" dirty="0" smtClean="0"/>
            </a:br>
            <a:r>
              <a:rPr lang="en-GB" dirty="0" smtClean="0"/>
              <a:t>secure estate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0517480"/>
              </p:ext>
            </p:extLst>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10</a:t>
            </a:fld>
            <a:endParaRPr lang="en-GB" dirty="0"/>
          </a:p>
        </p:txBody>
      </p:sp>
    </p:spTree>
    <p:extLst>
      <p:ext uri="{BB962C8B-B14F-4D97-AF65-F5344CB8AC3E}">
        <p14:creationId xmlns:p14="http://schemas.microsoft.com/office/powerpoint/2010/main" val="3920185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and other </a:t>
            </a:r>
            <a:br>
              <a:rPr lang="en-GB" dirty="0" smtClean="0"/>
            </a:br>
            <a:r>
              <a:rPr lang="en-GB" dirty="0" smtClean="0"/>
              <a:t>overarching duties</a:t>
            </a:r>
            <a:endParaRPr lang="en-GB" dirty="0"/>
          </a:p>
        </p:txBody>
      </p:sp>
      <p:sp>
        <p:nvSpPr>
          <p:cNvPr id="3" name="Content Placeholder 2"/>
          <p:cNvSpPr>
            <a:spLocks noGrp="1"/>
          </p:cNvSpPr>
          <p:nvPr>
            <p:ph idx="1"/>
          </p:nvPr>
        </p:nvSpPr>
        <p:spPr>
          <a:xfrm>
            <a:off x="3491880" y="1628800"/>
            <a:ext cx="5214884" cy="1797725"/>
          </a:xfrm>
        </p:spPr>
        <p:txBody>
          <a:bodyPr>
            <a:normAutofit fontScale="92500"/>
          </a:bodyPr>
          <a:lstStyle/>
          <a:p>
            <a:pPr marL="0" indent="0">
              <a:buNone/>
            </a:pPr>
            <a:r>
              <a:rPr lang="en-GB" sz="2600" i="1" dirty="0" smtClean="0"/>
              <a:t>“The</a:t>
            </a:r>
            <a:r>
              <a:rPr lang="en-GB" sz="2600" i="1" dirty="0"/>
              <a:t> Act will transform the way social services are delivered, promoting </a:t>
            </a:r>
            <a:r>
              <a:rPr lang="en-GB" sz="2600" i="1" dirty="0" smtClean="0"/>
              <a:t>people’s independence to </a:t>
            </a:r>
            <a:r>
              <a:rPr lang="en-GB" sz="2600" i="1" dirty="0"/>
              <a:t>give </a:t>
            </a:r>
            <a:r>
              <a:rPr lang="en-GB" sz="2600" i="1" dirty="0" smtClean="0"/>
              <a:t>them a stronger voice and control.” </a:t>
            </a:r>
            <a:endParaRPr lang="en-GB" dirty="0" smtClean="0"/>
          </a:p>
          <a:p>
            <a:pPr marL="0" indent="0">
              <a:buNone/>
            </a:pPr>
            <a:endParaRPr lang="en-GB" dirty="0" smtClean="0"/>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259CC62F-30C0-4A15-BEEE-9BC3816535A8}" type="slidenum">
              <a:rPr lang="en-GB" smtClean="0"/>
              <a:pPr/>
              <a:t>1</a:t>
            </a:fld>
            <a:endParaRPr lang="en-GB" dirty="0"/>
          </a:p>
        </p:txBody>
      </p:sp>
      <p:pic>
        <p:nvPicPr>
          <p:cNvPr id="7" name="Picture 6" descr="Picture of people and their surroundings" title="Community"/>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880" y="1383135"/>
            <a:ext cx="2807951" cy="2261890"/>
          </a:xfrm>
          <a:prstGeom prst="rect">
            <a:avLst/>
          </a:prstGeom>
          <a:ln>
            <a:noFill/>
          </a:ln>
          <a:extLst>
            <a:ext uri="{53640926-AAD7-44D8-BBD7-CCE9431645EC}">
              <a14:shadowObscured xmlns:a14="http://schemas.microsoft.com/office/drawing/2010/main"/>
            </a:ext>
          </a:extLst>
        </p:spPr>
      </p:pic>
      <p:sp>
        <p:nvSpPr>
          <p:cNvPr id="8" name="Rounded Rectangular Callout 7"/>
          <p:cNvSpPr/>
          <p:nvPr/>
        </p:nvSpPr>
        <p:spPr>
          <a:xfrm>
            <a:off x="3923928" y="3501008"/>
            <a:ext cx="4608512" cy="2374851"/>
          </a:xfrm>
          <a:prstGeom prst="wedgeRoundRectCallout">
            <a:avLst/>
          </a:prstGeom>
          <a:solidFill>
            <a:srgbClr val="34B55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A person exercising functions under this Act </a:t>
            </a:r>
            <a:r>
              <a:rPr lang="en-GB" sz="2400" b="1" dirty="0">
                <a:latin typeface="Arial" panose="020B0604020202020204" pitchFamily="34" charset="0"/>
                <a:cs typeface="Arial" panose="020B0604020202020204" pitchFamily="34" charset="0"/>
              </a:rPr>
              <a:t>must </a:t>
            </a:r>
            <a:r>
              <a:rPr lang="en-GB" sz="2400" dirty="0">
                <a:latin typeface="Arial" panose="020B0604020202020204" pitchFamily="34" charset="0"/>
                <a:cs typeface="Arial" panose="020B0604020202020204" pitchFamily="34" charset="0"/>
              </a:rPr>
              <a:t>seek to promote the well-being of </a:t>
            </a:r>
            <a:r>
              <a:rPr lang="en-GB" sz="2400" dirty="0" smtClean="0">
                <a:latin typeface="Arial" panose="020B0604020202020204" pitchFamily="34" charset="0"/>
                <a:cs typeface="Arial" panose="020B0604020202020204" pitchFamily="34" charset="0"/>
              </a:rPr>
              <a:t>individuals. </a:t>
            </a:r>
          </a:p>
        </p:txBody>
      </p:sp>
      <p:sp>
        <p:nvSpPr>
          <p:cNvPr id="9" name="Content Placeholder 2"/>
          <p:cNvSpPr txBox="1">
            <a:spLocks/>
          </p:cNvSpPr>
          <p:nvPr/>
        </p:nvSpPr>
        <p:spPr>
          <a:xfrm>
            <a:off x="511172" y="3717032"/>
            <a:ext cx="3196732"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5CC9E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You also need to follow the other overarching duties: </a:t>
            </a:r>
          </a:p>
          <a:p>
            <a:pPr>
              <a:buClr>
                <a:srgbClr val="34B555"/>
              </a:buClr>
            </a:pPr>
            <a:r>
              <a:rPr lang="en-GB" sz="2000" dirty="0" smtClean="0"/>
              <a:t>Views, wishes, </a:t>
            </a:r>
            <a:r>
              <a:rPr lang="en-GB" sz="2000" dirty="0"/>
              <a:t>feelings</a:t>
            </a:r>
          </a:p>
          <a:p>
            <a:pPr lvl="0">
              <a:buClr>
                <a:srgbClr val="34B555"/>
              </a:buClr>
            </a:pPr>
            <a:r>
              <a:rPr lang="en-GB" sz="2000" dirty="0" smtClean="0"/>
              <a:t>Participation</a:t>
            </a:r>
            <a:endParaRPr lang="en-GB" sz="2000" dirty="0"/>
          </a:p>
          <a:p>
            <a:pPr lvl="0">
              <a:buClr>
                <a:srgbClr val="34B555"/>
              </a:buClr>
            </a:pPr>
            <a:r>
              <a:rPr lang="en-GB" sz="2000" dirty="0"/>
              <a:t>Dignity</a:t>
            </a:r>
          </a:p>
          <a:p>
            <a:pPr lvl="0">
              <a:buClr>
                <a:srgbClr val="34B555"/>
              </a:buClr>
            </a:pPr>
            <a:r>
              <a:rPr lang="en-GB" sz="2000" dirty="0" smtClean="0"/>
              <a:t>Culture </a:t>
            </a:r>
            <a:endParaRPr lang="en-GB" sz="2000" dirty="0"/>
          </a:p>
          <a:p>
            <a:endParaRPr lang="en-GB" sz="2200"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p:txBody>
      </p:sp>
      <p:sp>
        <p:nvSpPr>
          <p:cNvPr id="10" name="Cloud 9"/>
          <p:cNvSpPr/>
          <p:nvPr/>
        </p:nvSpPr>
        <p:spPr>
          <a:xfrm>
            <a:off x="1655855" y="6021288"/>
            <a:ext cx="2592287" cy="504056"/>
          </a:xfrm>
          <a:prstGeom prst="cloud">
            <a:avLst/>
          </a:prstGeom>
          <a:solidFill>
            <a:srgbClr val="34B555"/>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latin typeface="Arial" panose="020B0604020202020204" pitchFamily="34" charset="0"/>
                <a:cs typeface="Arial" panose="020B0604020202020204" pitchFamily="34" charset="0"/>
              </a:rPr>
              <a:t>Human rights</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8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GB" dirty="0"/>
              <a:t>The right to an assessment based on </a:t>
            </a:r>
            <a:br>
              <a:rPr lang="en-GB" dirty="0"/>
            </a:br>
            <a:r>
              <a:rPr lang="en-GB" dirty="0" smtClean="0"/>
              <a:t>the </a:t>
            </a:r>
            <a:r>
              <a:rPr lang="en-GB" dirty="0"/>
              <a:t>appearance of </a:t>
            </a:r>
            <a:r>
              <a:rPr lang="en-GB" dirty="0" smtClean="0"/>
              <a:t>need for care and support</a:t>
            </a:r>
            <a:endParaRPr lang="en-GB" dirty="0"/>
          </a:p>
          <a:p>
            <a:r>
              <a:rPr lang="en-GB" dirty="0"/>
              <a:t>Regardless of the level </a:t>
            </a:r>
            <a:r>
              <a:rPr lang="en-GB" dirty="0" smtClean="0"/>
              <a:t/>
            </a:r>
            <a:br>
              <a:rPr lang="en-GB" dirty="0" smtClean="0"/>
            </a:br>
            <a:r>
              <a:rPr lang="en-GB" dirty="0" smtClean="0"/>
              <a:t>of </a:t>
            </a:r>
            <a:r>
              <a:rPr lang="en-GB" dirty="0"/>
              <a:t>need </a:t>
            </a:r>
            <a:r>
              <a:rPr lang="en-GB" dirty="0" smtClean="0"/>
              <a:t>or financial </a:t>
            </a:r>
            <a:r>
              <a:rPr lang="en-GB" dirty="0"/>
              <a:t>resources </a:t>
            </a:r>
          </a:p>
          <a:p>
            <a:r>
              <a:rPr lang="en-GB" dirty="0" smtClean="0"/>
              <a:t>Aims </a:t>
            </a:r>
            <a:r>
              <a:rPr lang="en-GB" dirty="0"/>
              <a:t>to simplify assessments through </a:t>
            </a:r>
            <a:r>
              <a:rPr lang="en-GB" dirty="0" smtClean="0"/>
              <a:t/>
            </a:r>
            <a:br>
              <a:rPr lang="en-GB" dirty="0" smtClean="0"/>
            </a:br>
            <a:r>
              <a:rPr lang="en-GB" dirty="0" smtClean="0"/>
              <a:t>a </a:t>
            </a:r>
            <a:r>
              <a:rPr lang="en-GB" dirty="0"/>
              <a:t>single process for children, adults and </a:t>
            </a:r>
            <a:r>
              <a:rPr lang="en-GB" dirty="0" smtClean="0"/>
              <a:t>carers</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2</a:t>
            </a:fld>
            <a:endParaRPr lang="en-GB" dirty="0"/>
          </a:p>
        </p:txBody>
      </p:sp>
      <p:sp>
        <p:nvSpPr>
          <p:cNvPr id="5" name="Title 4"/>
          <p:cNvSpPr>
            <a:spLocks noGrp="1"/>
          </p:cNvSpPr>
          <p:nvPr>
            <p:ph type="title"/>
          </p:nvPr>
        </p:nvSpPr>
        <p:spPr/>
        <p:txBody>
          <a:bodyPr/>
          <a:lstStyle/>
          <a:p>
            <a:r>
              <a:rPr lang="en-GB" dirty="0"/>
              <a:t>Assessing </a:t>
            </a:r>
            <a:r>
              <a:rPr lang="en-GB" dirty="0" smtClean="0"/>
              <a:t>the needs of individuals</a:t>
            </a:r>
            <a:endParaRPr lang="en-GB" dirty="0"/>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1937909639"/>
              </p:ext>
            </p:extLst>
          </p:nvPr>
        </p:nvGraphicFramePr>
        <p:xfrm>
          <a:off x="4283968" y="1340769"/>
          <a:ext cx="4608512"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9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32D6B2F-543A-4284-A3A1-9C3EEA8C0F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654B566-5278-46A8-A0B4-64A24AD5A5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6F39B7D-47CC-418C-B2BE-490A684143A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F7C5FB61-71A3-4F9B-9CCD-1EC2134B43B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04E8EE37-6EA4-4B83-97E2-A3017ED6AD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E10F7DBA-77D0-4D30-98C8-6844D69997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3081EC96-3DB6-4F8D-8580-0FF1BEF0470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5CE9F47-045A-470F-8A16-0D88882110C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2B13B1A9-7E4C-4949-9131-506A9B96946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B379BA0D-21D2-41EF-B20D-4444AC0531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94071867"/>
              </p:ext>
            </p:extLst>
          </p:nvPr>
        </p:nvGraphicFramePr>
        <p:xfrm>
          <a:off x="457200" y="1484313"/>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3</a:t>
            </a:fld>
            <a:endParaRPr lang="en-GB" dirty="0"/>
          </a:p>
        </p:txBody>
      </p:sp>
      <p:sp>
        <p:nvSpPr>
          <p:cNvPr id="5" name="Title 4"/>
          <p:cNvSpPr>
            <a:spLocks noGrp="1"/>
          </p:cNvSpPr>
          <p:nvPr>
            <p:ph type="title"/>
          </p:nvPr>
        </p:nvSpPr>
        <p:spPr/>
        <p:txBody>
          <a:bodyPr/>
          <a:lstStyle/>
          <a:p>
            <a:r>
              <a:rPr lang="en-GB" dirty="0" smtClean="0"/>
              <a:t>Culture change</a:t>
            </a:r>
            <a:endParaRPr lang="en-GB" dirty="0"/>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1861125806"/>
              </p:ext>
            </p:extLst>
          </p:nvPr>
        </p:nvGraphicFramePr>
        <p:xfrm>
          <a:off x="4648200" y="1484313"/>
          <a:ext cx="4038600" cy="45259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0030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rot="5400000">
            <a:off x="5190103" y="4926211"/>
            <a:ext cx="1453307" cy="1600943"/>
          </a:xfrm>
          <a:prstGeom prst="downArrow">
            <a:avLst>
              <a:gd name="adj1" fmla="val 50000"/>
              <a:gd name="adj2" fmla="val 4932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305379" y="137537"/>
            <a:ext cx="4337189" cy="400110"/>
          </a:xfrm>
          <a:prstGeom prst="rect">
            <a:avLst/>
          </a:prstGeom>
          <a:noFill/>
        </p:spPr>
        <p:txBody>
          <a:bodyPr wrap="square" rtlCol="0">
            <a:spAutoFit/>
          </a:bodyPr>
          <a:lstStyle/>
          <a:p>
            <a:r>
              <a:rPr lang="en-GB" sz="2000" dirty="0" smtClean="0">
                <a:solidFill>
                  <a:prstClr val="black"/>
                </a:solidFill>
                <a:latin typeface="Arial" panose="020B0604020202020204" pitchFamily="34" charset="0"/>
                <a:cs typeface="Arial" panose="020B0604020202020204" pitchFamily="34" charset="0"/>
              </a:rPr>
              <a:t>How to access care and support </a:t>
            </a:r>
            <a:endParaRPr lang="en-GB" sz="2000" dirty="0">
              <a:solidFill>
                <a:prstClr val="black"/>
              </a:solidFill>
              <a:latin typeface="Arial" panose="020B0604020202020204" pitchFamily="34" charset="0"/>
              <a:cs typeface="Arial" panose="020B0604020202020204" pitchFamily="34" charset="0"/>
            </a:endParaRPr>
          </a:p>
        </p:txBody>
      </p:sp>
      <p:sp>
        <p:nvSpPr>
          <p:cNvPr id="6" name="Cloud Callout 5"/>
          <p:cNvSpPr/>
          <p:nvPr/>
        </p:nvSpPr>
        <p:spPr>
          <a:xfrm>
            <a:off x="441260" y="888456"/>
            <a:ext cx="1239492" cy="1028376"/>
          </a:xfrm>
          <a:prstGeom prst="cloudCallou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657284" y="1064930"/>
            <a:ext cx="818372" cy="707886"/>
          </a:xfrm>
          <a:prstGeom prst="rect">
            <a:avLst/>
          </a:prstGeom>
          <a:noFill/>
        </p:spPr>
        <p:txBody>
          <a:bodyPr wrap="square" rtlCol="0">
            <a:spAutoFit/>
          </a:bodyPr>
          <a:lstStyle/>
          <a:p>
            <a:r>
              <a:rPr lang="en-GB" sz="1000" b="1" dirty="0" smtClean="0">
                <a:solidFill>
                  <a:prstClr val="black"/>
                </a:solidFill>
                <a:latin typeface="Arial" panose="020B0604020202020204" pitchFamily="34" charset="0"/>
                <a:cs typeface="Arial" panose="020B0604020202020204" pitchFamily="34" charset="0"/>
              </a:rPr>
              <a:t>I think I may need care and support</a:t>
            </a:r>
            <a:endParaRPr lang="en-GB" sz="1000" b="1" dirty="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2529849" y="1428471"/>
            <a:ext cx="1944216" cy="1466044"/>
          </a:xfrm>
          <a:prstGeom prst="round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2589032" y="1629961"/>
            <a:ext cx="1863078" cy="1154162"/>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Information, Advice and Assistance Service</a:t>
            </a:r>
          </a:p>
          <a:p>
            <a:r>
              <a:rPr lang="en-GB" sz="1100" b="1" dirty="0">
                <a:solidFill>
                  <a:prstClr val="black"/>
                </a:solidFill>
                <a:latin typeface="Arial" panose="020B0604020202020204" pitchFamily="34" charset="0"/>
                <a:cs typeface="Arial" panose="020B0604020202020204" pitchFamily="34" charset="0"/>
              </a:rPr>
              <a:t>Signpost to </a:t>
            </a:r>
            <a:r>
              <a:rPr lang="en-GB" sz="1100" b="1" dirty="0" smtClean="0">
                <a:solidFill>
                  <a:prstClr val="black"/>
                </a:solidFill>
                <a:latin typeface="Arial" panose="020B0604020202020204" pitchFamily="34" charset="0"/>
                <a:cs typeface="Arial" panose="020B0604020202020204" pitchFamily="34" charset="0"/>
              </a:rPr>
              <a:t>preventative </a:t>
            </a:r>
            <a:r>
              <a:rPr lang="en-GB" sz="1100" b="1" dirty="0">
                <a:solidFill>
                  <a:prstClr val="black"/>
                </a:solidFill>
                <a:latin typeface="Arial" panose="020B0604020202020204" pitchFamily="34" charset="0"/>
                <a:cs typeface="Arial" panose="020B0604020202020204" pitchFamily="34" charset="0"/>
              </a:rPr>
              <a:t>services </a:t>
            </a:r>
            <a:r>
              <a:rPr lang="en-GB" sz="1100" b="1" u="sng" dirty="0" smtClean="0">
                <a:solidFill>
                  <a:prstClr val="black"/>
                </a:solidFill>
                <a:latin typeface="Arial" panose="020B0604020202020204" pitchFamily="34" charset="0"/>
                <a:cs typeface="Arial" panose="020B0604020202020204" pitchFamily="34" charset="0"/>
              </a:rPr>
              <a:t>OR</a:t>
            </a:r>
            <a:r>
              <a:rPr lang="en-GB" sz="1100" b="1" dirty="0" smtClean="0">
                <a:solidFill>
                  <a:prstClr val="black"/>
                </a:solidFill>
                <a:latin typeface="Arial" panose="020B0604020202020204" pitchFamily="34" charset="0"/>
                <a:cs typeface="Arial" panose="020B0604020202020204" pitchFamily="34" charset="0"/>
              </a:rPr>
              <a:t> </a:t>
            </a:r>
            <a:r>
              <a:rPr lang="en-GB" sz="1100" b="1" dirty="0">
                <a:solidFill>
                  <a:prstClr val="black"/>
                </a:solidFill>
                <a:latin typeface="Arial" panose="020B0604020202020204" pitchFamily="34" charset="0"/>
                <a:cs typeface="Arial" panose="020B0604020202020204" pitchFamily="34" charset="0"/>
              </a:rPr>
              <a:t>start an </a:t>
            </a:r>
            <a:r>
              <a:rPr lang="en-GB" sz="1100" b="1" dirty="0" smtClean="0">
                <a:solidFill>
                  <a:prstClr val="black"/>
                </a:solidFill>
                <a:latin typeface="Arial" panose="020B0604020202020204" pitchFamily="34" charset="0"/>
                <a:cs typeface="Arial" panose="020B0604020202020204" pitchFamily="34" charset="0"/>
              </a:rPr>
              <a:t>assessment</a:t>
            </a:r>
            <a:endParaRPr lang="en-GB" sz="1100" b="1" dirty="0">
              <a:solidFill>
                <a:prstClr val="black"/>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7020272" y="2080732"/>
            <a:ext cx="491160" cy="123993"/>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50602" y="1830513"/>
            <a:ext cx="682092" cy="430887"/>
          </a:xfrm>
          <a:prstGeom prst="rect">
            <a:avLst/>
          </a:prstGeom>
          <a:noFill/>
        </p:spPr>
        <p:txBody>
          <a:bodyPr wrap="square" rtlCol="0">
            <a:spAutoFit/>
          </a:bodyPr>
          <a:lstStyle/>
          <a:p>
            <a:r>
              <a:rPr lang="en-GB" sz="1100" dirty="0" smtClean="0">
                <a:solidFill>
                  <a:prstClr val="black"/>
                </a:solidFill>
                <a:latin typeface="Arial" panose="020B0604020202020204" pitchFamily="34" charset="0"/>
                <a:cs typeface="Arial" panose="020B0604020202020204" pitchFamily="34" charset="0"/>
              </a:rPr>
              <a:t>Contact the…</a:t>
            </a:r>
            <a:endParaRPr lang="en-GB" sz="1100" dirty="0">
              <a:solidFill>
                <a:prstClr val="black"/>
              </a:solidFill>
              <a:latin typeface="Arial" panose="020B0604020202020204" pitchFamily="34" charset="0"/>
              <a:cs typeface="Arial" panose="020B0604020202020204" pitchFamily="34" charset="0"/>
            </a:endParaRPr>
          </a:p>
        </p:txBody>
      </p:sp>
      <p:sp>
        <p:nvSpPr>
          <p:cNvPr id="19" name="TextBox 18"/>
          <p:cNvSpPr txBox="1"/>
          <p:nvPr/>
        </p:nvSpPr>
        <p:spPr>
          <a:xfrm>
            <a:off x="305379" y="487705"/>
            <a:ext cx="3997647" cy="276999"/>
          </a:xfrm>
          <a:prstGeom prst="rect">
            <a:avLst/>
          </a:prstGeom>
          <a:noFill/>
        </p:spPr>
        <p:txBody>
          <a:bodyPr wrap="square" rtlCol="0">
            <a:spAutoFit/>
          </a:bodyPr>
          <a:lstStyle/>
          <a:p>
            <a:r>
              <a:rPr lang="en-GB" sz="1200" b="1" dirty="0" smtClean="0">
                <a:solidFill>
                  <a:srgbClr val="FF0000"/>
                </a:solidFill>
                <a:latin typeface="Arial" panose="020B0604020202020204" pitchFamily="34" charset="0"/>
                <a:cs typeface="Arial" panose="020B0604020202020204" pitchFamily="34" charset="0"/>
              </a:rPr>
              <a:t>Start top left and work clockwise through flowchart</a:t>
            </a:r>
            <a:endParaRPr lang="en-GB" sz="1200" b="1" dirty="0">
              <a:solidFill>
                <a:srgbClr val="FF0000"/>
              </a:solidFill>
              <a:latin typeface="Arial" panose="020B0604020202020204" pitchFamily="34" charset="0"/>
              <a:cs typeface="Arial" panose="020B0604020202020204" pitchFamily="34" charset="0"/>
            </a:endParaRPr>
          </a:p>
        </p:txBody>
      </p:sp>
      <p:sp>
        <p:nvSpPr>
          <p:cNvPr id="20" name="Rounded Rectangle 19"/>
          <p:cNvSpPr/>
          <p:nvPr/>
        </p:nvSpPr>
        <p:spPr>
          <a:xfrm>
            <a:off x="4868428" y="2116790"/>
            <a:ext cx="2139318" cy="11614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4876481" y="2230623"/>
            <a:ext cx="2160240" cy="769441"/>
          </a:xfrm>
          <a:prstGeom prst="rect">
            <a:avLst/>
          </a:prstGeom>
          <a:noFill/>
        </p:spPr>
        <p:txBody>
          <a:bodyPr wrap="square" rtlCol="0">
            <a:spAutoFit/>
          </a:bodyPr>
          <a:lstStyle/>
          <a:p>
            <a:pPr algn="ctr"/>
            <a:r>
              <a:rPr lang="en-GB" sz="1200" b="1" dirty="0" smtClean="0">
                <a:solidFill>
                  <a:prstClr val="black"/>
                </a:solidFill>
                <a:latin typeface="Arial" panose="020B0604020202020204" pitchFamily="34" charset="0"/>
                <a:cs typeface="Arial" panose="020B0604020202020204" pitchFamily="34" charset="0"/>
              </a:rPr>
              <a:t>Assessment </a:t>
            </a:r>
            <a:endParaRPr lang="en-GB" sz="1000" b="1" dirty="0" smtClean="0">
              <a:solidFill>
                <a:prstClr val="black"/>
              </a:solidFill>
              <a:latin typeface="Arial" panose="020B0604020202020204" pitchFamily="34" charset="0"/>
              <a:cs typeface="Arial" panose="020B0604020202020204" pitchFamily="34" charset="0"/>
            </a:endParaRPr>
          </a:p>
          <a:p>
            <a:endParaRPr lang="en-GB" sz="1000" b="1" dirty="0" smtClean="0">
              <a:solidFill>
                <a:prstClr val="black"/>
              </a:solidFill>
              <a:latin typeface="Arial" panose="020B0604020202020204" pitchFamily="34" charset="0"/>
              <a:cs typeface="Arial" panose="020B0604020202020204" pitchFamily="34" charset="0"/>
            </a:endParaRPr>
          </a:p>
          <a:p>
            <a:r>
              <a:rPr lang="en-GB" sz="1100" dirty="0" smtClean="0">
                <a:solidFill>
                  <a:prstClr val="black"/>
                </a:solidFill>
                <a:latin typeface="Arial" panose="020B0604020202020204" pitchFamily="34" charset="0"/>
                <a:cs typeface="Arial" panose="020B0604020202020204" pitchFamily="34" charset="0"/>
              </a:rPr>
              <a:t>Does the person have needs for care and support?</a:t>
            </a:r>
            <a:endParaRPr lang="en-GB" sz="1100"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5428587" y="5385410"/>
            <a:ext cx="1281133" cy="707886"/>
          </a:xfrm>
          <a:prstGeom prst="rect">
            <a:avLst/>
          </a:prstGeom>
          <a:noFill/>
        </p:spPr>
        <p:txBody>
          <a:bodyPr wrap="square" rtlCol="0">
            <a:spAutoFit/>
          </a:bodyPr>
          <a:lstStyle/>
          <a:p>
            <a:r>
              <a:rPr lang="en-GB" sz="1000" b="1" dirty="0" smtClean="0">
                <a:solidFill>
                  <a:prstClr val="black"/>
                </a:solidFill>
                <a:latin typeface="Arial" panose="020B0604020202020204" pitchFamily="34" charset="0"/>
                <a:cs typeface="Arial" panose="020B0604020202020204" pitchFamily="34" charset="0"/>
              </a:rPr>
              <a:t>If needs are eligible </a:t>
            </a:r>
            <a:r>
              <a:rPr lang="en-GB" sz="1000" dirty="0" smtClean="0">
                <a:solidFill>
                  <a:prstClr val="black"/>
                </a:solidFill>
                <a:latin typeface="Arial" panose="020B0604020202020204" pitchFamily="34" charset="0"/>
                <a:cs typeface="Arial" panose="020B0604020202020204" pitchFamily="34" charset="0"/>
              </a:rPr>
              <a:t>develop a  Care and Support Plan to meet needs </a:t>
            </a:r>
            <a:endParaRPr lang="en-GB" sz="1000" dirty="0">
              <a:solidFill>
                <a:prstClr val="black"/>
              </a:solidFill>
              <a:latin typeface="Arial" panose="020B0604020202020204" pitchFamily="34" charset="0"/>
              <a:cs typeface="Arial" panose="020B0604020202020204" pitchFamily="34" charset="0"/>
            </a:endParaRPr>
          </a:p>
        </p:txBody>
      </p:sp>
      <p:sp>
        <p:nvSpPr>
          <p:cNvPr id="29" name="Flowchart: Multidocument 28"/>
          <p:cNvSpPr/>
          <p:nvPr/>
        </p:nvSpPr>
        <p:spPr>
          <a:xfrm>
            <a:off x="7668344" y="259884"/>
            <a:ext cx="1351176" cy="1908396"/>
          </a:xfrm>
          <a:prstGeom prst="flowChartMultidocumen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p:cNvSpPr txBox="1"/>
          <p:nvPr/>
        </p:nvSpPr>
        <p:spPr>
          <a:xfrm>
            <a:off x="7668344" y="564087"/>
            <a:ext cx="1224136" cy="1538883"/>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Specialist assessments</a:t>
            </a:r>
          </a:p>
          <a:p>
            <a:r>
              <a:rPr lang="en-GB" sz="1000" b="1" i="1" dirty="0" smtClean="0">
                <a:solidFill>
                  <a:prstClr val="black"/>
                </a:solidFill>
                <a:latin typeface="Arial" panose="020B0604020202020204" pitchFamily="34" charset="0"/>
                <a:cs typeface="Arial" panose="020B0604020202020204" pitchFamily="34" charset="0"/>
              </a:rPr>
              <a:t>If</a:t>
            </a:r>
            <a:r>
              <a:rPr lang="en-GB" sz="1000" dirty="0" smtClean="0">
                <a:solidFill>
                  <a:prstClr val="black"/>
                </a:solidFill>
                <a:latin typeface="Arial" panose="020B0604020202020204" pitchFamily="34" charset="0"/>
                <a:cs typeface="Arial" panose="020B0604020202020204" pitchFamily="34" charset="0"/>
              </a:rPr>
              <a:t> other </a:t>
            </a:r>
            <a:r>
              <a:rPr lang="en-GB" sz="1000" b="1" dirty="0" smtClean="0">
                <a:solidFill>
                  <a:prstClr val="black"/>
                </a:solidFill>
                <a:latin typeface="Arial" panose="020B0604020202020204" pitchFamily="34" charset="0"/>
                <a:cs typeface="Arial" panose="020B0604020202020204" pitchFamily="34" charset="0"/>
              </a:rPr>
              <a:t>specialist assessments </a:t>
            </a:r>
            <a:r>
              <a:rPr lang="en-GB" sz="1000" dirty="0" smtClean="0">
                <a:solidFill>
                  <a:prstClr val="black"/>
                </a:solidFill>
                <a:latin typeface="Arial" panose="020B0604020202020204" pitchFamily="34" charset="0"/>
                <a:cs typeface="Arial" panose="020B0604020202020204" pitchFamily="34" charset="0"/>
              </a:rPr>
              <a:t>need to be undertaken, do </a:t>
            </a:r>
            <a:r>
              <a:rPr lang="en-GB" sz="1000" dirty="0">
                <a:solidFill>
                  <a:prstClr val="black"/>
                </a:solidFill>
                <a:latin typeface="Arial" panose="020B0604020202020204" pitchFamily="34" charset="0"/>
                <a:cs typeface="Arial" panose="020B0604020202020204" pitchFamily="34" charset="0"/>
              </a:rPr>
              <a:t>so </a:t>
            </a:r>
            <a:r>
              <a:rPr lang="en-GB" sz="1000" dirty="0" smtClean="0">
                <a:solidFill>
                  <a:prstClr val="black"/>
                </a:solidFill>
                <a:latin typeface="Arial" panose="020B0604020202020204" pitchFamily="34" charset="0"/>
                <a:cs typeface="Arial" panose="020B0604020202020204" pitchFamily="34" charset="0"/>
              </a:rPr>
              <a:t>concurrentl</a:t>
            </a:r>
            <a:r>
              <a:rPr lang="en-GB" sz="1000" dirty="0">
                <a:solidFill>
                  <a:prstClr val="black"/>
                </a:solidFill>
                <a:latin typeface="Arial" panose="020B0604020202020204" pitchFamily="34" charset="0"/>
                <a:cs typeface="Arial" panose="020B0604020202020204" pitchFamily="34" charset="0"/>
              </a:rPr>
              <a:t>y</a:t>
            </a:r>
            <a:r>
              <a:rPr lang="en-GB" sz="1000" dirty="0" smtClean="0">
                <a:solidFill>
                  <a:prstClr val="black"/>
                </a:solidFill>
                <a:latin typeface="Arial" panose="020B0604020202020204" pitchFamily="34" charset="0"/>
                <a:cs typeface="Arial" panose="020B0604020202020204" pitchFamily="34" charset="0"/>
              </a:rPr>
              <a:t> and  build in as required</a:t>
            </a:r>
            <a:endParaRPr lang="en-GB" sz="1000" dirty="0">
              <a:solidFill>
                <a:prstClr val="black"/>
              </a:solidFill>
              <a:latin typeface="Arial" panose="020B0604020202020204" pitchFamily="34" charset="0"/>
              <a:cs typeface="Arial" panose="020B0604020202020204" pitchFamily="34" charset="0"/>
            </a:endParaRPr>
          </a:p>
        </p:txBody>
      </p:sp>
      <p:sp>
        <p:nvSpPr>
          <p:cNvPr id="37" name="Rounded Rectangle 36"/>
          <p:cNvSpPr/>
          <p:nvPr/>
        </p:nvSpPr>
        <p:spPr>
          <a:xfrm>
            <a:off x="2337101" y="3521229"/>
            <a:ext cx="2016224" cy="1275923"/>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p:cNvSpPr txBox="1"/>
          <p:nvPr/>
        </p:nvSpPr>
        <p:spPr>
          <a:xfrm>
            <a:off x="2383491" y="3487453"/>
            <a:ext cx="1872208" cy="1138773"/>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Preventative </a:t>
            </a:r>
            <a:br>
              <a:rPr lang="en-GB" sz="1200" b="1" dirty="0" smtClean="0">
                <a:solidFill>
                  <a:prstClr val="black"/>
                </a:solidFill>
                <a:latin typeface="Arial" panose="020B0604020202020204" pitchFamily="34" charset="0"/>
                <a:cs typeface="Arial" panose="020B0604020202020204" pitchFamily="34" charset="0"/>
              </a:rPr>
            </a:br>
            <a:r>
              <a:rPr lang="en-GB" sz="1200" b="1" dirty="0" smtClean="0">
                <a:solidFill>
                  <a:prstClr val="black"/>
                </a:solidFill>
                <a:latin typeface="Arial" panose="020B0604020202020204" pitchFamily="34" charset="0"/>
                <a:cs typeface="Arial" panose="020B0604020202020204" pitchFamily="34" charset="0"/>
              </a:rPr>
              <a:t>Well-being Services</a:t>
            </a:r>
          </a:p>
          <a:p>
            <a:r>
              <a:rPr lang="en-GB" sz="1100" dirty="0" smtClean="0">
                <a:solidFill>
                  <a:prstClr val="black"/>
                </a:solidFill>
                <a:latin typeface="Arial" panose="020B0604020202020204" pitchFamily="34" charset="0"/>
                <a:cs typeface="Arial" panose="020B0604020202020204" pitchFamily="34" charset="0"/>
              </a:rPr>
              <a:t>Range of services and support available in the community: some of which may be chargeable.</a:t>
            </a:r>
            <a:endParaRPr lang="en-GB" sz="1100" dirty="0">
              <a:solidFill>
                <a:prstClr val="black"/>
              </a:solidFill>
              <a:latin typeface="Arial" panose="020B0604020202020204" pitchFamily="34" charset="0"/>
              <a:cs typeface="Arial" panose="020B0604020202020204" pitchFamily="34" charset="0"/>
            </a:endParaRPr>
          </a:p>
        </p:txBody>
      </p:sp>
      <p:sp>
        <p:nvSpPr>
          <p:cNvPr id="57" name="Cloud Callout 56"/>
          <p:cNvSpPr/>
          <p:nvPr/>
        </p:nvSpPr>
        <p:spPr>
          <a:xfrm>
            <a:off x="251519" y="2348879"/>
            <a:ext cx="1557247" cy="1138573"/>
          </a:xfrm>
          <a:prstGeom prst="cloudCallout">
            <a:avLst>
              <a:gd name="adj1" fmla="val -23398"/>
              <a:gd name="adj2" fmla="val 6793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TextBox 57"/>
          <p:cNvSpPr txBox="1"/>
          <p:nvPr/>
        </p:nvSpPr>
        <p:spPr>
          <a:xfrm>
            <a:off x="585276" y="2495218"/>
            <a:ext cx="962388" cy="861774"/>
          </a:xfrm>
          <a:prstGeom prst="rect">
            <a:avLst/>
          </a:prstGeom>
          <a:noFill/>
        </p:spPr>
        <p:txBody>
          <a:bodyPr wrap="square" rtlCol="0">
            <a:spAutoFit/>
          </a:bodyPr>
          <a:lstStyle/>
          <a:p>
            <a:r>
              <a:rPr lang="en-GB" sz="1000" b="1" dirty="0" smtClean="0">
                <a:solidFill>
                  <a:prstClr val="black"/>
                </a:solidFill>
                <a:latin typeface="Arial" panose="020B0604020202020204" pitchFamily="34" charset="0"/>
                <a:cs typeface="Arial" panose="020B0604020202020204" pitchFamily="34" charset="0"/>
              </a:rPr>
              <a:t>I think someone I know may need care and support</a:t>
            </a:r>
            <a:endParaRPr lang="en-GB" sz="1000" b="1" dirty="0">
              <a:solidFill>
                <a:prstClr val="black"/>
              </a:solidFill>
              <a:latin typeface="Arial" panose="020B0604020202020204" pitchFamily="34" charset="0"/>
              <a:cs typeface="Arial" panose="020B0604020202020204" pitchFamily="34" charset="0"/>
            </a:endParaRPr>
          </a:p>
        </p:txBody>
      </p:sp>
      <p:cxnSp>
        <p:nvCxnSpPr>
          <p:cNvPr id="60" name="Straight Arrow Connector 59"/>
          <p:cNvCxnSpPr/>
          <p:nvPr/>
        </p:nvCxnSpPr>
        <p:spPr>
          <a:xfrm>
            <a:off x="1680752" y="2436475"/>
            <a:ext cx="82028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Action Button: Help 1023">
            <a:hlinkClick r:id="" action="ppaction://noaction" highlightClick="1"/>
          </p:cNvPr>
          <p:cNvSpPr/>
          <p:nvPr/>
        </p:nvSpPr>
        <p:spPr>
          <a:xfrm>
            <a:off x="225236" y="1988840"/>
            <a:ext cx="432048" cy="369332"/>
          </a:xfrm>
          <a:prstGeom prst="actionButtonHelp">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8" name="Snip Single Corner Rectangle 1027"/>
          <p:cNvSpPr/>
          <p:nvPr/>
        </p:nvSpPr>
        <p:spPr>
          <a:xfrm>
            <a:off x="2529850" y="4973286"/>
            <a:ext cx="1977496" cy="1480050"/>
          </a:xfrm>
          <a:prstGeom prst="snip1Rect">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9" name="TextBox 1028"/>
          <p:cNvSpPr txBox="1"/>
          <p:nvPr/>
        </p:nvSpPr>
        <p:spPr>
          <a:xfrm>
            <a:off x="2555776" y="5088666"/>
            <a:ext cx="1855215" cy="1292662"/>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Care and Support Plan</a:t>
            </a:r>
          </a:p>
          <a:p>
            <a:r>
              <a:rPr lang="en-GB" sz="1100" dirty="0" smtClean="0">
                <a:solidFill>
                  <a:prstClr val="black"/>
                </a:solidFill>
                <a:latin typeface="Arial" panose="020B0604020202020204" pitchFamily="34" charset="0"/>
                <a:cs typeface="Arial" panose="020B0604020202020204" pitchFamily="34" charset="0"/>
              </a:rPr>
              <a:t>Deliver care and support to</a:t>
            </a:r>
            <a:r>
              <a:rPr lang="en-GB" sz="1100" b="1" dirty="0" smtClean="0">
                <a:solidFill>
                  <a:prstClr val="black"/>
                </a:solidFill>
                <a:latin typeface="Arial" panose="020B0604020202020204" pitchFamily="34" charset="0"/>
                <a:cs typeface="Arial" panose="020B0604020202020204" pitchFamily="34" charset="0"/>
              </a:rPr>
              <a:t> </a:t>
            </a:r>
            <a:r>
              <a:rPr lang="en-GB" sz="1100" dirty="0" smtClean="0">
                <a:solidFill>
                  <a:prstClr val="black"/>
                </a:solidFill>
                <a:latin typeface="Arial" panose="020B0604020202020204" pitchFamily="34" charset="0"/>
                <a:cs typeface="Arial" panose="020B0604020202020204" pitchFamily="34" charset="0"/>
              </a:rPr>
              <a:t>meet identified needs.</a:t>
            </a:r>
          </a:p>
          <a:p>
            <a:r>
              <a:rPr lang="en-GB" sz="1100" dirty="0" smtClean="0">
                <a:solidFill>
                  <a:prstClr val="black"/>
                </a:solidFill>
                <a:latin typeface="Arial" panose="020B0604020202020204" pitchFamily="34" charset="0"/>
                <a:cs typeface="Arial" panose="020B0604020202020204" pitchFamily="34" charset="0"/>
              </a:rPr>
              <a:t>Plan will include reference to any other needs being met outside the care and support </a:t>
            </a:r>
            <a:r>
              <a:rPr lang="en-GB" sz="1100" dirty="0">
                <a:solidFill>
                  <a:prstClr val="black"/>
                </a:solidFill>
                <a:latin typeface="Arial" panose="020B0604020202020204" pitchFamily="34" charset="0"/>
                <a:cs typeface="Arial" panose="020B0604020202020204" pitchFamily="34" charset="0"/>
              </a:rPr>
              <a:t>p</a:t>
            </a:r>
            <a:r>
              <a:rPr lang="en-GB" sz="1100" dirty="0" smtClean="0">
                <a:solidFill>
                  <a:prstClr val="black"/>
                </a:solidFill>
                <a:latin typeface="Arial" panose="020B0604020202020204" pitchFamily="34" charset="0"/>
                <a:cs typeface="Arial" panose="020B0604020202020204" pitchFamily="34" charset="0"/>
              </a:rPr>
              <a:t>lan if applicable. </a:t>
            </a:r>
            <a:endParaRPr lang="en-GB" sz="1100" dirty="0">
              <a:solidFill>
                <a:prstClr val="black"/>
              </a:solidFill>
              <a:latin typeface="Arial" panose="020B0604020202020204" pitchFamily="34" charset="0"/>
              <a:cs typeface="Arial" panose="020B0604020202020204" pitchFamily="34" charset="0"/>
            </a:endParaRPr>
          </a:p>
        </p:txBody>
      </p:sp>
      <p:sp>
        <p:nvSpPr>
          <p:cNvPr id="1054" name="Rounded Rectangle 1053"/>
          <p:cNvSpPr/>
          <p:nvPr/>
        </p:nvSpPr>
        <p:spPr>
          <a:xfrm>
            <a:off x="225237" y="4616354"/>
            <a:ext cx="1583530" cy="19809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5" name="TextBox 1054"/>
          <p:cNvSpPr txBox="1"/>
          <p:nvPr/>
        </p:nvSpPr>
        <p:spPr>
          <a:xfrm>
            <a:off x="277907" y="4734723"/>
            <a:ext cx="1531402" cy="1646605"/>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Review / </a:t>
            </a:r>
          </a:p>
          <a:p>
            <a:r>
              <a:rPr lang="en-GB" sz="1200" b="1" dirty="0" smtClean="0">
                <a:solidFill>
                  <a:prstClr val="black"/>
                </a:solidFill>
                <a:latin typeface="Arial" panose="020B0604020202020204" pitchFamily="34" charset="0"/>
                <a:cs typeface="Arial" panose="020B0604020202020204" pitchFamily="34" charset="0"/>
              </a:rPr>
              <a:t>re-assessment</a:t>
            </a:r>
          </a:p>
          <a:p>
            <a:r>
              <a:rPr lang="en-GB" sz="1100" dirty="0" smtClean="0">
                <a:solidFill>
                  <a:prstClr val="black"/>
                </a:solidFill>
                <a:latin typeface="Arial" panose="020B0604020202020204" pitchFamily="34" charset="0"/>
                <a:cs typeface="Arial" panose="020B0604020202020204" pitchFamily="34" charset="0"/>
              </a:rPr>
              <a:t>Care and support plan will be reviewed at agreed point.</a:t>
            </a:r>
          </a:p>
          <a:p>
            <a:r>
              <a:rPr lang="en-GB" sz="1100" dirty="0" smtClean="0">
                <a:solidFill>
                  <a:prstClr val="black"/>
                </a:solidFill>
                <a:latin typeface="Arial" panose="020B0604020202020204" pitchFamily="34" charset="0"/>
                <a:cs typeface="Arial" panose="020B0604020202020204" pitchFamily="34" charset="0"/>
              </a:rPr>
              <a:t>Re-assessment </a:t>
            </a:r>
            <a:br>
              <a:rPr lang="en-GB" sz="1100" dirty="0" smtClean="0">
                <a:solidFill>
                  <a:prstClr val="black"/>
                </a:solidFill>
                <a:latin typeface="Arial" panose="020B0604020202020204" pitchFamily="34" charset="0"/>
                <a:cs typeface="Arial" panose="020B0604020202020204" pitchFamily="34" charset="0"/>
              </a:rPr>
            </a:br>
            <a:r>
              <a:rPr lang="en-GB" sz="1100" dirty="0" smtClean="0">
                <a:solidFill>
                  <a:prstClr val="black"/>
                </a:solidFill>
                <a:latin typeface="Arial" panose="020B0604020202020204" pitchFamily="34" charset="0"/>
                <a:cs typeface="Arial" panose="020B0604020202020204" pitchFamily="34" charset="0"/>
              </a:rPr>
              <a:t>will be undertaken  </a:t>
            </a:r>
            <a:br>
              <a:rPr lang="en-GB" sz="1100" dirty="0" smtClean="0">
                <a:solidFill>
                  <a:prstClr val="black"/>
                </a:solidFill>
                <a:latin typeface="Arial" panose="020B0604020202020204" pitchFamily="34" charset="0"/>
                <a:cs typeface="Arial" panose="020B0604020202020204" pitchFamily="34" charset="0"/>
              </a:rPr>
            </a:br>
            <a:r>
              <a:rPr lang="en-GB" sz="1100" dirty="0" smtClean="0">
                <a:solidFill>
                  <a:prstClr val="black"/>
                </a:solidFill>
                <a:latin typeface="Arial" panose="020B0604020202020204" pitchFamily="34" charset="0"/>
                <a:cs typeface="Arial" panose="020B0604020202020204" pitchFamily="34" charset="0"/>
              </a:rPr>
              <a:t>if circumstances change</a:t>
            </a:r>
            <a:endParaRPr lang="en-GB" sz="1100" dirty="0">
              <a:solidFill>
                <a:prstClr val="black"/>
              </a:solidFill>
              <a:latin typeface="Arial" panose="020B0604020202020204" pitchFamily="34" charset="0"/>
              <a:cs typeface="Arial" panose="020B0604020202020204" pitchFamily="34" charset="0"/>
            </a:endParaRPr>
          </a:p>
        </p:txBody>
      </p:sp>
      <p:sp>
        <p:nvSpPr>
          <p:cNvPr id="2" name="Rounded Rectangle 1"/>
          <p:cNvSpPr/>
          <p:nvPr/>
        </p:nvSpPr>
        <p:spPr>
          <a:xfrm>
            <a:off x="7485147" y="2418010"/>
            <a:ext cx="1312750" cy="38193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a:t>
            </a:r>
            <a:endParaRPr lang="en-GB" dirty="0">
              <a:solidFill>
                <a:prstClr val="white"/>
              </a:solidFill>
            </a:endParaRPr>
          </a:p>
        </p:txBody>
      </p:sp>
      <p:sp>
        <p:nvSpPr>
          <p:cNvPr id="50" name="TextBox 49"/>
          <p:cNvSpPr txBox="1"/>
          <p:nvPr/>
        </p:nvSpPr>
        <p:spPr>
          <a:xfrm>
            <a:off x="7479924" y="2420888"/>
            <a:ext cx="1340548" cy="3785652"/>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Assessment </a:t>
            </a:r>
            <a:endParaRPr lang="en-GB" sz="900" b="1" dirty="0" smtClean="0">
              <a:solidFill>
                <a:prstClr val="black"/>
              </a:solidFill>
              <a:latin typeface="Arial" panose="020B0604020202020204" pitchFamily="34" charset="0"/>
              <a:cs typeface="Arial" panose="020B0604020202020204" pitchFamily="34" charset="0"/>
            </a:endParaRPr>
          </a:p>
          <a:p>
            <a:r>
              <a:rPr lang="en-GB" sz="1000" dirty="0" smtClean="0">
                <a:solidFill>
                  <a:prstClr val="black"/>
                </a:solidFill>
                <a:latin typeface="Arial" panose="020B0604020202020204" pitchFamily="34" charset="0"/>
                <a:cs typeface="Arial" panose="020B0604020202020204" pitchFamily="34" charset="0"/>
              </a:rPr>
              <a:t>Identify whether each need can be met through signposting to preventative services or met in an another way OR whether a care and </a:t>
            </a:r>
            <a:r>
              <a:rPr lang="en-GB" sz="1000" dirty="0">
                <a:solidFill>
                  <a:prstClr val="black"/>
                </a:solidFill>
                <a:latin typeface="Arial" panose="020B0604020202020204" pitchFamily="34" charset="0"/>
                <a:cs typeface="Arial" panose="020B0604020202020204" pitchFamily="34" charset="0"/>
              </a:rPr>
              <a:t>s</a:t>
            </a:r>
            <a:r>
              <a:rPr lang="en-GB" sz="1000" dirty="0" smtClean="0">
                <a:solidFill>
                  <a:prstClr val="black"/>
                </a:solidFill>
                <a:latin typeface="Arial" panose="020B0604020202020204" pitchFamily="34" charset="0"/>
                <a:cs typeface="Arial" panose="020B0604020202020204" pitchFamily="34" charset="0"/>
              </a:rPr>
              <a:t>upport plan is required.</a:t>
            </a:r>
          </a:p>
          <a:p>
            <a:endParaRPr lang="en-GB" sz="900" dirty="0">
              <a:solidFill>
                <a:prstClr val="black"/>
              </a:solidFill>
              <a:latin typeface="Arial" panose="020B0604020202020204" pitchFamily="34" charset="0"/>
              <a:cs typeface="Arial" panose="020B0604020202020204" pitchFamily="34" charset="0"/>
            </a:endParaRPr>
          </a:p>
          <a:p>
            <a:r>
              <a:rPr lang="en-GB" sz="1000" dirty="0" smtClean="0">
                <a:solidFill>
                  <a:prstClr val="black"/>
                </a:solidFill>
                <a:latin typeface="Arial" panose="020B0604020202020204" pitchFamily="34" charset="0"/>
                <a:cs typeface="Arial" panose="020B0604020202020204" pitchFamily="34" charset="0"/>
              </a:rPr>
              <a:t>If the identified need can be met through signposting  the need </a:t>
            </a:r>
            <a:r>
              <a:rPr lang="en-GB" sz="1000" b="1" dirty="0" smtClean="0">
                <a:solidFill>
                  <a:prstClr val="black"/>
                </a:solidFill>
                <a:latin typeface="Arial" panose="020B0604020202020204" pitchFamily="34" charset="0"/>
                <a:cs typeface="Arial" panose="020B0604020202020204" pitchFamily="34" charset="0"/>
              </a:rPr>
              <a:t>will</a:t>
            </a:r>
            <a:r>
              <a:rPr lang="en-GB" sz="1000" dirty="0" smtClean="0">
                <a:solidFill>
                  <a:prstClr val="black"/>
                </a:solidFill>
                <a:latin typeface="Arial" panose="020B0604020202020204" pitchFamily="34" charset="0"/>
                <a:cs typeface="Arial" panose="020B0604020202020204" pitchFamily="34" charset="0"/>
              </a:rPr>
              <a:t> </a:t>
            </a:r>
            <a:r>
              <a:rPr lang="en-GB" sz="1000" b="1" dirty="0" smtClean="0">
                <a:solidFill>
                  <a:prstClr val="black"/>
                </a:solidFill>
                <a:latin typeface="Arial" panose="020B0604020202020204" pitchFamily="34" charset="0"/>
                <a:cs typeface="Arial" panose="020B0604020202020204" pitchFamily="34" charset="0"/>
              </a:rPr>
              <a:t>NOT be eligible.</a:t>
            </a:r>
            <a:endParaRPr lang="en-GB" sz="1000" dirty="0">
              <a:solidFill>
                <a:prstClr val="black"/>
              </a:solidFill>
              <a:latin typeface="Arial" panose="020B0604020202020204" pitchFamily="34" charset="0"/>
              <a:cs typeface="Arial" panose="020B0604020202020204" pitchFamily="34" charset="0"/>
            </a:endParaRPr>
          </a:p>
          <a:p>
            <a:endParaRPr lang="en-GB" sz="900" dirty="0" smtClean="0">
              <a:solidFill>
                <a:prstClr val="black"/>
              </a:solidFill>
              <a:latin typeface="Arial" panose="020B0604020202020204" pitchFamily="34" charset="0"/>
              <a:cs typeface="Arial" panose="020B0604020202020204" pitchFamily="34" charset="0"/>
            </a:endParaRPr>
          </a:p>
          <a:p>
            <a:r>
              <a:rPr lang="en-GB" sz="1000" dirty="0" smtClean="0">
                <a:solidFill>
                  <a:prstClr val="black"/>
                </a:solidFill>
                <a:latin typeface="Arial" panose="020B0604020202020204" pitchFamily="34" charset="0"/>
                <a:cs typeface="Arial" panose="020B0604020202020204" pitchFamily="34" charset="0"/>
              </a:rPr>
              <a:t>If the identified need can only be met through a Care and Support Plan the identified need </a:t>
            </a:r>
            <a:r>
              <a:rPr lang="en-GB" sz="1000" b="1" dirty="0" smtClean="0">
                <a:solidFill>
                  <a:prstClr val="black"/>
                </a:solidFill>
                <a:latin typeface="Arial" panose="020B0604020202020204" pitchFamily="34" charset="0"/>
                <a:cs typeface="Arial" panose="020B0604020202020204" pitchFamily="34" charset="0"/>
              </a:rPr>
              <a:t>will be</a:t>
            </a:r>
            <a:r>
              <a:rPr lang="en-GB" sz="1000" dirty="0" smtClean="0">
                <a:solidFill>
                  <a:prstClr val="black"/>
                </a:solidFill>
                <a:latin typeface="Arial" panose="020B0604020202020204" pitchFamily="34" charset="0"/>
                <a:cs typeface="Arial" panose="020B0604020202020204" pitchFamily="34" charset="0"/>
              </a:rPr>
              <a:t> </a:t>
            </a:r>
            <a:r>
              <a:rPr lang="en-GB" sz="1000" b="1" dirty="0" smtClean="0">
                <a:solidFill>
                  <a:prstClr val="black"/>
                </a:solidFill>
                <a:latin typeface="Arial" panose="020B0604020202020204" pitchFamily="34" charset="0"/>
                <a:cs typeface="Arial" panose="020B0604020202020204" pitchFamily="34" charset="0"/>
              </a:rPr>
              <a:t>eligible.</a:t>
            </a:r>
            <a:endParaRPr lang="en-GB" sz="1000" dirty="0">
              <a:solidFill>
                <a:prstClr val="black"/>
              </a:solidFill>
              <a:latin typeface="Arial" panose="020B0604020202020204" pitchFamily="34" charset="0"/>
              <a:cs typeface="Arial" panose="020B0604020202020204" pitchFamily="34" charset="0"/>
            </a:endParaRPr>
          </a:p>
        </p:txBody>
      </p:sp>
      <p:sp>
        <p:nvSpPr>
          <p:cNvPr id="8" name="Left Arrow 7"/>
          <p:cNvSpPr/>
          <p:nvPr/>
        </p:nvSpPr>
        <p:spPr>
          <a:xfrm>
            <a:off x="5124413" y="3536686"/>
            <a:ext cx="1664375" cy="1404482"/>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TextBox 24"/>
          <p:cNvSpPr txBox="1"/>
          <p:nvPr/>
        </p:nvSpPr>
        <p:spPr>
          <a:xfrm>
            <a:off x="5377113" y="3873242"/>
            <a:ext cx="1410780" cy="707886"/>
          </a:xfrm>
          <a:prstGeom prst="rect">
            <a:avLst/>
          </a:prstGeom>
          <a:noFill/>
        </p:spPr>
        <p:txBody>
          <a:bodyPr wrap="square" rtlCol="0">
            <a:spAutoFit/>
          </a:bodyPr>
          <a:lstStyle/>
          <a:p>
            <a:r>
              <a:rPr lang="en-GB" sz="1000" b="1" dirty="0" smtClean="0">
                <a:solidFill>
                  <a:prstClr val="black"/>
                </a:solidFill>
                <a:latin typeface="Arial" panose="020B0604020202020204" pitchFamily="34" charset="0"/>
                <a:cs typeface="Arial" panose="020B0604020202020204" pitchFamily="34" charset="0"/>
              </a:rPr>
              <a:t>If needs are not eligible</a:t>
            </a:r>
            <a:r>
              <a:rPr lang="en-GB" sz="900" b="1" dirty="0" smtClean="0">
                <a:solidFill>
                  <a:prstClr val="black"/>
                </a:solidFill>
                <a:latin typeface="Arial" panose="020B0604020202020204" pitchFamily="34" charset="0"/>
                <a:cs typeface="Arial" panose="020B0604020202020204" pitchFamily="34" charset="0"/>
              </a:rPr>
              <a:t> </a:t>
            </a:r>
            <a:r>
              <a:rPr lang="en-GB" sz="1000" dirty="0" smtClean="0">
                <a:solidFill>
                  <a:prstClr val="black"/>
                </a:solidFill>
                <a:latin typeface="Arial" panose="020B0604020202020204" pitchFamily="34" charset="0"/>
                <a:cs typeface="Arial" panose="020B0604020202020204" pitchFamily="34" charset="0"/>
              </a:rPr>
              <a:t>meet </a:t>
            </a:r>
            <a:br>
              <a:rPr lang="en-GB" sz="1000" dirty="0" smtClean="0">
                <a:solidFill>
                  <a:prstClr val="black"/>
                </a:solidFill>
                <a:latin typeface="Arial" panose="020B0604020202020204" pitchFamily="34" charset="0"/>
                <a:cs typeface="Arial" panose="020B0604020202020204" pitchFamily="34" charset="0"/>
              </a:rPr>
            </a:br>
            <a:r>
              <a:rPr lang="en-GB" sz="1000" dirty="0" smtClean="0">
                <a:solidFill>
                  <a:prstClr val="black"/>
                </a:solidFill>
                <a:latin typeface="Arial" panose="020B0604020202020204" pitchFamily="34" charset="0"/>
                <a:cs typeface="Arial" panose="020B0604020202020204" pitchFamily="34" charset="0"/>
              </a:rPr>
              <a:t>through preventative </a:t>
            </a:r>
            <a:br>
              <a:rPr lang="en-GB" sz="1000" dirty="0" smtClean="0">
                <a:solidFill>
                  <a:prstClr val="black"/>
                </a:solidFill>
                <a:latin typeface="Arial" panose="020B0604020202020204" pitchFamily="34" charset="0"/>
                <a:cs typeface="Arial" panose="020B0604020202020204" pitchFamily="34" charset="0"/>
              </a:rPr>
            </a:br>
            <a:r>
              <a:rPr lang="en-GB" sz="1000" dirty="0" smtClean="0">
                <a:solidFill>
                  <a:prstClr val="black"/>
                </a:solidFill>
                <a:latin typeface="Arial" panose="020B0604020202020204" pitchFamily="34" charset="0"/>
                <a:cs typeface="Arial" panose="020B0604020202020204" pitchFamily="34" charset="0"/>
              </a:rPr>
              <a:t>well-being services</a:t>
            </a:r>
            <a:endParaRPr lang="en-GB" sz="1000" dirty="0">
              <a:solidFill>
                <a:prstClr val="black"/>
              </a:solidFill>
              <a:latin typeface="Arial" panose="020B0604020202020204" pitchFamily="34" charset="0"/>
              <a:cs typeface="Arial" panose="020B0604020202020204" pitchFamily="34" charset="0"/>
            </a:endParaRPr>
          </a:p>
        </p:txBody>
      </p:sp>
      <p:cxnSp>
        <p:nvCxnSpPr>
          <p:cNvPr id="46" name="Straight Arrow Connector 45"/>
          <p:cNvCxnSpPr/>
          <p:nvPr/>
        </p:nvCxnSpPr>
        <p:spPr>
          <a:xfrm>
            <a:off x="1680752" y="1628800"/>
            <a:ext cx="766161"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4497250" y="280227"/>
            <a:ext cx="1298886" cy="1420581"/>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TextBox 43"/>
          <p:cNvSpPr txBox="1"/>
          <p:nvPr/>
        </p:nvSpPr>
        <p:spPr>
          <a:xfrm>
            <a:off x="4582485" y="274583"/>
            <a:ext cx="1213651" cy="1354217"/>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Advocacy</a:t>
            </a:r>
            <a:r>
              <a:rPr lang="en-GB" sz="900" b="1" dirty="0" smtClean="0">
                <a:solidFill>
                  <a:prstClr val="black"/>
                </a:solidFill>
                <a:latin typeface="Arial" panose="020B0604020202020204" pitchFamily="34" charset="0"/>
                <a:cs typeface="Arial" panose="020B0604020202020204" pitchFamily="34" charset="0"/>
              </a:rPr>
              <a:t>:</a:t>
            </a:r>
          </a:p>
          <a:p>
            <a:r>
              <a:rPr lang="en-GB" sz="1000" b="1" i="1" dirty="0" smtClean="0">
                <a:solidFill>
                  <a:prstClr val="black"/>
                </a:solidFill>
                <a:latin typeface="Arial" panose="020B0604020202020204" pitchFamily="34" charset="0"/>
                <a:cs typeface="Arial" panose="020B0604020202020204" pitchFamily="34" charset="0"/>
              </a:rPr>
              <a:t>If </a:t>
            </a:r>
            <a:r>
              <a:rPr lang="en-GB" sz="1000" dirty="0" smtClean="0">
                <a:solidFill>
                  <a:prstClr val="black"/>
                </a:solidFill>
                <a:latin typeface="Arial" panose="020B0604020202020204" pitchFamily="34" charset="0"/>
                <a:cs typeface="Arial" panose="020B0604020202020204" pitchFamily="34" charset="0"/>
              </a:rPr>
              <a:t>people need help to participate in this process ensure  assistance or advocacy is available</a:t>
            </a:r>
            <a:endParaRPr lang="en-GB" sz="1000" dirty="0">
              <a:solidFill>
                <a:prstClr val="black"/>
              </a:solidFill>
              <a:latin typeface="Arial" panose="020B0604020202020204" pitchFamily="34" charset="0"/>
              <a:cs typeface="Arial" panose="020B0604020202020204" pitchFamily="34" charset="0"/>
            </a:endParaRPr>
          </a:p>
        </p:txBody>
      </p:sp>
      <p:cxnSp>
        <p:nvCxnSpPr>
          <p:cNvPr id="70" name="Straight Arrow Connector 69"/>
          <p:cNvCxnSpPr/>
          <p:nvPr/>
        </p:nvCxnSpPr>
        <p:spPr>
          <a:xfrm>
            <a:off x="4467712" y="2348880"/>
            <a:ext cx="43204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772745" y="752531"/>
            <a:ext cx="616487" cy="461551"/>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8797896" y="1972975"/>
            <a:ext cx="1" cy="46350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036721" y="2795522"/>
            <a:ext cx="43204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563888" y="2924944"/>
            <a:ext cx="0" cy="56250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4499992" y="4221088"/>
            <a:ext cx="50405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6845967" y="5733256"/>
            <a:ext cx="49514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6861636" y="4365104"/>
            <a:ext cx="43083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494328" y="4221088"/>
            <a:ext cx="132254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476958" y="5085184"/>
            <a:ext cx="132912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4572000" y="5733256"/>
            <a:ext cx="50405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1942857" y="5589240"/>
            <a:ext cx="50405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232078" y="1700808"/>
            <a:ext cx="0" cy="36004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5868144" y="233825"/>
            <a:ext cx="1582617" cy="1538991"/>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8" name="TextBox 107"/>
          <p:cNvSpPr txBox="1"/>
          <p:nvPr/>
        </p:nvSpPr>
        <p:spPr>
          <a:xfrm>
            <a:off x="5940152" y="315813"/>
            <a:ext cx="1512168" cy="1384995"/>
          </a:xfrm>
          <a:prstGeom prst="rect">
            <a:avLst/>
          </a:prstGeom>
          <a:noFill/>
        </p:spPr>
        <p:txBody>
          <a:bodyPr wrap="square" rtlCol="0">
            <a:spAutoFit/>
          </a:bodyPr>
          <a:lstStyle/>
          <a:p>
            <a:r>
              <a:rPr lang="en-GB" sz="1200" b="1" dirty="0" smtClean="0">
                <a:solidFill>
                  <a:prstClr val="black"/>
                </a:solidFill>
                <a:latin typeface="Arial" panose="020B0604020202020204" pitchFamily="34" charset="0"/>
                <a:cs typeface="Arial" panose="020B0604020202020204" pitchFamily="34" charset="0"/>
              </a:rPr>
              <a:t>Urgent need &amp; Safeguarding</a:t>
            </a:r>
          </a:p>
          <a:p>
            <a:r>
              <a:rPr lang="en-GB" sz="1000" dirty="0" smtClean="0">
                <a:solidFill>
                  <a:prstClr val="black"/>
                </a:solidFill>
                <a:latin typeface="Arial" panose="020B0604020202020204" pitchFamily="34" charset="0"/>
                <a:cs typeface="Arial" panose="020B0604020202020204" pitchFamily="34" charset="0"/>
              </a:rPr>
              <a:t>Assessments </a:t>
            </a:r>
            <a:r>
              <a:rPr lang="en-GB" sz="1000" b="1" dirty="0" smtClean="0">
                <a:solidFill>
                  <a:prstClr val="black"/>
                </a:solidFill>
                <a:latin typeface="Arial" panose="020B0604020202020204" pitchFamily="34" charset="0"/>
                <a:cs typeface="Arial" panose="020B0604020202020204" pitchFamily="34" charset="0"/>
              </a:rPr>
              <a:t>must not delay </a:t>
            </a:r>
            <a:r>
              <a:rPr lang="en-GB" sz="1000" dirty="0" smtClean="0">
                <a:solidFill>
                  <a:prstClr val="black"/>
                </a:solidFill>
                <a:latin typeface="Arial" panose="020B0604020202020204" pitchFamily="34" charset="0"/>
                <a:cs typeface="Arial" panose="020B0604020202020204" pitchFamily="34" charset="0"/>
              </a:rPr>
              <a:t>the meeting of urgent needs. </a:t>
            </a:r>
            <a:r>
              <a:rPr lang="en-GB" sz="1000" b="1" i="1" dirty="0" smtClean="0">
                <a:solidFill>
                  <a:prstClr val="black"/>
                </a:solidFill>
                <a:latin typeface="Arial" panose="020B0604020202020204" pitchFamily="34" charset="0"/>
                <a:cs typeface="Arial" panose="020B0604020202020204" pitchFamily="34" charset="0"/>
              </a:rPr>
              <a:t>If</a:t>
            </a:r>
            <a:r>
              <a:rPr lang="en-GB" sz="1000" b="1" dirty="0" smtClean="0">
                <a:solidFill>
                  <a:prstClr val="black"/>
                </a:solidFill>
                <a:latin typeface="Arial" panose="020B0604020202020204" pitchFamily="34" charset="0"/>
                <a:cs typeface="Arial" panose="020B0604020202020204" pitchFamily="34" charset="0"/>
              </a:rPr>
              <a:t> </a:t>
            </a:r>
            <a:r>
              <a:rPr lang="en-GB" sz="1000" dirty="0" smtClean="0">
                <a:solidFill>
                  <a:prstClr val="black"/>
                </a:solidFill>
                <a:latin typeface="Arial" panose="020B0604020202020204" pitchFamily="34" charset="0"/>
                <a:cs typeface="Arial" panose="020B0604020202020204" pitchFamily="34" charset="0"/>
              </a:rPr>
              <a:t>people need protection then apply safeguarding procedures</a:t>
            </a:r>
            <a:r>
              <a:rPr lang="en-GB" sz="1000" b="1" dirty="0" smtClean="0">
                <a:solidFill>
                  <a:prstClr val="black"/>
                </a:solidFill>
                <a:latin typeface="Arial" panose="020B0604020202020204" pitchFamily="34" charset="0"/>
                <a:cs typeface="Arial" panose="020B0604020202020204" pitchFamily="34" charset="0"/>
              </a:rPr>
              <a:t>:</a:t>
            </a:r>
            <a:endParaRPr lang="en-GB" sz="1000" b="1" dirty="0">
              <a:solidFill>
                <a:prstClr val="black"/>
              </a:solidFill>
              <a:latin typeface="Arial" panose="020B0604020202020204" pitchFamily="34" charset="0"/>
              <a:cs typeface="Arial" panose="020B0604020202020204" pitchFamily="34" charset="0"/>
            </a:endParaRPr>
          </a:p>
        </p:txBody>
      </p:sp>
      <p:cxnSp>
        <p:nvCxnSpPr>
          <p:cNvPr id="62" name="Straight Arrow Connector 61"/>
          <p:cNvCxnSpPr/>
          <p:nvPr/>
        </p:nvCxnSpPr>
        <p:spPr>
          <a:xfrm>
            <a:off x="6588224" y="1800214"/>
            <a:ext cx="12006" cy="260634"/>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1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622487289"/>
              </p:ext>
            </p:extLst>
          </p:nvPr>
        </p:nvGraphicFramePr>
        <p:xfrm>
          <a:off x="467544" y="1484784"/>
          <a:ext cx="4896544" cy="458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5</a:t>
            </a:fld>
            <a:endParaRPr lang="en-GB" dirty="0"/>
          </a:p>
        </p:txBody>
      </p:sp>
      <p:sp>
        <p:nvSpPr>
          <p:cNvPr id="2" name="Title 1"/>
          <p:cNvSpPr>
            <a:spLocks noGrp="1"/>
          </p:cNvSpPr>
          <p:nvPr>
            <p:ph type="title"/>
          </p:nvPr>
        </p:nvSpPr>
        <p:spPr>
          <a:noFill/>
        </p:spPr>
        <p:txBody>
          <a:bodyPr/>
          <a:lstStyle/>
          <a:p>
            <a:r>
              <a:rPr lang="en-GB" dirty="0" smtClean="0"/>
              <a:t>Important factors to remember</a:t>
            </a:r>
            <a:endParaRPr lang="en-GB" dirty="0"/>
          </a:p>
        </p:txBody>
      </p:sp>
      <p:sp>
        <p:nvSpPr>
          <p:cNvPr id="5" name="TextBox 4"/>
          <p:cNvSpPr txBox="1"/>
          <p:nvPr/>
        </p:nvSpPr>
        <p:spPr>
          <a:xfrm>
            <a:off x="5508104" y="1988840"/>
            <a:ext cx="3168352" cy="4031873"/>
          </a:xfrm>
          <a:prstGeom prst="rect">
            <a:avLst/>
          </a:prstGeom>
          <a:solidFill>
            <a:srgbClr val="ED1E87"/>
          </a:solidFill>
          <a:ln>
            <a:solidFill>
              <a:srgbClr val="ED1E87"/>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smtClean="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Eligibility Criteria</a:t>
            </a:r>
          </a:p>
          <a:p>
            <a:pPr algn="ctr"/>
            <a:endParaRPr lang="en-GB" dirty="0" smtClean="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en-GB" sz="2000" dirty="0" smtClean="0">
                <a:ln w="0"/>
                <a:latin typeface="Arial" panose="020B0604020202020204" pitchFamily="34" charset="0"/>
                <a:cs typeface="Arial" panose="020B0604020202020204" pitchFamily="34" charset="0"/>
              </a:rPr>
              <a:t>The </a:t>
            </a:r>
            <a:r>
              <a:rPr lang="en-GB" sz="2000" dirty="0">
                <a:ln w="0"/>
                <a:latin typeface="Arial" panose="020B0604020202020204" pitchFamily="34" charset="0"/>
                <a:cs typeface="Arial" panose="020B0604020202020204" pitchFamily="34" charset="0"/>
              </a:rPr>
              <a:t>person has </a:t>
            </a:r>
            <a:r>
              <a:rPr lang="en-GB" sz="2000" dirty="0" smtClean="0">
                <a:ln w="0"/>
                <a:latin typeface="Arial" panose="020B0604020202020204" pitchFamily="34" charset="0"/>
                <a:cs typeface="Arial" panose="020B0604020202020204" pitchFamily="34" charset="0"/>
              </a:rPr>
              <a:t>a need for care and support which meets </a:t>
            </a:r>
            <a:r>
              <a:rPr lang="en-GB" sz="2000" dirty="0">
                <a:ln w="0"/>
                <a:latin typeface="Arial" panose="020B0604020202020204" pitchFamily="34" charset="0"/>
                <a:cs typeface="Arial" panose="020B0604020202020204" pitchFamily="34" charset="0"/>
              </a:rPr>
              <a:t>the </a:t>
            </a:r>
            <a:r>
              <a:rPr lang="en-GB" sz="2000" dirty="0" smtClean="0">
                <a:ln w="0"/>
                <a:latin typeface="Arial" panose="020B0604020202020204" pitchFamily="34" charset="0"/>
                <a:cs typeface="Arial" panose="020B0604020202020204" pitchFamily="34" charset="0"/>
              </a:rPr>
              <a:t>eligibility criteria if an assessment establishes </a:t>
            </a:r>
            <a:r>
              <a:rPr lang="en-GB" sz="2000" dirty="0">
                <a:ln w="0"/>
                <a:latin typeface="Arial" panose="020B0604020202020204" pitchFamily="34" charset="0"/>
                <a:cs typeface="Arial" panose="020B0604020202020204" pitchFamily="34" charset="0"/>
              </a:rPr>
              <a:t>that </a:t>
            </a:r>
            <a:r>
              <a:rPr lang="en-GB" sz="2000" dirty="0" smtClean="0">
                <a:ln w="0"/>
                <a:latin typeface="Arial" panose="020B0604020202020204" pitchFamily="34" charset="0"/>
                <a:cs typeface="Arial" panose="020B0604020202020204" pitchFamily="34" charset="0"/>
              </a:rPr>
              <a:t>overcoming barriers </a:t>
            </a:r>
            <a:r>
              <a:rPr lang="en-GB" sz="2000" dirty="0">
                <a:ln w="0"/>
                <a:latin typeface="Arial" panose="020B0604020202020204" pitchFamily="34" charset="0"/>
                <a:cs typeface="Arial" panose="020B0604020202020204" pitchFamily="34" charset="0"/>
              </a:rPr>
              <a:t>to achieving </a:t>
            </a:r>
            <a:r>
              <a:rPr lang="en-GB" sz="2000" dirty="0" smtClean="0">
                <a:ln w="0"/>
                <a:latin typeface="Arial" panose="020B0604020202020204" pitchFamily="34" charset="0"/>
                <a:cs typeface="Arial" panose="020B0604020202020204" pitchFamily="34" charset="0"/>
              </a:rPr>
              <a:t>their personal outcomes requires the local authority to prepare and ensure the delivery of a care and support plan.</a:t>
            </a:r>
            <a:endParaRPr lang="en-GB" sz="1600"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0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B9C10CAB-942A-41F8-9565-D11C1DF2EAB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D75A880-2AE2-4B06-AD45-BBDD507D27F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C1DF841-F3CF-4258-8A89-99762A1304A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6D7FB5FC-774D-4AED-B836-51C69A060A2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B2333514-CE35-4CC5-9197-722E6E4D6F9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50C355C7-958A-4787-AF86-9390B67CE68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54AA344F-5A19-45F0-BCBF-77B43E6D8BC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57033BAA-A139-484E-8011-312B051934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2793869184"/>
              </p:ext>
            </p:extLst>
          </p:nvPr>
        </p:nvGraphicFramePr>
        <p:xfrm>
          <a:off x="392460" y="1185769"/>
          <a:ext cx="4330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972583054"/>
              </p:ext>
            </p:extLst>
          </p:nvPr>
        </p:nvGraphicFramePr>
        <p:xfrm>
          <a:off x="4720208" y="1403648"/>
          <a:ext cx="3740224" cy="4977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6</a:t>
            </a:fld>
            <a:endParaRPr lang="en-GB" dirty="0"/>
          </a:p>
        </p:txBody>
      </p:sp>
      <p:sp>
        <p:nvSpPr>
          <p:cNvPr id="2" name="Title 1"/>
          <p:cNvSpPr>
            <a:spLocks noGrp="1"/>
          </p:cNvSpPr>
          <p:nvPr>
            <p:ph type="title"/>
          </p:nvPr>
        </p:nvSpPr>
        <p:spPr/>
        <p:txBody>
          <a:bodyPr/>
          <a:lstStyle/>
          <a:p>
            <a:r>
              <a:rPr lang="en-GB" dirty="0" smtClean="0"/>
              <a:t>Care and support </a:t>
            </a:r>
            <a:r>
              <a:rPr lang="en-GB" dirty="0"/>
              <a:t>p</a:t>
            </a:r>
            <a:r>
              <a:rPr lang="en-GB" dirty="0" smtClean="0"/>
              <a:t>lanning</a:t>
            </a:r>
            <a:endParaRPr lang="en-GB" dirty="0"/>
          </a:p>
        </p:txBody>
      </p:sp>
    </p:spTree>
    <p:extLst>
      <p:ext uri="{BB962C8B-B14F-4D97-AF65-F5344CB8AC3E}">
        <p14:creationId xmlns:p14="http://schemas.microsoft.com/office/powerpoint/2010/main" val="11553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plan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44555916"/>
              </p:ext>
            </p:extLst>
          </p:nvPr>
        </p:nvGraphicFramePr>
        <p:xfrm>
          <a:off x="457200" y="1412875"/>
          <a:ext cx="8219256" cy="48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7</a:t>
            </a:fld>
            <a:endParaRPr lang="en-GB" dirty="0"/>
          </a:p>
        </p:txBody>
      </p:sp>
    </p:spTree>
    <p:extLst>
      <p:ext uri="{BB962C8B-B14F-4D97-AF65-F5344CB8AC3E}">
        <p14:creationId xmlns:p14="http://schemas.microsoft.com/office/powerpoint/2010/main" val="206280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Direct payments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6163817"/>
              </p:ext>
            </p:extLst>
          </p:nvPr>
        </p:nvGraphicFramePr>
        <p:xfrm>
          <a:off x="467544" y="156733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8</a:t>
            </a:fld>
            <a:endParaRPr lang="en-GB" dirty="0"/>
          </a:p>
        </p:txBody>
      </p:sp>
    </p:spTree>
    <p:extLst>
      <p:ext uri="{BB962C8B-B14F-4D97-AF65-F5344CB8AC3E}">
        <p14:creationId xmlns:p14="http://schemas.microsoft.com/office/powerpoint/2010/main" val="30286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5955</TotalTime>
  <Words>4434</Words>
  <Application>Microsoft Office PowerPoint</Application>
  <PresentationFormat>On-screen Show (4:3)</PresentationFormat>
  <Paragraphs>226</Paragraphs>
  <Slides>11</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Office Theme</vt:lpstr>
      <vt:lpstr>1_Office Theme</vt:lpstr>
      <vt:lpstr>Microsoft PowerPoint Slide</vt:lpstr>
      <vt:lpstr>Assessing and Meeting the Needs of Individuals Overview</vt:lpstr>
      <vt:lpstr>Well-being and other  overarching duties</vt:lpstr>
      <vt:lpstr>Assessing the needs of individuals</vt:lpstr>
      <vt:lpstr>Culture change</vt:lpstr>
      <vt:lpstr>PowerPoint Presentation</vt:lpstr>
      <vt:lpstr>Important factors to remember</vt:lpstr>
      <vt:lpstr>Care and support planning</vt:lpstr>
      <vt:lpstr>The plan</vt:lpstr>
      <vt:lpstr>Direct payments</vt:lpstr>
      <vt:lpstr>Charging and financial assessment</vt:lpstr>
      <vt:lpstr>Adults and children in the  secure estate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Richardson</dc:creator>
  <cp:lastModifiedBy>James Lewis</cp:lastModifiedBy>
  <cp:revision>343</cp:revision>
  <cp:lastPrinted>2015-11-16T09:52:36Z</cp:lastPrinted>
  <dcterms:created xsi:type="dcterms:W3CDTF">2015-08-12T16:30:18Z</dcterms:created>
  <dcterms:modified xsi:type="dcterms:W3CDTF">2017-05-24T14:47:02Z</dcterms:modified>
</cp:coreProperties>
</file>