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handoutMasterIdLst>
    <p:handoutMasterId r:id="rId14"/>
  </p:handoutMasterIdLst>
  <p:sldIdLst>
    <p:sldId id="258" r:id="rId5"/>
    <p:sldId id="307" r:id="rId6"/>
    <p:sldId id="308" r:id="rId7"/>
    <p:sldId id="309" r:id="rId8"/>
    <p:sldId id="287" r:id="rId9"/>
    <p:sldId id="316" r:id="rId10"/>
    <p:sldId id="315" r:id="rId11"/>
    <p:sldId id="263" r:id="rId12"/>
  </p:sldIdLst>
  <p:sldSz cx="9144000" cy="6858000" type="screen4x3"/>
  <p:notesSz cx="6797675" cy="9928225"/>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D85"/>
    <a:srgbClr val="37394C"/>
    <a:srgbClr val="004B00"/>
    <a:srgbClr val="257D86"/>
    <a:srgbClr val="F7AB64"/>
    <a:srgbClr val="EB5E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549" autoAdjust="0"/>
    <p:restoredTop sz="77484" autoAdjust="0"/>
  </p:normalViewPr>
  <p:slideViewPr>
    <p:cSldViewPr snapToGrid="0" snapToObjects="1">
      <p:cViewPr varScale="1">
        <p:scale>
          <a:sx n="77" d="100"/>
          <a:sy n="77" d="100"/>
        </p:scale>
        <p:origin x="27" y="27"/>
      </p:cViewPr>
      <p:guideLst>
        <p:guide orient="horz" pos="2160"/>
        <p:guide pos="2880"/>
      </p:guideLst>
    </p:cSldViewPr>
  </p:slideViewPr>
  <p:outlineViewPr>
    <p:cViewPr>
      <p:scale>
        <a:sx n="33" d="100"/>
        <a:sy n="33" d="100"/>
      </p:scale>
      <p:origin x="0" y="-2634"/>
    </p:cViewPr>
  </p:outlineViewPr>
  <p:notesTextViewPr>
    <p:cViewPr>
      <p:scale>
        <a:sx n="1" d="1"/>
        <a:sy n="1" d="1"/>
      </p:scale>
      <p:origin x="0" y="0"/>
    </p:cViewPr>
  </p:notesTextViewPr>
  <p:notesViewPr>
    <p:cSldViewPr snapToGrid="0" snapToObjects="1">
      <p:cViewPr>
        <p:scale>
          <a:sx n="79" d="100"/>
          <a:sy n="79" d="100"/>
        </p:scale>
        <p:origin x="960" y="2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11/17/2020</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11/17/2020</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ocialcare.wales/qualification-framework"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gofalcymdeithasol.cymru/fframwaith-cymwysterau"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Cyflwyniadau,   </a:t>
            </a:r>
          </a:p>
          <a:p>
            <a:r>
              <a:rPr lang="cy-GB" noProof="0" dirty="0"/>
              <a:t>Yn ystod y cyflwyniad, a fyddech cystal â diffodd eich fideo a thawelu eich meicroffonau. Ac yna trowch nhw nôl arno ar y diwedd ar gyfer yr adborth a’r drafodaeth. Defnyddiwch y bar siart os oes gennych unrhyw gwestiynau. </a:t>
            </a:r>
          </a:p>
          <a:p>
            <a:endParaRPr lang="cy-GB" noProof="0" dirty="0"/>
          </a:p>
          <a:p>
            <a:r>
              <a:rPr lang="cy-GB" noProof="0" dirty="0"/>
              <a:t>Mae’r cyflwyniad hwn yn mynd â chi drwy’r gyfres newydd o gymwysterau sydd ar gael ar Lefel 4 a 5 o Ofalu am blant, dysgu a datblygiad chwarae.</a:t>
            </a:r>
          </a:p>
          <a:p>
            <a:endParaRPr lang="cy-GB" b="1" noProof="0" dirty="0"/>
          </a:p>
          <a:p>
            <a:r>
              <a:rPr lang="cy-GB" b="1" noProof="0" dirty="0"/>
              <a:t>***</a:t>
            </a:r>
          </a:p>
          <a:p>
            <a:endParaRPr lang="cy-GB" b="1" noProof="0" dirty="0"/>
          </a:p>
          <a:p>
            <a:r>
              <a:rPr lang="en-GB" dirty="0"/>
              <a:t>Introductions,   </a:t>
            </a:r>
          </a:p>
          <a:p>
            <a:r>
              <a:rPr lang="en-GB" dirty="0"/>
              <a:t>During this presentation can I ask that you turn off your mic and video and then turn them back on at the end for the feedback and discussion .  If you have any questions please feel free to use the chat bar.  </a:t>
            </a:r>
          </a:p>
          <a:p>
            <a:endParaRPr lang="en-GB" dirty="0"/>
          </a:p>
          <a:p>
            <a:r>
              <a:rPr lang="en-GB" dirty="0"/>
              <a:t>This presentation is going to take you through the new suite of qualifications available at level 4 and 5 for Caring for children, play learning and development.  </a:t>
            </a:r>
            <a:endParaRPr lang="en-GB" b="1" dirty="0"/>
          </a:p>
          <a:p>
            <a:endParaRPr lang="cy-GB" b="1" noProof="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179738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0" u="none" strike="noStrike" kern="1200" noProof="0" dirty="0">
                <a:solidFill>
                  <a:schemeClr val="tx1"/>
                </a:solidFill>
                <a:effectLst/>
                <a:latin typeface="+mn-lt"/>
                <a:ea typeface="+mn-ea"/>
                <a:cs typeface="+mn-cs"/>
              </a:rPr>
              <a:t>Rhywfaint o gefndir pam newidiodd y cymwysterau. Mae cynllun gofal plant, chwarae a blynyddoedd cynnar 10 mlynedd Llywodraeth Cymru yn amlinellu sut rydyn ni'n mynd i godi safonau a sgiliau drwy ddarparu llwybr hyfforddi strwythuredig i weithwyr proffesiynol y blynyddoedd cynnar a gofal plant. Yn ogystal â hyn, yn 2016, cyhoeddodd Cymwysterau Cymru ei adolygiad o gymwysterau Gofal Plant, un o argymhellion yr adroddiad oedd y dylid datblygu cyfres newydd o gymwysterau i ddysgwyr yng Nghymru er mwyn codi ansawdd. Ond hefyd i sicrhau eu bod yn gyfoes ac yn addas at y diben – gan fodloni anghenion dysgwyr a chyflogwyr yng Nghymru. Mae’r cymwysterau newydd hyn a ddatblygwyd mewn cydweithrediad â rhanddeiliaid allweddol a Gwella Iechyd Cymru bellach ar gael.</a:t>
            </a:r>
          </a:p>
          <a:p>
            <a:endParaRPr lang="en-US" sz="1200" b="0" i="0" u="none" strike="noStrike" kern="1200" dirty="0">
              <a:solidFill>
                <a:schemeClr val="tx1"/>
              </a:solidFill>
              <a:effectLst/>
              <a:latin typeface="+mn-lt"/>
              <a:ea typeface="+mn-ea"/>
              <a:cs typeface="+mn-cs"/>
            </a:endParaRPr>
          </a:p>
          <a:p>
            <a:r>
              <a:rPr lang="cy-GB" sz="1200" b="0" i="0" u="none" strike="noStrike" kern="1200" noProof="0" dirty="0">
                <a:solidFill>
                  <a:schemeClr val="tx1"/>
                </a:solidFill>
                <a:effectLst/>
                <a:latin typeface="+mn-lt"/>
                <a:ea typeface="+mn-ea"/>
                <a:cs typeface="+mn-cs"/>
              </a:rPr>
              <a:t>Mae'n bwysig iawn nodi ar hyn o bryd y bydd cymwysterau cyfredol yn parhau i gael eu gwerthfawrogi a'u cydnabod. Nes ymlaen, byddaf yn siarad am y Fframwaith Cymwysterau Gofal Cymdeithasol a lle gellir lleoli cymwysterau blaenorol.</a:t>
            </a:r>
          </a:p>
          <a:p>
            <a:endParaRPr lang="cy-GB" sz="1200" b="0" i="0" u="none" strike="noStrike" kern="1200" noProof="0" dirty="0">
              <a:solidFill>
                <a:schemeClr val="tx1"/>
              </a:solidFill>
              <a:effectLst/>
              <a:latin typeface="+mn-lt"/>
              <a:ea typeface="+mn-ea"/>
              <a:cs typeface="+mn-cs"/>
            </a:endParaRPr>
          </a:p>
          <a:p>
            <a:r>
              <a:rPr lang="cy-GB" sz="1200" b="0" i="0" u="none" strike="noStrike" kern="1200" noProof="0" dirty="0">
                <a:solidFill>
                  <a:schemeClr val="tx1"/>
                </a:solidFill>
                <a:effectLst/>
                <a:latin typeface="+mn-lt"/>
                <a:ea typeface="+mn-ea"/>
                <a:cs typeface="+mn-cs"/>
              </a:rPr>
              <a:t>Fel y gwyddoch, ni chafwyd Lefel 4 ers y NVQ - yn y gyfres newydd o gymwysterau mae hyn wedi'i ailgyflwyno ac erbyn hyn mae dau lwybr gwahanol ar gyfer Lefel 4 - ymarfer proffesiynol sy'n seiliedig ar gymhwysedd – ac Arweinyddiaeth a Rheolaeth Lefel 4 sy'n seiliedig ar wybodaeth.</a:t>
            </a:r>
          </a:p>
          <a:p>
            <a:r>
              <a:rPr lang="cy-GB" sz="1200" b="0" i="0" u="none" strike="noStrike" kern="1200" noProof="0" dirty="0">
                <a:solidFill>
                  <a:schemeClr val="tx1"/>
                </a:solidFill>
                <a:effectLst/>
                <a:latin typeface="+mn-lt"/>
                <a:ea typeface="+mn-ea"/>
                <a:cs typeface="+mn-cs"/>
              </a:rPr>
              <a:t>Felly i gyflawni’r cymhwyster </a:t>
            </a:r>
            <a:r>
              <a:rPr lang="cy-GB" sz="1200" b="1" i="0" u="none" strike="noStrike" kern="1200" noProof="0" dirty="0">
                <a:solidFill>
                  <a:schemeClr val="tx1"/>
                </a:solidFill>
                <a:effectLst/>
                <a:latin typeface="+mn-lt"/>
                <a:ea typeface="+mn-ea"/>
                <a:cs typeface="+mn-cs"/>
              </a:rPr>
              <a:t>Ymarfer Proffesiynol Lefel 4 mewn Gofal, Chwarae, Dysgu a Datblygu Plant</a:t>
            </a:r>
            <a:r>
              <a:rPr lang="cy-GB" sz="1200" b="0" i="0" u="none" strike="noStrike" kern="1200" noProof="0" dirty="0">
                <a:solidFill>
                  <a:schemeClr val="tx1"/>
                </a:solidFill>
                <a:effectLst/>
                <a:latin typeface="+mn-lt"/>
                <a:ea typeface="+mn-ea"/>
                <a:cs typeface="+mn-cs"/>
              </a:rPr>
              <a:t>, mae’n rhaid i ddysgwyr gyflawni o leiaf 60 o gredydau. </a:t>
            </a:r>
          </a:p>
          <a:p>
            <a:r>
              <a:rPr lang="cy-GB" sz="1200" b="0" i="0" u="none" strike="noStrike" kern="1200" noProof="0" dirty="0">
                <a:solidFill>
                  <a:schemeClr val="tx1"/>
                </a:solidFill>
                <a:effectLst/>
                <a:latin typeface="+mn-lt"/>
                <a:ea typeface="+mn-ea"/>
                <a:cs typeface="+mn-cs"/>
              </a:rPr>
              <a:t>Mae’n hanfodol bod dysgwyr mewn rôl lle </a:t>
            </a:r>
            <a:r>
              <a:rPr lang="cy-GB" sz="1200" b="0" i="0" u="none" strike="noStrike" kern="1200" noProof="0" dirty="0" err="1">
                <a:solidFill>
                  <a:schemeClr val="tx1"/>
                </a:solidFill>
                <a:effectLst/>
                <a:latin typeface="+mn-lt"/>
                <a:ea typeface="+mn-ea"/>
                <a:cs typeface="+mn-cs"/>
              </a:rPr>
              <a:t>gallant</a:t>
            </a:r>
            <a:r>
              <a:rPr lang="cy-GB" sz="1200" b="0" i="0" u="none" strike="noStrike" kern="1200" noProof="0" dirty="0">
                <a:solidFill>
                  <a:schemeClr val="tx1"/>
                </a:solidFill>
                <a:effectLst/>
                <a:latin typeface="+mn-lt"/>
                <a:ea typeface="+mn-ea"/>
                <a:cs typeface="+mn-cs"/>
              </a:rPr>
              <a:t> roi tystiolaeth o gymhwysedd ymarfer.  </a:t>
            </a:r>
          </a:p>
          <a:p>
            <a:r>
              <a:rPr lang="cy-GB" sz="1200" b="0" i="0" u="none" strike="noStrike" kern="1200" noProof="0" dirty="0">
                <a:solidFill>
                  <a:schemeClr val="tx1"/>
                </a:solidFill>
                <a:effectLst/>
                <a:latin typeface="+mn-lt"/>
                <a:ea typeface="+mn-ea"/>
                <a:cs typeface="+mn-cs"/>
              </a:rPr>
              <a:t>Gall dysgwyr ddewis: </a:t>
            </a:r>
          </a:p>
          <a:p>
            <a:r>
              <a:rPr lang="cy-GB" sz="1200" b="0" i="0" u="none" strike="noStrike" kern="1200" noProof="0" dirty="0">
                <a:solidFill>
                  <a:schemeClr val="tx1"/>
                </a:solidFill>
                <a:effectLst/>
                <a:latin typeface="+mn-lt"/>
                <a:ea typeface="+mn-ea"/>
                <a:cs typeface="+mn-cs"/>
              </a:rPr>
              <a:t>Gweithio gyda theuluoedd a gofalwyr i ddatblygu sgiliau magu plant</a:t>
            </a:r>
          </a:p>
          <a:p>
            <a:r>
              <a:rPr lang="cy-GB" sz="1200" b="0" i="0" u="none" strike="noStrike" kern="1200" noProof="0" dirty="0">
                <a:solidFill>
                  <a:schemeClr val="tx1"/>
                </a:solidFill>
                <a:effectLst/>
                <a:latin typeface="+mn-lt"/>
                <a:ea typeface="+mn-ea"/>
                <a:cs typeface="+mn-cs"/>
              </a:rPr>
              <a:t>Gweithio gyda phlant ag Anghenion Lleferydd, Iaith a Chyfathrebu (</a:t>
            </a:r>
            <a:r>
              <a:rPr lang="cy-GB" sz="1200" b="0" i="0" u="none" strike="noStrike" kern="1200" noProof="0" dirty="0" err="1">
                <a:solidFill>
                  <a:schemeClr val="tx1"/>
                </a:solidFill>
                <a:effectLst/>
                <a:latin typeface="+mn-lt"/>
                <a:ea typeface="+mn-ea"/>
                <a:cs typeface="+mn-cs"/>
              </a:rPr>
              <a:t>SLCN</a:t>
            </a:r>
            <a:r>
              <a:rPr lang="cy-GB" sz="1200" b="0" i="0" u="none" strike="noStrike" kern="1200" noProof="0" dirty="0">
                <a:solidFill>
                  <a:schemeClr val="tx1"/>
                </a:solidFill>
                <a:effectLst/>
                <a:latin typeface="+mn-lt"/>
                <a:ea typeface="+mn-ea"/>
                <a:cs typeface="+mn-cs"/>
              </a:rPr>
              <a:t>)</a:t>
            </a:r>
          </a:p>
          <a:p>
            <a:r>
              <a:rPr lang="cy-GB" sz="1200" b="0" i="0" u="none" strike="noStrike" kern="1200" noProof="0" dirty="0">
                <a:solidFill>
                  <a:schemeClr val="tx1"/>
                </a:solidFill>
                <a:effectLst/>
                <a:latin typeface="+mn-lt"/>
                <a:ea typeface="+mn-ea"/>
                <a:cs typeface="+mn-cs"/>
              </a:rPr>
              <a:t>Cydnabod a chefnogi plant ag Anghenion Dysgu Ychwanegol (</a:t>
            </a:r>
            <a:r>
              <a:rPr lang="cy-GB" sz="1200" b="0" i="0" u="none" strike="noStrike" kern="1200" noProof="0" dirty="0" err="1">
                <a:solidFill>
                  <a:schemeClr val="tx1"/>
                </a:solidFill>
                <a:effectLst/>
                <a:latin typeface="+mn-lt"/>
                <a:ea typeface="+mn-ea"/>
                <a:cs typeface="+mn-cs"/>
              </a:rPr>
              <a:t>ADY</a:t>
            </a:r>
            <a:r>
              <a:rPr lang="cy-GB" sz="1200" b="0" i="0" u="none" strike="noStrike" kern="1200" noProof="0" dirty="0">
                <a:solidFill>
                  <a:schemeClr val="tx1"/>
                </a:solidFill>
                <a:effectLst/>
                <a:latin typeface="+mn-lt"/>
                <a:ea typeface="+mn-ea"/>
                <a:cs typeface="+mn-cs"/>
              </a:rPr>
              <a:t>)</a:t>
            </a:r>
          </a:p>
          <a:p>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Mae’r Asesiad yn cynnwys</a:t>
            </a:r>
          </a:p>
          <a:p>
            <a:r>
              <a:rPr lang="cy-GB" sz="1200" b="0" i="0" u="none" strike="noStrike" kern="1200" noProof="0" dirty="0">
                <a:solidFill>
                  <a:schemeClr val="tx1"/>
                </a:solidFill>
                <a:effectLst/>
                <a:latin typeface="+mn-lt"/>
                <a:ea typeface="+mn-ea"/>
                <a:cs typeface="+mn-cs"/>
              </a:rPr>
              <a:t>portffolio o dystiolaeth</a:t>
            </a:r>
          </a:p>
          <a:p>
            <a:r>
              <a:rPr lang="cy-GB" sz="1200" b="0" i="0" u="none" strike="noStrike" kern="1200" noProof="0" dirty="0">
                <a:solidFill>
                  <a:schemeClr val="tx1"/>
                </a:solidFill>
                <a:effectLst/>
                <a:latin typeface="+mn-lt"/>
                <a:ea typeface="+mn-ea"/>
                <a:cs typeface="+mn-cs"/>
              </a:rPr>
              <a:t>prosiect, sy’n cynnwys cyfres o dasgau ysgrifenedig, arsylwi ymarfer yn uniongyrchol a thrafodaeth broffesiynol</a:t>
            </a:r>
          </a:p>
          <a:p>
            <a:endParaRPr lang="cy-GB" sz="1200" b="0" i="0" u="none" strike="noStrike" kern="1200" noProof="0" dirty="0">
              <a:solidFill>
                <a:schemeClr val="tx1"/>
              </a:solidFill>
              <a:effectLst/>
              <a:latin typeface="+mn-lt"/>
              <a:ea typeface="+mn-ea"/>
              <a:cs typeface="+mn-cs"/>
            </a:endParaRPr>
          </a:p>
          <a:p>
            <a:r>
              <a:rPr lang="cy-GB" sz="1200" b="0" i="0" u="none" strike="noStrike" kern="1200" noProof="0" dirty="0">
                <a:solidFill>
                  <a:schemeClr val="tx1"/>
                </a:solidFill>
                <a:effectLst/>
                <a:latin typeface="+mn-lt"/>
                <a:ea typeface="+mn-ea"/>
                <a:cs typeface="+mn-cs"/>
              </a:rPr>
              <a:t>O safbwynt </a:t>
            </a:r>
            <a:r>
              <a:rPr lang="cy-GB" sz="1200" b="0" i="0" u="none" strike="noStrike" kern="1200" noProof="0" dirty="0" err="1">
                <a:solidFill>
                  <a:schemeClr val="tx1"/>
                </a:solidFill>
                <a:effectLst/>
                <a:latin typeface="+mn-lt"/>
                <a:ea typeface="+mn-ea"/>
                <a:cs typeface="+mn-cs"/>
              </a:rPr>
              <a:t>trosglwyddadwyedd</a:t>
            </a:r>
            <a:endParaRPr lang="cy-GB" sz="1200" b="0" i="0" u="none" strike="noStrike" kern="1200" noProof="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kern="1200" noProof="0" dirty="0">
                <a:solidFill>
                  <a:schemeClr val="tx1"/>
                </a:solidFill>
                <a:effectLst/>
                <a:latin typeface="+mn-lt"/>
                <a:ea typeface="+mn-ea"/>
                <a:cs typeface="+mn-cs"/>
              </a:rPr>
              <a:t>Mae yna uned orfodol a rennir rhwng paratoi ar gyfer arweinyddiaeth a Rheolaeth ac ymarfer proffesiynol. Mae hyn yn caniatáu elfen o </a:t>
            </a:r>
            <a:r>
              <a:rPr lang="cy-GB" sz="1200" kern="1200" noProof="0" dirty="0" err="1">
                <a:solidFill>
                  <a:schemeClr val="tx1"/>
                </a:solidFill>
                <a:effectLst/>
                <a:latin typeface="+mn-lt"/>
                <a:ea typeface="+mn-ea"/>
                <a:cs typeface="+mn-cs"/>
              </a:rPr>
              <a:t>drosglwyddadwyedd</a:t>
            </a:r>
            <a:r>
              <a:rPr lang="cy-GB" sz="1200" kern="1200" noProof="0" dirty="0">
                <a:solidFill>
                  <a:schemeClr val="tx1"/>
                </a:solidFill>
                <a:effectLst/>
                <a:latin typeface="+mn-lt"/>
                <a:ea typeface="+mn-ea"/>
                <a:cs typeface="+mn-cs"/>
              </a:rPr>
              <a:t> pe bai dysgwyr yn dymuno datblygu fel rheolwyr nes ymlaen.</a:t>
            </a:r>
          </a:p>
          <a:p>
            <a:endParaRPr lang="cy-GB" sz="1200" b="0" i="0" u="none" strike="noStrike" kern="1200" noProof="0" dirty="0">
              <a:solidFill>
                <a:schemeClr val="tx1"/>
              </a:solidFill>
              <a:effectLst/>
              <a:latin typeface="+mn-lt"/>
              <a:ea typeface="+mn-ea"/>
              <a:cs typeface="+mn-cs"/>
            </a:endParaRPr>
          </a:p>
          <a:p>
            <a:r>
              <a:rPr lang="cy-GB" sz="1200" b="0" i="0" u="none" strike="noStrike" kern="1200" noProof="0" dirty="0">
                <a:solidFill>
                  <a:schemeClr val="tx1"/>
                </a:solidFill>
                <a:effectLst/>
                <a:latin typeface="+mn-lt"/>
                <a:ea typeface="+mn-ea"/>
                <a:cs typeface="+mn-cs"/>
              </a:rPr>
              <a:t>Os oes gan bobl yr hen </a:t>
            </a:r>
            <a:r>
              <a:rPr lang="cy-GB" sz="1200" b="0" i="0" u="none" strike="noStrike" kern="1200" noProof="0" dirty="0" err="1">
                <a:solidFill>
                  <a:schemeClr val="tx1"/>
                </a:solidFill>
                <a:effectLst/>
                <a:latin typeface="+mn-lt"/>
                <a:ea typeface="+mn-ea"/>
                <a:cs typeface="+mn-cs"/>
              </a:rPr>
              <a:t>GPDD</a:t>
            </a:r>
            <a:r>
              <a:rPr lang="cy-GB" sz="1200" b="0" i="0" u="none" strike="noStrike" kern="1200" noProof="0" dirty="0">
                <a:solidFill>
                  <a:schemeClr val="tx1"/>
                </a:solidFill>
                <a:effectLst/>
                <a:latin typeface="+mn-lt"/>
                <a:ea typeface="+mn-ea"/>
                <a:cs typeface="+mn-cs"/>
              </a:rPr>
              <a:t> NVQ 4 yn anffodus, ni allant fynd yn uniongyrchol i Lefel 5 ond bydd dal angen iddynt wneud y Lefel </a:t>
            </a:r>
            <a:r>
              <a:rPr lang="cy-GB" sz="1200" b="0" i="0" u="none" strike="noStrike" kern="1200" noProof="0" dirty="0" err="1">
                <a:solidFill>
                  <a:schemeClr val="tx1"/>
                </a:solidFill>
                <a:effectLst/>
                <a:latin typeface="+mn-lt"/>
                <a:ea typeface="+mn-ea"/>
                <a:cs typeface="+mn-cs"/>
              </a:rPr>
              <a:t>GCDDP</a:t>
            </a:r>
            <a:r>
              <a:rPr lang="cy-GB" sz="1200" b="0" i="0" u="none" strike="noStrike" kern="1200" noProof="0" dirty="0">
                <a:solidFill>
                  <a:schemeClr val="tx1"/>
                </a:solidFill>
                <a:effectLst/>
                <a:latin typeface="+mn-lt"/>
                <a:ea typeface="+mn-ea"/>
                <a:cs typeface="+mn-cs"/>
              </a:rPr>
              <a:t> 4 a 5 newydd. </a:t>
            </a:r>
          </a:p>
          <a:p>
            <a:r>
              <a:rPr lang="cy-GB" sz="1200" kern="1200" noProof="0" dirty="0">
                <a:solidFill>
                  <a:schemeClr val="tx1"/>
                </a:solidFill>
                <a:effectLst/>
                <a:latin typeface="+mn-lt"/>
                <a:ea typeface="+mn-ea"/>
                <a:cs typeface="+mn-cs"/>
              </a:rPr>
              <a:t>Gellir gweld cynnwys y cymhwyster yn y Fanyleb Cymhwyster ac mae'r ffordd y bydd yn cael ei asesu i'w weld yn y Pecyn Asesu. Gellir dod o hyd i'r rhain ar wefan Dysgu Iechyd a Gofal Cymru https://www.healthandcarelearning.wales/qualifications </a:t>
            </a:r>
          </a:p>
          <a:p>
            <a:endParaRPr lang="cy-GB" sz="1200" b="0" i="0" u="none" strike="noStrike"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Gall y cymhwyster gael ei ariannu drwy’r Fframwaith Prentisiaethau a gall dysgwyr ddewis ei gwblhau ar ei ben ei hun neu ochr yn ochr â Lefel 4 Paratoi ar gyfer Arweinyddiaeth a Rheolaeth yn </a:t>
            </a:r>
            <a:r>
              <a:rPr lang="cy-GB" sz="1200" kern="1200" noProof="0" dirty="0" err="1">
                <a:solidFill>
                  <a:schemeClr val="tx1"/>
                </a:solidFill>
                <a:effectLst/>
                <a:latin typeface="+mn-lt"/>
                <a:ea typeface="+mn-ea"/>
                <a:cs typeface="+mn-cs"/>
              </a:rPr>
              <a:t>CCPLD</a:t>
            </a:r>
            <a:r>
              <a:rPr lang="cy-GB" sz="1200" kern="1200" noProof="0" dirty="0">
                <a:solidFill>
                  <a:schemeClr val="tx1"/>
                </a:solidFill>
                <a:effectLst/>
                <a:latin typeface="+mn-lt"/>
                <a:ea typeface="+mn-ea"/>
                <a:cs typeface="+mn-cs"/>
              </a:rPr>
              <a:t>. Rhaid i bob dysgwr sy'n defnyddio cyllid prentisiaethau gwblhau cymwysterau sgiliau hanfodol hefyd.</a:t>
            </a:r>
          </a:p>
          <a:p>
            <a:r>
              <a:rPr lang="cy-GB" sz="1200" kern="1200" noProof="0" dirty="0">
                <a:solidFill>
                  <a:schemeClr val="tx1"/>
                </a:solidFill>
                <a:effectLst/>
                <a:latin typeface="+mn-lt"/>
                <a:ea typeface="+mn-ea"/>
                <a:cs typeface="+mn-cs"/>
              </a:rPr>
              <a:t>Rhaid i ddysgwyr fod yn 18 oed o leiaf i wneud y cymhwyster hwn, a rhaid iddynt fod mewn rôl lle </a:t>
            </a:r>
            <a:r>
              <a:rPr lang="cy-GB" sz="1200" kern="1200" noProof="0" dirty="0" err="1">
                <a:solidFill>
                  <a:schemeClr val="tx1"/>
                </a:solidFill>
                <a:effectLst/>
                <a:latin typeface="+mn-lt"/>
                <a:ea typeface="+mn-ea"/>
                <a:cs typeface="+mn-cs"/>
              </a:rPr>
              <a:t>gallant</a:t>
            </a:r>
            <a:r>
              <a:rPr lang="cy-GB" sz="1200" kern="1200" noProof="0" dirty="0">
                <a:solidFill>
                  <a:schemeClr val="tx1"/>
                </a:solidFill>
                <a:effectLst/>
                <a:latin typeface="+mn-lt"/>
                <a:ea typeface="+mn-ea"/>
                <a:cs typeface="+mn-cs"/>
              </a:rPr>
              <a:t> ddarparu tystiolaeth o ymarfer ar y lefel hon. </a:t>
            </a:r>
            <a:r>
              <a:rPr lang="cy-GB" sz="1200" b="1" kern="1200" noProof="0" dirty="0">
                <a:solidFill>
                  <a:schemeClr val="tx1"/>
                </a:solidFill>
                <a:effectLst/>
                <a:latin typeface="+mn-lt"/>
                <a:ea typeface="+mn-ea"/>
                <a:cs typeface="+mn-cs"/>
              </a:rPr>
              <a:t>SLEID NESAF</a:t>
            </a:r>
          </a:p>
          <a:p>
            <a:endParaRPr lang="cy-GB" sz="1200" b="1" kern="1200" noProof="0" dirty="0">
              <a:solidFill>
                <a:schemeClr val="tx1"/>
              </a:solidFill>
              <a:effectLst/>
              <a:latin typeface="+mn-lt"/>
              <a:ea typeface="+mn-ea"/>
              <a:cs typeface="+mn-cs"/>
            </a:endParaRPr>
          </a:p>
          <a:p>
            <a:r>
              <a:rPr lang="cy-GB" sz="1200" b="1" kern="1200" noProof="0" dirty="0">
                <a:solidFill>
                  <a:schemeClr val="tx1"/>
                </a:solidFill>
                <a:effectLst/>
                <a:latin typeface="+mn-lt"/>
                <a:ea typeface="+mn-ea"/>
                <a:cs typeface="+mn-cs"/>
              </a:rPr>
              <a:t>***</a:t>
            </a:r>
          </a:p>
          <a:p>
            <a:endParaRPr lang="cy-GB" sz="1200" b="1" kern="1200" noProof="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Some background on why the qualifications have changed -The Welsh Government childcare, play and early years 10 year plan outlines how we are going to raise standards and skills by providing a structured training route for Early years and childcare professionals . In addition to this, in 2016, Qualifications Wales published its review of  Childcare qualifications,  one of the recommendations of the report was that a new suite of qualifications be developed for learners in Wales to raise quality. But also to make sure they were current and fit for purpose –meeting  the needs of both learners and employers in Wales. These new qualification have been now developed in collaboration with key stakeholders and Health improvement Wales and are now available.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Its really important to state at this point that Existing qualifications will continue to be valued and recognized. Later on, I will be talking about the Social Care Qualification Framework and where predecessor qualifications can be located,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As you will know there has not been a level 4 since the NVQ -in the new suite of qualifications this has been re instated and there are now two different routes the level 4  - professional practice which is competency based –and the Level 4 leadership and Management which is knowledge based.</a:t>
            </a:r>
          </a:p>
          <a:p>
            <a:r>
              <a:rPr lang="en-US" sz="1200" b="0" i="0" u="none" strike="noStrike" kern="1200" dirty="0">
                <a:solidFill>
                  <a:schemeClr val="tx1"/>
                </a:solidFill>
                <a:effectLst/>
                <a:latin typeface="+mn-lt"/>
                <a:ea typeface="+mn-ea"/>
                <a:cs typeface="+mn-cs"/>
              </a:rPr>
              <a:t>So to achieve the </a:t>
            </a:r>
            <a:r>
              <a:rPr lang="en-US" sz="1200" b="1" i="0" u="none" strike="noStrike" kern="1200" dirty="0">
                <a:solidFill>
                  <a:schemeClr val="tx1"/>
                </a:solidFill>
                <a:effectLst/>
                <a:latin typeface="+mn-lt"/>
                <a:ea typeface="+mn-ea"/>
                <a:cs typeface="+mn-cs"/>
              </a:rPr>
              <a:t>Level 4 Professional Practice in Children’s Care, Play, Learning and Development</a:t>
            </a:r>
            <a:r>
              <a:rPr lang="en-US" sz="1200" b="0" i="0" u="none" strike="noStrike" kern="1200" dirty="0">
                <a:solidFill>
                  <a:schemeClr val="tx1"/>
                </a:solidFill>
                <a:effectLst/>
                <a:latin typeface="+mn-lt"/>
                <a:ea typeface="+mn-ea"/>
                <a:cs typeface="+mn-cs"/>
              </a:rPr>
              <a:t> qualification, learners must achieve a minimum of 60 credits. </a:t>
            </a:r>
          </a:p>
          <a:p>
            <a:r>
              <a:rPr lang="en-US" sz="1200" b="0" i="0" u="none" strike="noStrike" kern="1200" dirty="0">
                <a:solidFill>
                  <a:schemeClr val="tx1"/>
                </a:solidFill>
                <a:effectLst/>
                <a:latin typeface="+mn-lt"/>
                <a:ea typeface="+mn-ea"/>
                <a:cs typeface="+mn-cs"/>
              </a:rPr>
              <a:t>It is essential that learners be in a role where they can evidence practice competency.  </a:t>
            </a:r>
          </a:p>
          <a:p>
            <a:r>
              <a:rPr lang="en-US" sz="1200" b="0" i="0" u="none" strike="noStrike" kern="1200" dirty="0">
                <a:solidFill>
                  <a:schemeClr val="tx1"/>
                </a:solidFill>
                <a:effectLst/>
                <a:latin typeface="+mn-lt"/>
                <a:ea typeface="+mn-ea"/>
                <a:cs typeface="+mn-cs"/>
              </a:rPr>
              <a:t>Learners can choose from: </a:t>
            </a:r>
          </a:p>
          <a:p>
            <a:r>
              <a:rPr lang="en-US" sz="1200" b="0" i="0" u="none" strike="noStrike" kern="1200" dirty="0">
                <a:solidFill>
                  <a:schemeClr val="tx1"/>
                </a:solidFill>
                <a:effectLst/>
                <a:latin typeface="+mn-lt"/>
                <a:ea typeface="+mn-ea"/>
                <a:cs typeface="+mn-cs"/>
              </a:rPr>
              <a:t>Working with families and </a:t>
            </a:r>
            <a:r>
              <a:rPr lang="en-US" sz="1200" b="0" i="0" u="none" strike="noStrike" kern="1200" dirty="0" err="1">
                <a:solidFill>
                  <a:schemeClr val="tx1"/>
                </a:solidFill>
                <a:effectLst/>
                <a:latin typeface="+mn-lt"/>
                <a:ea typeface="+mn-ea"/>
                <a:cs typeface="+mn-cs"/>
              </a:rPr>
              <a:t>carers</a:t>
            </a:r>
            <a:r>
              <a:rPr lang="en-US" sz="1200" b="0" i="0" u="none" strike="noStrike" kern="1200" dirty="0">
                <a:solidFill>
                  <a:schemeClr val="tx1"/>
                </a:solidFill>
                <a:effectLst/>
                <a:latin typeface="+mn-lt"/>
                <a:ea typeface="+mn-ea"/>
                <a:cs typeface="+mn-cs"/>
              </a:rPr>
              <a:t> to develop parenting skills</a:t>
            </a:r>
          </a:p>
          <a:p>
            <a:r>
              <a:rPr lang="en-US" sz="1200" b="0" i="0" u="none" strike="noStrike" kern="1200" dirty="0">
                <a:solidFill>
                  <a:schemeClr val="tx1"/>
                </a:solidFill>
                <a:effectLst/>
                <a:latin typeface="+mn-lt"/>
                <a:ea typeface="+mn-ea"/>
                <a:cs typeface="+mn-cs"/>
              </a:rPr>
              <a:t>Working with children with Speech, Language and Communication Needs (SLCN)</a:t>
            </a:r>
          </a:p>
          <a:p>
            <a:r>
              <a:rPr lang="en-US" sz="1200" b="0" i="0" u="none" strike="noStrike" kern="1200" dirty="0" err="1">
                <a:solidFill>
                  <a:schemeClr val="tx1"/>
                </a:solidFill>
                <a:effectLst/>
                <a:latin typeface="+mn-lt"/>
                <a:ea typeface="+mn-ea"/>
                <a:cs typeface="+mn-cs"/>
              </a:rPr>
              <a:t>Recognising</a:t>
            </a:r>
            <a:r>
              <a:rPr lang="en-US" sz="1200" b="0" i="0" u="none" strike="noStrike" kern="1200" dirty="0">
                <a:solidFill>
                  <a:schemeClr val="tx1"/>
                </a:solidFill>
                <a:effectLst/>
                <a:latin typeface="+mn-lt"/>
                <a:ea typeface="+mn-ea"/>
                <a:cs typeface="+mn-cs"/>
              </a:rPr>
              <a:t> and supporting children with Additional Leaning Needs (ALN)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Assessment is made up from </a:t>
            </a:r>
          </a:p>
          <a:p>
            <a:r>
              <a:rPr lang="en-US" sz="1200" b="0" i="0" u="none" strike="noStrike" kern="1200" dirty="0">
                <a:solidFill>
                  <a:schemeClr val="tx1"/>
                </a:solidFill>
                <a:effectLst/>
                <a:latin typeface="+mn-lt"/>
                <a:ea typeface="+mn-ea"/>
                <a:cs typeface="+mn-cs"/>
              </a:rPr>
              <a:t>a portfolio of evidence</a:t>
            </a:r>
          </a:p>
          <a:p>
            <a:r>
              <a:rPr lang="en-US" sz="1200" b="0" i="0" u="none" strike="noStrike" kern="1200" dirty="0">
                <a:solidFill>
                  <a:schemeClr val="tx1"/>
                </a:solidFill>
                <a:effectLst/>
                <a:latin typeface="+mn-lt"/>
                <a:ea typeface="+mn-ea"/>
                <a:cs typeface="+mn-cs"/>
              </a:rPr>
              <a:t>a project, that includes a series of written tasks, direct observation of practice and a professional discussion</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In relation to Transferability</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There is a shared mandatory unit between preparing for leadership and Management and professional practice . This allows an element of transferability should learners wish to develop as a manager at a later date.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If people have the old CCLD NVQ 4 unfortunately, they cannot go direct to the level 5 they would still need to do the new level CCPLD  4 &amp; 5. </a:t>
            </a:r>
          </a:p>
          <a:p>
            <a:r>
              <a:rPr lang="en-GB" sz="1200" kern="1200" dirty="0">
                <a:solidFill>
                  <a:schemeClr val="tx1"/>
                </a:solidFill>
                <a:effectLst/>
                <a:latin typeface="+mn-lt"/>
                <a:ea typeface="+mn-ea"/>
                <a:cs typeface="+mn-cs"/>
              </a:rPr>
              <a:t>The content of the qualification can be found in the Qualification Specification and the way it will be assessed can be found in the Assessment Pack. These can be found on Health and Care Learning Wales website https://www.healthandcarelearning.wales/qualifications</a:t>
            </a:r>
          </a:p>
          <a:p>
            <a:endParaRPr lang="en-US" sz="1200" b="0" i="0" u="none" strike="noStrike"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qualification can be funded through the Apprenticeship Framework and learners can choose to complete it on its own or alongside the level 4 Preparing for Leadership and Management in CCPLD. All learners using apprenticeship funding must complete essential skills qualifications as well.</a:t>
            </a:r>
          </a:p>
          <a:p>
            <a:r>
              <a:rPr lang="en-GB" sz="1200" kern="1200" dirty="0">
                <a:solidFill>
                  <a:schemeClr val="tx1"/>
                </a:solidFill>
                <a:effectLst/>
                <a:latin typeface="+mn-lt"/>
                <a:ea typeface="+mn-ea"/>
                <a:cs typeface="+mn-cs"/>
              </a:rPr>
              <a:t>Learners must be at least 18 years of age to undertake this qualification,  and to reiterate they must be in a role where they can provide evidence of practice at this level. </a:t>
            </a:r>
            <a:r>
              <a:rPr lang="en-GB" sz="1200" b="1" kern="1200" dirty="0">
                <a:solidFill>
                  <a:schemeClr val="tx1"/>
                </a:solidFill>
                <a:effectLst/>
                <a:latin typeface="+mn-lt"/>
                <a:ea typeface="+mn-ea"/>
                <a:cs typeface="+mn-cs"/>
              </a:rPr>
              <a:t>NEXT SLIDE</a:t>
            </a:r>
          </a:p>
          <a:p>
            <a:endParaRPr lang="cy-GB" sz="1200" b="1" kern="1200" noProof="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a:t>
            </a:fld>
            <a:endParaRPr lang="en-US"/>
          </a:p>
        </p:txBody>
      </p:sp>
    </p:spTree>
    <p:extLst>
      <p:ext uri="{BB962C8B-B14F-4D97-AF65-F5344CB8AC3E}">
        <p14:creationId xmlns:p14="http://schemas.microsoft.com/office/powerpoint/2010/main" val="3720397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noProof="0" dirty="0">
                <a:solidFill>
                  <a:schemeClr val="tx1"/>
                </a:solidFill>
                <a:effectLst/>
                <a:latin typeface="+mn-lt"/>
                <a:ea typeface="+mn-ea"/>
                <a:cs typeface="+mn-cs"/>
              </a:rPr>
              <a:t>Gan symud ymlaen i baratoi ar gyfer y cymhwyster arwain a rheoli. Mae’n gymhwyster 60 credyd gwybodaeth-yn-unig, a ddatblygwyd i ddarpar reolwyr. Mae'n rhoi'r wybodaeth a'r ddealltwriaeth sydd eu hangen ar ddysgwyr i ymgymryd â rôl reoli a symud ymlaen i'r cymhwyster ymarfer Lefel 5. Mae'n rhagofyniad ar gyfer Lefel 5.</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Mae'r cymhwyster yn cynnwys tair uned gwybodaeth-yn-unig:</a:t>
            </a:r>
          </a:p>
          <a:p>
            <a:r>
              <a:rPr lang="cy-GB" sz="1200" kern="1200" noProof="0" dirty="0">
                <a:solidFill>
                  <a:schemeClr val="tx1"/>
                </a:solidFill>
                <a:effectLst/>
                <a:latin typeface="+mn-lt"/>
                <a:ea typeface="+mn-ea"/>
                <a:cs typeface="+mn-cs"/>
              </a:rPr>
              <a:t>Arwain ymarfer sy'n canolbwyntio ar y plentyn</a:t>
            </a:r>
          </a:p>
          <a:p>
            <a:r>
              <a:rPr lang="cy-GB" sz="1200" kern="1200" noProof="0" dirty="0">
                <a:solidFill>
                  <a:schemeClr val="tx1"/>
                </a:solidFill>
                <a:effectLst/>
                <a:latin typeface="+mn-lt"/>
                <a:ea typeface="+mn-ea"/>
                <a:cs typeface="+mn-cs"/>
              </a:rPr>
              <a:t>Fframweithiau damcaniaethol ar gyfer arwain a rheoli</a:t>
            </a:r>
          </a:p>
          <a:p>
            <a:r>
              <a:rPr lang="cy-GB" sz="1200" kern="1200" noProof="0" dirty="0">
                <a:solidFill>
                  <a:schemeClr val="tx1"/>
                </a:solidFill>
                <a:effectLst/>
                <a:latin typeface="+mn-lt"/>
                <a:ea typeface="+mn-ea"/>
                <a:cs typeface="+mn-cs"/>
              </a:rPr>
              <a:t>Deall sut i arwain a rheoli perfformiad tîm effeithiol</a:t>
            </a:r>
          </a:p>
          <a:p>
            <a:r>
              <a:rPr lang="cy-GB" sz="1200" kern="1200" noProof="0" dirty="0">
                <a:solidFill>
                  <a:schemeClr val="tx1"/>
                </a:solidFill>
                <a:effectLst/>
                <a:latin typeface="+mn-lt"/>
                <a:ea typeface="+mn-ea"/>
                <a:cs typeface="+mn-cs"/>
              </a:rPr>
              <a:t>Mae gan bob uned gyfuniad o asesiadau ysgrifenedig a llafar a osodir gan y corff dyfarnu.</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Unwaith eto, gellir dod o hyd i gynnwys y cymhwyster yn y Fanyldeb Gymwysterau ac mae’r ffordd y caiff ei asesu i’w weld yn y Pecyn Asesu. Gellir eu gweld ar wefan Dysgu Iechyd a Gofal Cymru</a:t>
            </a:r>
            <a:r>
              <a:rPr lang="cy-GB" noProof="0" dirty="0"/>
              <a:t>: https://www.healthandcarelearning.wales/media/2138/8041-16_l4-preparing-for-leadership-and-management-in-ccpld_assessment-pack.pdf</a:t>
            </a:r>
          </a:p>
          <a:p>
            <a:endParaRPr lang="cy-GB" noProof="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kern="1200" noProof="0" dirty="0">
                <a:solidFill>
                  <a:schemeClr val="tx1"/>
                </a:solidFill>
                <a:effectLst/>
                <a:latin typeface="+mn-lt"/>
                <a:ea typeface="+mn-ea"/>
                <a:cs typeface="+mn-cs"/>
              </a:rPr>
              <a:t>Gall y cymhwyster gael ei ariannu drwy’r Fframwaith Prentisiaethau a gellir ei gwblhau ochr yn ochr â naill ai’r cymhwyster Ymarfer Proffesiynol Lefel 4 neu’r cymhwyster Arwain a Rheoli Lefel 5.  Isafswm oed yn 18. </a:t>
            </a: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kern="1200" noProof="0" dirty="0">
                <a:solidFill>
                  <a:schemeClr val="tx1"/>
                </a:solidFill>
                <a:effectLst/>
                <a:latin typeface="+mn-lt"/>
                <a:ea typeface="+mn-ea"/>
                <a:cs typeface="+mn-cs"/>
              </a:rPr>
              <a:t>SLEID NESAF</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kern="1200" noProof="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kern="1200" noProof="0" dirty="0">
                <a:solidFill>
                  <a:schemeClr val="tx1"/>
                </a:solidFill>
                <a:effectLst/>
                <a:latin typeface="+mn-lt"/>
                <a:ea typeface="+mn-ea"/>
                <a:cs typeface="+mn-cs"/>
              </a:rPr>
              <a:t>***</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kern="1200" noProof="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Moving on to the preparing for leadership and Management qualification. This is a  60 credit knowledge only qualification which has been developed for aspiring managers. It gives learners the knowledge and understanding needed to undertake a management role and progress onto the level 5 practice qualification. It is a pre-requisite for the level 5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qualification is made up of three knowledge only units:</a:t>
            </a:r>
          </a:p>
          <a:p>
            <a:r>
              <a:rPr lang="en-US" sz="1200" b="0" i="0" u="none" strike="noStrike" kern="1200" dirty="0">
                <a:solidFill>
                  <a:schemeClr val="tx1"/>
                </a:solidFill>
                <a:effectLst/>
                <a:latin typeface="+mn-lt"/>
                <a:ea typeface="+mn-ea"/>
                <a:cs typeface="+mn-cs"/>
              </a:rPr>
              <a:t>Leading child-</a:t>
            </a:r>
            <a:r>
              <a:rPr lang="en-US" sz="1200" b="0" i="0" u="none" strike="noStrike" kern="1200" dirty="0" err="1">
                <a:solidFill>
                  <a:schemeClr val="tx1"/>
                </a:solidFill>
                <a:effectLst/>
                <a:latin typeface="+mn-lt"/>
                <a:ea typeface="+mn-ea"/>
                <a:cs typeface="+mn-cs"/>
              </a:rPr>
              <a:t>centred</a:t>
            </a:r>
            <a:r>
              <a:rPr lang="en-US" sz="1200" b="0" i="0" u="none" strike="noStrike" kern="1200" dirty="0">
                <a:solidFill>
                  <a:schemeClr val="tx1"/>
                </a:solidFill>
                <a:effectLst/>
                <a:latin typeface="+mn-lt"/>
                <a:ea typeface="+mn-ea"/>
                <a:cs typeface="+mn-cs"/>
              </a:rPr>
              <a:t> practice</a:t>
            </a:r>
          </a:p>
          <a:p>
            <a:r>
              <a:rPr lang="en-US" sz="1200" b="0" i="0" u="none" strike="noStrike" kern="1200" dirty="0">
                <a:solidFill>
                  <a:schemeClr val="tx1"/>
                </a:solidFill>
                <a:effectLst/>
                <a:latin typeface="+mn-lt"/>
                <a:ea typeface="+mn-ea"/>
                <a:cs typeface="+mn-cs"/>
              </a:rPr>
              <a:t>Theoretical frameworks for leadership and management</a:t>
            </a:r>
          </a:p>
          <a:p>
            <a:r>
              <a:rPr lang="en-US" sz="1200" b="0" i="0" u="none" strike="noStrike" kern="1200" dirty="0">
                <a:solidFill>
                  <a:schemeClr val="tx1"/>
                </a:solidFill>
                <a:effectLst/>
                <a:latin typeface="+mn-lt"/>
                <a:ea typeface="+mn-ea"/>
                <a:cs typeface="+mn-cs"/>
              </a:rPr>
              <a:t>Understand how to lead and manage effective team performance</a:t>
            </a:r>
          </a:p>
          <a:p>
            <a:r>
              <a:rPr lang="en-GB" sz="1200" kern="1200" dirty="0">
                <a:solidFill>
                  <a:schemeClr val="tx1"/>
                </a:solidFill>
                <a:effectLst/>
                <a:latin typeface="+mn-lt"/>
                <a:ea typeface="+mn-ea"/>
                <a:cs typeface="+mn-cs"/>
              </a:rPr>
              <a:t>Each unit has a combination of written and oral assessments set by the awarding body.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Again, the content of the qualification can be found in the Qualification Specification and the way it will be assessed can be found in the Assessment Pack. These </a:t>
            </a:r>
            <a:r>
              <a:rPr lang="en-GB" dirty="0"/>
              <a:t>can be accessed on the Health and Care Learning Wales website: https://www.healthandcarelearning.wales/media/2138/8041-16_l4-preparing-for-leadership-and-management-in-ccpld_assessment-pack.pdf</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The qualification can be funded through the Apprenticeship Framework and can be completed alongside either the level 4 Professional Practice qualification or the level 5 Leadership and Management qualification. Minimum age is 18  -</a:t>
            </a:r>
            <a:r>
              <a:rPr lang="en-GB" sz="1200" b="1" kern="1200" dirty="0">
                <a:solidFill>
                  <a:schemeClr val="tx1"/>
                </a:solidFill>
                <a:effectLst/>
                <a:latin typeface="+mn-lt"/>
                <a:ea typeface="+mn-ea"/>
                <a:cs typeface="+mn-cs"/>
              </a:rPr>
              <a:t>NEXT SLIDE</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noProof="0"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1269667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0" u="none" strike="noStrike" kern="1200" noProof="0" dirty="0">
                <a:solidFill>
                  <a:schemeClr val="tx1"/>
                </a:solidFill>
                <a:effectLst/>
                <a:latin typeface="+mn-lt"/>
                <a:ea typeface="+mn-ea"/>
                <a:cs typeface="+mn-cs"/>
              </a:rPr>
              <a:t>Os ydych yn ddysgwr sydd eisoes ar </a:t>
            </a:r>
            <a:r>
              <a:rPr lang="cy-GB" sz="1200" kern="1200" noProof="0" dirty="0">
                <a:solidFill>
                  <a:schemeClr val="tx1"/>
                </a:solidFill>
                <a:effectLst/>
                <a:latin typeface="+mn-lt"/>
                <a:ea typeface="+mn-ea"/>
                <a:cs typeface="+mn-cs"/>
              </a:rPr>
              <a:t>Fframwaith Credydau a Chymwysterau</a:t>
            </a:r>
            <a:r>
              <a:rPr lang="cy-GB" sz="1200" b="0" i="0" u="none" strike="noStrike" kern="1200" noProof="0" dirty="0">
                <a:solidFill>
                  <a:schemeClr val="tx1"/>
                </a:solidFill>
                <a:effectLst/>
                <a:latin typeface="+mn-lt"/>
                <a:ea typeface="+mn-ea"/>
                <a:cs typeface="+mn-cs"/>
              </a:rPr>
              <a:t> Lefel 5, bydd cyfnod pontio i ganiatáu i ddysgwyr sydd eisoes yn gweithio tuag at gymhwyster allu cwblhau eu hastudiaethau. Os yw eich gweithiwr eisoes yn gweithio tuag at gymhwyster, ni fydd eu dysg yn cael ei effeithio a byddant yn parhau â’u hastudiaethau nes iddynt gwblhau’r cymhwyster.</a:t>
            </a:r>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Bydd angen i ddysgwyr fod wedi cwblhau Lefel 4 ar baratoi i arwain a rheoli cyn dechrau’r cymhwyster Lefel 5.</a:t>
            </a:r>
          </a:p>
          <a:p>
            <a:endParaRPr lang="cy-GB" sz="1200" kern="1200" noProof="0" dirty="0">
              <a:solidFill>
                <a:schemeClr val="tx1"/>
              </a:solidFill>
              <a:effectLst/>
              <a:latin typeface="+mn-lt"/>
              <a:ea typeface="+mn-ea"/>
              <a:cs typeface="+mn-cs"/>
            </a:endParaRPr>
          </a:p>
          <a:p>
            <a:r>
              <a:rPr lang="cy-GB" sz="1200" b="0" i="0" u="none" strike="noStrike" kern="1200" noProof="0" dirty="0">
                <a:solidFill>
                  <a:schemeClr val="tx1"/>
                </a:solidFill>
                <a:effectLst/>
                <a:latin typeface="+mn-lt"/>
                <a:ea typeface="+mn-ea"/>
                <a:cs typeface="+mn-cs"/>
              </a:rPr>
              <a:t>Efallai bod gennych weithwyr ar hyn o bryd yn eich lleoliad sy’n dal i gwblhau’r hen </a:t>
            </a:r>
            <a:r>
              <a:rPr lang="cy-GB" sz="1200" kern="1200" noProof="0" dirty="0">
                <a:solidFill>
                  <a:schemeClr val="tx1"/>
                </a:solidFill>
                <a:effectLst/>
                <a:latin typeface="+mn-lt"/>
                <a:ea typeface="+mn-ea"/>
                <a:cs typeface="+mn-cs"/>
              </a:rPr>
              <a:t>Fframwaith Credydau a Chymwysterau</a:t>
            </a:r>
            <a:r>
              <a:rPr lang="cy-GB" sz="1200" b="0" i="0" u="none" strike="noStrike" kern="1200" noProof="0" dirty="0">
                <a:solidFill>
                  <a:schemeClr val="tx1"/>
                </a:solidFill>
                <a:effectLst/>
                <a:latin typeface="+mn-lt"/>
                <a:ea typeface="+mn-ea"/>
                <a:cs typeface="+mn-cs"/>
              </a:rPr>
              <a:t> Lefel 5, ac mae hynny’n iawn. Ceir cyfnod pontio i ganiatáu i ddysgwyr sydd eisoes yn gweithio tuag at gymhwyster allu cwblhau eu hastudiaethau. Os yw eich gweithwyr eisoes yn gweithio tuag at gymhwyster, ni fydd eu dysg yn cael ei effeithio a byddant yn parhau â’u hastudiaethau nes iddyn nhw gwblhau eu cymhwyster a bydd yn gyfwerth â’r lefel 5 newydd.</a:t>
            </a:r>
            <a:endParaRPr lang="cy-GB" sz="1200" kern="1200" noProof="0" dirty="0">
              <a:solidFill>
                <a:schemeClr val="tx1"/>
              </a:solidFill>
              <a:effectLst/>
              <a:latin typeface="+mn-lt"/>
              <a:ea typeface="+mn-ea"/>
              <a:cs typeface="+mn-cs"/>
            </a:endParaRP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Mae’r cymhwyster 120 credyd yn cynnwys 90 o gredydau cynnwys gorfodol a 30 o gredydau o unedau dewisol.</a:t>
            </a:r>
          </a:p>
          <a:p>
            <a:r>
              <a:rPr lang="cy-GB" sz="1200" kern="1200" noProof="0" dirty="0">
                <a:solidFill>
                  <a:schemeClr val="tx1"/>
                </a:solidFill>
                <a:effectLst/>
                <a:highlight>
                  <a:srgbClr val="FFFF00"/>
                </a:highlight>
                <a:latin typeface="+mn-lt"/>
                <a:ea typeface="+mn-ea"/>
                <a:cs typeface="+mn-cs"/>
              </a:rPr>
              <a:t>Mae'r cymhwyster hwn yn ei gwneud yn ofynnol i ddysgwyr roi'r wybodaeth y maent wedi'i dysgu yn y cymhwyster/cymwysterau Lefel 4 ar waith, felly mae'n rhaid i'r dysgwyr fod mewn rôl lle </a:t>
            </a:r>
            <a:r>
              <a:rPr lang="cy-GB" sz="1200" kern="1200" noProof="0" dirty="0" err="1">
                <a:solidFill>
                  <a:schemeClr val="tx1"/>
                </a:solidFill>
                <a:effectLst/>
                <a:highlight>
                  <a:srgbClr val="FFFF00"/>
                </a:highlight>
                <a:latin typeface="+mn-lt"/>
                <a:ea typeface="+mn-ea"/>
                <a:cs typeface="+mn-cs"/>
              </a:rPr>
              <a:t>gallant</a:t>
            </a:r>
            <a:r>
              <a:rPr lang="cy-GB" sz="1200" kern="1200" noProof="0" dirty="0">
                <a:solidFill>
                  <a:schemeClr val="tx1"/>
                </a:solidFill>
                <a:effectLst/>
                <a:highlight>
                  <a:srgbClr val="FFFF00"/>
                </a:highlight>
                <a:latin typeface="+mn-lt"/>
                <a:ea typeface="+mn-ea"/>
                <a:cs typeface="+mn-cs"/>
              </a:rPr>
              <a:t> ddangos eu bod yn bodloni’r gofynion.</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highlight>
                  <a:srgbClr val="FFFF00"/>
                </a:highlight>
                <a:latin typeface="+mn-lt"/>
                <a:ea typeface="+mn-ea"/>
                <a:cs typeface="+mn-cs"/>
              </a:rPr>
              <a:t>Mae pwyslais y 90 credyd ar swyddogaethau rheoli o ddydd i ddydd felly bydd pob dysgwr nawr yn dysgu am hyn a bydd yn ofynnol iddynt roi’r hyn a ddysgwyd ar waith.</a:t>
            </a:r>
          </a:p>
          <a:p>
            <a:r>
              <a:rPr lang="cy-GB" sz="1200" kern="1200" noProof="0" dirty="0">
                <a:solidFill>
                  <a:schemeClr val="tx1"/>
                </a:solidFill>
                <a:effectLst/>
                <a:latin typeface="+mn-lt"/>
                <a:ea typeface="+mn-ea"/>
                <a:cs typeface="+mn-cs"/>
              </a:rPr>
              <a:t>   </a:t>
            </a:r>
          </a:p>
          <a:p>
            <a:pPr lvl="0"/>
            <a:r>
              <a:rPr lang="cy-GB" sz="1200" kern="1200" noProof="0" dirty="0">
                <a:solidFill>
                  <a:schemeClr val="tx1"/>
                </a:solidFill>
                <a:effectLst/>
                <a:latin typeface="+mn-lt"/>
                <a:ea typeface="+mn-ea"/>
                <a:cs typeface="+mn-cs"/>
              </a:rPr>
              <a:t>Mae'r asesiad yn cynnwys:</a:t>
            </a:r>
          </a:p>
          <a:p>
            <a:pPr lvl="0"/>
            <a:r>
              <a:rPr lang="cy-GB" sz="1200" kern="1200" noProof="0" dirty="0">
                <a:solidFill>
                  <a:schemeClr val="tx1"/>
                </a:solidFill>
                <a:effectLst/>
                <a:latin typeface="+mn-lt"/>
                <a:ea typeface="+mn-ea"/>
                <a:cs typeface="+mn-cs"/>
              </a:rPr>
              <a:t>Prosiect busnes sy’n seiliedig ar gyfle i gael darpariaeth newydd neu ddiwygiedig o fewn y gwasanaeth/sefydliad (gan gynnwys arsylwi)</a:t>
            </a:r>
          </a:p>
          <a:p>
            <a:pPr lvl="0"/>
            <a:r>
              <a:rPr lang="cy-GB" sz="1200" kern="1200" noProof="0" dirty="0">
                <a:solidFill>
                  <a:schemeClr val="tx1"/>
                </a:solidFill>
                <a:effectLst/>
                <a:latin typeface="+mn-lt"/>
                <a:ea typeface="+mn-ea"/>
                <a:cs typeface="+mn-cs"/>
              </a:rPr>
              <a:t>Cofnod myfyriol</a:t>
            </a:r>
          </a:p>
          <a:p>
            <a:pPr lvl="0"/>
            <a:r>
              <a:rPr lang="cy-GB" sz="1200" kern="1200" noProof="0" dirty="0">
                <a:solidFill>
                  <a:schemeClr val="tx1"/>
                </a:solidFill>
                <a:effectLst/>
                <a:latin typeface="+mn-lt"/>
                <a:ea typeface="+mn-ea"/>
                <a:cs typeface="+mn-cs"/>
              </a:rPr>
              <a:t>Portffolio o dystiolaeth</a:t>
            </a:r>
          </a:p>
          <a:p>
            <a:pPr lvl="0"/>
            <a:r>
              <a:rPr lang="cy-GB" sz="1200" kern="1200" noProof="0" dirty="0">
                <a:solidFill>
                  <a:schemeClr val="tx1"/>
                </a:solidFill>
                <a:effectLst/>
                <a:latin typeface="+mn-lt"/>
                <a:ea typeface="+mn-ea"/>
                <a:cs typeface="+mn-cs"/>
              </a:rPr>
              <a:t>Trafodaeth broffesiynol</a:t>
            </a:r>
          </a:p>
          <a:p>
            <a:pPr lvl="0"/>
            <a:endParaRPr lang="cy-GB" sz="1200" kern="1200" noProof="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kern="1200" noProof="0" dirty="0">
                <a:solidFill>
                  <a:schemeClr val="tx1"/>
                </a:solidFill>
                <a:effectLst/>
                <a:latin typeface="+mn-lt"/>
                <a:ea typeface="+mn-ea"/>
                <a:cs typeface="+mn-cs"/>
              </a:rPr>
              <a:t>Fel gyda’r cymwysterau Lefel 4 eraill, gellir ariannu’r cymhwyster hwn drwy’r Fframwaith Prentisiaethau. Isafswm oed yn 18.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kern="1200" noProof="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kern="1200" noProof="0" dirty="0">
                <a:solidFill>
                  <a:schemeClr val="tx1"/>
                </a:solidFill>
                <a:effectLst/>
                <a:latin typeface="+mn-lt"/>
                <a:ea typeface="+mn-ea"/>
                <a:cs typeface="+mn-cs"/>
              </a:rPr>
              <a:t>O ran </a:t>
            </a:r>
            <a:r>
              <a:rPr lang="cy-GB" sz="1200" b="0" i="0" u="none" strike="noStrike" kern="1200" noProof="0" dirty="0" err="1">
                <a:solidFill>
                  <a:schemeClr val="tx1"/>
                </a:solidFill>
                <a:effectLst/>
                <a:latin typeface="+mn-lt"/>
                <a:ea typeface="+mn-ea"/>
                <a:cs typeface="+mn-cs"/>
              </a:rPr>
              <a:t>trosglwyddadwyedd</a:t>
            </a:r>
            <a:r>
              <a:rPr lang="cy-GB" sz="1200" b="0" i="0" u="none" strike="noStrike" kern="1200" noProof="0" dirty="0">
                <a:solidFill>
                  <a:schemeClr val="tx1"/>
                </a:solidFill>
                <a:effectLst/>
                <a:latin typeface="+mn-lt"/>
                <a:ea typeface="+mn-ea"/>
                <a:cs typeface="+mn-cs"/>
              </a:rPr>
              <a:t>, gallai’r gweithwyr hynny a ymgymerodd â’r uwch ymarfer Lefel 5 ychwanegu Lefel 5 mewn rheoli. Ar hyn o bryd, does dim llwybr i ychwanegu at y cymhwyster GCDDP 5 newydd.</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0" i="0" u="none" strike="noStrike" kern="1200" noProof="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0" i="0" u="none" strike="noStrike" kern="1200" noProof="0" dirty="0">
                <a:solidFill>
                  <a:schemeClr val="tx1"/>
                </a:solidFill>
                <a:effectLst/>
                <a:latin typeface="+mn-lt"/>
                <a:ea typeface="+mn-ea"/>
                <a:cs typeface="+mn-cs"/>
              </a:rPr>
              <a:t>***</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0" i="0" u="none" strike="noStrike" kern="1200" noProof="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you have a learner already on the QCF level 5 t</a:t>
            </a:r>
            <a:r>
              <a:rPr lang="en-US" sz="1200" b="0" i="0" u="none" strike="noStrike" kern="1200" dirty="0">
                <a:solidFill>
                  <a:schemeClr val="tx1"/>
                </a:solidFill>
                <a:effectLst/>
                <a:latin typeface="+mn-lt"/>
                <a:ea typeface="+mn-ea"/>
                <a:cs typeface="+mn-cs"/>
              </a:rPr>
              <a:t>here is a transition period to allow learners who are already working towards a qualification to be able to complete their study. If your employee is already working towards a qualification, their learning will not be affected and they will continue their study until they complete their qualification.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Learners will have needed to have completed the Level 4 preparing for leadership and management prior to starting the level 5 qualification.</a:t>
            </a:r>
          </a:p>
          <a:p>
            <a:endParaRPr lang="en-GB"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It may well be that at the moment in your setting you have workers still completing  old QCF 5 and that’s perfectly fine.  There is  a transition period to allow learners who are already working towards a qualification to be able to complete their study. If your employee is already working towards a qualification, their learning will not be affected and they will continue their study until they complete their qualification and it will be equivalent to the new level 5.</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120 credit qualification is made up of 90 credits mandatory content and 30 credits from optional units</a:t>
            </a:r>
          </a:p>
          <a:p>
            <a:r>
              <a:rPr lang="en-GB" sz="1200" kern="1200" dirty="0">
                <a:solidFill>
                  <a:schemeClr val="tx1"/>
                </a:solidFill>
                <a:effectLst/>
                <a:highlight>
                  <a:srgbClr val="FFFF00"/>
                </a:highlight>
                <a:latin typeface="+mn-lt"/>
                <a:ea typeface="+mn-ea"/>
                <a:cs typeface="+mn-cs"/>
              </a:rPr>
              <a:t>This qualification requires learners to put the knowledge they have learned in the Level 4 qualification(s) into practice, therefore the learners have to be in a role where they can show that they meet the requirements.</a:t>
            </a:r>
          </a:p>
          <a:p>
            <a:r>
              <a:rPr lang="en-GB" sz="1200" kern="1200" dirty="0">
                <a:solidFill>
                  <a:schemeClr val="tx1"/>
                </a:solidFill>
                <a:effectLst/>
                <a:latin typeface="+mn-lt"/>
                <a:ea typeface="+mn-ea"/>
                <a:cs typeface="+mn-cs"/>
              </a:rPr>
              <a:t> </a:t>
            </a:r>
          </a:p>
          <a:p>
            <a:r>
              <a:rPr lang="en-GB" sz="1200" kern="1200" dirty="0">
                <a:solidFill>
                  <a:schemeClr val="tx1"/>
                </a:solidFill>
                <a:effectLst/>
                <a:highlight>
                  <a:srgbClr val="FFFF00"/>
                </a:highlight>
                <a:latin typeface="+mn-lt"/>
                <a:ea typeface="+mn-ea"/>
                <a:cs typeface="+mn-cs"/>
              </a:rPr>
              <a:t>The 90 credits have an emphasis on day to management functions therefore all learners will now learn about this and be required to put their learning into practice.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assessment is made up of:</a:t>
            </a:r>
          </a:p>
          <a:p>
            <a:pPr lvl="0"/>
            <a:r>
              <a:rPr lang="en-GB" sz="1200" kern="1200" dirty="0">
                <a:solidFill>
                  <a:schemeClr val="tx1"/>
                </a:solidFill>
                <a:effectLst/>
                <a:latin typeface="+mn-lt"/>
                <a:ea typeface="+mn-ea"/>
                <a:cs typeface="+mn-cs"/>
              </a:rPr>
              <a:t>A business project based on an opportunity for a new or revised provision within the service/organisation (including observation)</a:t>
            </a:r>
          </a:p>
          <a:p>
            <a:pPr lvl="0"/>
            <a:r>
              <a:rPr lang="en-GB" sz="1200" kern="1200" dirty="0">
                <a:solidFill>
                  <a:schemeClr val="tx1"/>
                </a:solidFill>
                <a:effectLst/>
                <a:latin typeface="+mn-lt"/>
                <a:ea typeface="+mn-ea"/>
                <a:cs typeface="+mn-cs"/>
              </a:rPr>
              <a:t>A reflective log</a:t>
            </a:r>
          </a:p>
          <a:p>
            <a:pPr lvl="0"/>
            <a:r>
              <a:rPr lang="en-GB" sz="1200" kern="1200" dirty="0">
                <a:solidFill>
                  <a:schemeClr val="tx1"/>
                </a:solidFill>
                <a:effectLst/>
                <a:latin typeface="+mn-lt"/>
                <a:ea typeface="+mn-ea"/>
                <a:cs typeface="+mn-cs"/>
              </a:rPr>
              <a:t>A portfolio of evidence</a:t>
            </a:r>
          </a:p>
          <a:p>
            <a:pPr lvl="0"/>
            <a:r>
              <a:rPr lang="en-GB" sz="1200" kern="1200" dirty="0">
                <a:solidFill>
                  <a:schemeClr val="tx1"/>
                </a:solidFill>
                <a:effectLst/>
                <a:latin typeface="+mn-lt"/>
                <a:ea typeface="+mn-ea"/>
                <a:cs typeface="+mn-cs"/>
              </a:rPr>
              <a:t>A professional discussion</a:t>
            </a:r>
          </a:p>
          <a:p>
            <a:pPr lvl="0"/>
            <a:endParaRPr lang="en-GB" sz="120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AS with the other level 4 qualifications this qualification can be funded through the Apprenticeship Framework. Minimum age is 18</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In relation to transferability, Previously those workers  that undertook the level 5 advanced practitioner could top up and achieve the level 5 management.  Currently,  there is no route to top up to get the new CCPLD  5 qualification  </a:t>
            </a:r>
          </a:p>
          <a:p>
            <a:endParaRPr lang="en-GB" sz="120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kern="1200" noProof="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3959257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noProof="0" dirty="0">
                <a:solidFill>
                  <a:schemeClr val="tx1"/>
                </a:solidFill>
                <a:effectLst/>
                <a:latin typeface="+mn-lt"/>
                <a:ea typeface="+mn-ea"/>
                <a:cs typeface="+mn-cs"/>
              </a:rPr>
              <a:t>Mae’r Fframwaith Cymwysterau ar gyfer gofal cymdeithasol a gofal plant sydd wedi’i reoleiddio, yn nodi gofynion am gymwysterau ar gyfer ystod eang o rolau.</a:t>
            </a:r>
          </a:p>
          <a:p>
            <a:r>
              <a:rPr lang="cy-GB" sz="1200" kern="1200" noProof="0" dirty="0">
                <a:solidFill>
                  <a:schemeClr val="tx1"/>
                </a:solidFill>
                <a:effectLst/>
                <a:latin typeface="+mn-lt"/>
                <a:ea typeface="+mn-ea"/>
                <a:cs typeface="+mn-cs"/>
              </a:rPr>
              <a:t> </a:t>
            </a:r>
          </a:p>
          <a:p>
            <a:pPr lvl="0"/>
            <a:r>
              <a:rPr lang="cy-GB" sz="1200" kern="1200" noProof="0" dirty="0">
                <a:solidFill>
                  <a:schemeClr val="tx1"/>
                </a:solidFill>
                <a:effectLst/>
                <a:latin typeface="+mn-lt"/>
                <a:ea typeface="+mn-ea"/>
                <a:cs typeface="+mn-cs"/>
              </a:rPr>
              <a:t>Derbyn y cymhwyster cyfredol - nodi'r cymwysterau cyfredol sy’n cael eu derbyn ar gyfer ymarfer</a:t>
            </a:r>
          </a:p>
          <a:p>
            <a:pPr lvl="0"/>
            <a:r>
              <a:rPr lang="cy-GB" sz="1200" kern="1200" noProof="0" dirty="0">
                <a:solidFill>
                  <a:schemeClr val="tx1"/>
                </a:solidFill>
                <a:effectLst/>
                <a:latin typeface="+mn-lt"/>
                <a:ea typeface="+mn-ea"/>
                <a:cs typeface="+mn-cs"/>
              </a:rPr>
              <a:t>Cymwysterau eraill - nodi unrhyw gymwysterau cyfredol neu hŷn eraill sy’n cael eu derbyn ar gyfer ymarfer</a:t>
            </a:r>
          </a:p>
          <a:p>
            <a:pPr lvl="0"/>
            <a:r>
              <a:rPr lang="cy-GB" sz="1200" kern="1200" noProof="0" dirty="0">
                <a:solidFill>
                  <a:schemeClr val="tx1"/>
                </a:solidFill>
                <a:effectLst/>
                <a:latin typeface="+mn-lt"/>
                <a:ea typeface="+mn-ea"/>
                <a:cs typeface="+mn-cs"/>
              </a:rPr>
              <a:t>Cymwysterau eraill y DU - nodi unrhyw gymwysterau yn y DU sy’n cael eu derbyn ar gyfer ymarfer yn ogystal ag unrhyw ychwanegiadau y gallai fod eu hangen</a:t>
            </a:r>
          </a:p>
          <a:p>
            <a:r>
              <a:rPr lang="cy-GB" sz="1200" kern="1200" noProof="0" dirty="0">
                <a:solidFill>
                  <a:schemeClr val="tx1"/>
                </a:solidFill>
                <a:effectLst/>
                <a:latin typeface="+mn-lt"/>
                <a:ea typeface="+mn-ea"/>
                <a:cs typeface="+mn-cs"/>
              </a:rPr>
              <a:t> </a:t>
            </a:r>
          </a:p>
          <a:p>
            <a:r>
              <a:rPr lang="cy-GB" sz="1200" kern="1200" noProof="0" dirty="0">
                <a:solidFill>
                  <a:schemeClr val="tx1"/>
                </a:solidFill>
                <a:effectLst/>
                <a:latin typeface="+mn-lt"/>
                <a:ea typeface="+mn-ea"/>
                <a:cs typeface="+mn-cs"/>
              </a:rPr>
              <a:t>Gellir gweld y fframwaith Cymwysterau ar ein gwefan </a:t>
            </a:r>
            <a:r>
              <a:rPr lang="cy-GB" sz="1200" u="sng" kern="1200" noProof="0" dirty="0">
                <a:solidFill>
                  <a:schemeClr val="tx1"/>
                </a:solidFill>
                <a:effectLst/>
                <a:latin typeface="+mn-lt"/>
                <a:ea typeface="+mn-ea"/>
                <a:cs typeface="+mn-cs"/>
                <a:hlinkClick r:id="rId3"/>
              </a:rPr>
              <a:t>https://socialcare.wales/qualification-framework</a:t>
            </a:r>
            <a:r>
              <a:rPr lang="cy-GB" sz="1200" kern="1200" noProof="0" dirty="0">
                <a:solidFill>
                  <a:schemeClr val="tx1"/>
                </a:solidFill>
                <a:effectLst/>
                <a:latin typeface="+mn-lt"/>
                <a:ea typeface="+mn-ea"/>
                <a:cs typeface="+mn-cs"/>
              </a:rPr>
              <a:t> </a:t>
            </a:r>
          </a:p>
          <a:p>
            <a:endParaRPr lang="cy-GB" noProof="0" dirty="0"/>
          </a:p>
          <a:p>
            <a:r>
              <a:rPr lang="cy-GB" noProof="0" dirty="0">
                <a:hlinkClick r:id="rId4"/>
              </a:rPr>
              <a:t>https://gofalcymdeithasol.cymru/fframwaith-cymwysterau</a:t>
            </a:r>
            <a:endParaRPr lang="cy-GB" noProof="0" dirty="0"/>
          </a:p>
          <a:p>
            <a:endParaRPr lang="cy-GB" noProof="0" dirty="0"/>
          </a:p>
          <a:p>
            <a:r>
              <a:rPr lang="cy-GB" noProof="0" dirty="0"/>
              <a:t>***</a:t>
            </a:r>
          </a:p>
          <a:p>
            <a:endParaRPr lang="cy-GB" noProof="0" dirty="0"/>
          </a:p>
          <a:p>
            <a:r>
              <a:rPr lang="en-GB" sz="1200" kern="1200" dirty="0">
                <a:solidFill>
                  <a:schemeClr val="tx1"/>
                </a:solidFill>
                <a:effectLst/>
                <a:latin typeface="+mn-lt"/>
                <a:ea typeface="+mn-ea"/>
                <a:cs typeface="+mn-cs"/>
              </a:rPr>
              <a:t>The Qualification framework for social care and regulated childcare sets out requirements for qualifications for a wide range of roles.</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Current qualification accepted – sets out the current qualifications that are accepted for practice </a:t>
            </a:r>
          </a:p>
          <a:p>
            <a:pPr lvl="0"/>
            <a:r>
              <a:rPr lang="en-GB" sz="1200" kern="1200" dirty="0">
                <a:solidFill>
                  <a:schemeClr val="tx1"/>
                </a:solidFill>
                <a:effectLst/>
                <a:latin typeface="+mn-lt"/>
                <a:ea typeface="+mn-ea"/>
                <a:cs typeface="+mn-cs"/>
              </a:rPr>
              <a:t>Other qualifications – sets out any other current or older qualifications that are accepted for practice </a:t>
            </a:r>
          </a:p>
          <a:p>
            <a:pPr lvl="0"/>
            <a:r>
              <a:rPr lang="en-GB" sz="1200" kern="1200" dirty="0">
                <a:solidFill>
                  <a:schemeClr val="tx1"/>
                </a:solidFill>
                <a:effectLst/>
                <a:latin typeface="+mn-lt"/>
                <a:ea typeface="+mn-ea"/>
                <a:cs typeface="+mn-cs"/>
              </a:rPr>
              <a:t>Other UK qualifications – sets out any UK qualifications that are accepted for practice along with any top ups that may be needed</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Qualification framework can be accessed on our website </a:t>
            </a:r>
            <a:r>
              <a:rPr lang="en-GB" sz="1200" u="sng" kern="1200" dirty="0">
                <a:solidFill>
                  <a:schemeClr val="tx1"/>
                </a:solidFill>
                <a:effectLst/>
                <a:latin typeface="+mn-lt"/>
                <a:ea typeface="+mn-ea"/>
                <a:cs typeface="+mn-cs"/>
                <a:hlinkClick r:id="rId3"/>
              </a:rPr>
              <a:t>https://socialcare.wales/qualification-framework</a:t>
            </a:r>
            <a:r>
              <a:rPr lang="en-GB" sz="1200" kern="1200" dirty="0">
                <a:solidFill>
                  <a:schemeClr val="tx1"/>
                </a:solidFill>
                <a:effectLst/>
                <a:latin typeface="+mn-lt"/>
                <a:ea typeface="+mn-ea"/>
                <a:cs typeface="+mn-cs"/>
              </a:rPr>
              <a:t> </a:t>
            </a:r>
          </a:p>
          <a:p>
            <a:endParaRPr lang="cy-GB" dirty="0"/>
          </a:p>
          <a:p>
            <a:r>
              <a:rPr lang="en-GB" dirty="0">
                <a:hlinkClick r:id="rId4"/>
              </a:rPr>
              <a:t>https://gofalcymdeithasol.cymru/fframwaith-cymwysterau</a:t>
            </a:r>
            <a:endParaRPr lang="en-GB" dirty="0"/>
          </a:p>
          <a:p>
            <a:endParaRPr lang="cy-GB" noProof="0"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2411886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p:sp>
      <p:sp>
        <p:nvSpPr>
          <p:cNvPr id="3" name="Dalfan Nodiadau 2"/>
          <p:cNvSpPr>
            <a:spLocks noGrp="1"/>
          </p:cNvSpPr>
          <p:nvPr>
            <p:ph type="body" idx="1"/>
          </p:nvPr>
        </p:nvSpPr>
        <p:spPr/>
        <p:txBody>
          <a:bodyPr/>
          <a:lstStyle/>
          <a:p>
            <a:endParaRPr lang="cy-GB" dirty="0"/>
          </a:p>
        </p:txBody>
      </p:sp>
      <p:sp>
        <p:nvSpPr>
          <p:cNvPr id="4" name="Dalfan Rhif y Sleid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1364353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3242965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3915"/>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chemeClr val="bg1"/>
                </a:solidFill>
              </a:rPr>
              <a:t>www.gofalcymdeithasol.cymru</a:t>
            </a:r>
          </a:p>
          <a:p>
            <a:pPr eaLnBrk="1" hangingPunct="1"/>
            <a:r>
              <a:rPr lang="en-US" altLang="x-none" sz="110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a:solidFill>
                  <a:srgbClr val="16AD85"/>
                </a:solidFill>
              </a:rPr>
              <a:t>Diolch</a:t>
            </a:r>
          </a:p>
          <a:p>
            <a:pPr eaLnBrk="1" hangingPunct="1"/>
            <a:r>
              <a:rPr lang="en-US" altLang="x-none" sz="480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11/17/2020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11/17/2020</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11/17/2020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11/17/2020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11/17/2020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47181"/>
            <a:ext cx="3759283" cy="1024286"/>
          </a:xfrm>
        </p:spPr>
        <p:txBody>
          <a:bodyPr>
            <a:normAutofit/>
          </a:bodyPr>
          <a:lstStyle>
            <a:lvl1pPr marL="0" indent="0">
              <a:buNone/>
              <a:defRPr sz="2800">
                <a:solidFill>
                  <a:schemeClr val="bg1"/>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05942"/>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1"/>
            <a:ext cx="1544338" cy="66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8447"/>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056313"/>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892356" y="6020828"/>
            <a:ext cx="1661094" cy="71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4208"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gofalcymdeithasol.cymru/fframwaith-cymwysterau"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socialcare.wales/qualification-framewor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ocialcare.wales/about-us/contact" TargetMode="External"/><Relationship Id="rId2" Type="http://schemas.openxmlformats.org/officeDocument/2006/relationships/hyperlink" Target="https://gofalcymdeithasol.cymru/amdanom-ni/cysyllt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28650" y="1809751"/>
            <a:ext cx="5086350" cy="1860550"/>
          </a:xfrm>
        </p:spPr>
        <p:txBody>
          <a:bodyPr>
            <a:noAutofit/>
          </a:bodyPr>
          <a:lstStyle/>
          <a:p>
            <a:endParaRPr lang="en-GB" altLang="x-none" sz="1000" dirty="0"/>
          </a:p>
          <a:p>
            <a:r>
              <a:rPr lang="en-GB" altLang="x-none" sz="2800" dirty="0" err="1"/>
              <a:t>Cymwysterau</a:t>
            </a:r>
            <a:r>
              <a:rPr lang="en-GB" altLang="x-none" sz="2800" dirty="0"/>
              <a:t> newydd </a:t>
            </a:r>
            <a:br>
              <a:rPr lang="en-GB" altLang="x-none" sz="2800" dirty="0"/>
            </a:br>
            <a:r>
              <a:rPr lang="en-GB" altLang="x-none" sz="2800" dirty="0" err="1"/>
              <a:t>Lefel</a:t>
            </a:r>
            <a:r>
              <a:rPr lang="en-GB" altLang="x-none" sz="2800" dirty="0"/>
              <a:t> 4 a 5</a:t>
            </a:r>
          </a:p>
          <a:p>
            <a:endParaRPr lang="en-GB" altLang="x-none" sz="2800" dirty="0"/>
          </a:p>
          <a:p>
            <a:r>
              <a:rPr lang="en-GB" altLang="x-none" sz="2800" dirty="0"/>
              <a:t>New Level 4 and Level 5 qualifications</a:t>
            </a:r>
          </a:p>
        </p:txBody>
      </p:sp>
      <p:sp>
        <p:nvSpPr>
          <p:cNvPr id="20483" name="Text Placeholder 3"/>
          <p:cNvSpPr>
            <a:spLocks noGrp="1"/>
          </p:cNvSpPr>
          <p:nvPr>
            <p:ph type="body" sz="quarter" idx="13"/>
          </p:nvPr>
        </p:nvSpPr>
        <p:spPr>
          <a:xfrm>
            <a:off x="628650" y="4540981"/>
            <a:ext cx="3759200" cy="1409574"/>
          </a:xfrm>
        </p:spPr>
        <p:txBody>
          <a:bodyPr>
            <a:normAutofit fontScale="55000" lnSpcReduction="20000"/>
          </a:bodyPr>
          <a:lstStyle/>
          <a:p>
            <a:endParaRPr lang="en-GB" altLang="x-none" dirty="0"/>
          </a:p>
          <a:p>
            <a:endParaRPr lang="en-GB" altLang="x-none" dirty="0"/>
          </a:p>
          <a:p>
            <a:r>
              <a:rPr lang="en-GB" altLang="x-none" dirty="0"/>
              <a:t>Vicki Neale</a:t>
            </a:r>
          </a:p>
          <a:p>
            <a:r>
              <a:rPr lang="en-GB" altLang="x-none" dirty="0"/>
              <a:t>(</a:t>
            </a:r>
            <a:r>
              <a:rPr lang="en-GB" altLang="x-none" dirty="0" err="1"/>
              <a:t>Gofal</a:t>
            </a:r>
            <a:r>
              <a:rPr lang="en-GB" altLang="x-none" dirty="0"/>
              <a:t> </a:t>
            </a:r>
            <a:r>
              <a:rPr lang="en-GB" altLang="x-none" dirty="0" err="1"/>
              <a:t>Cymdeithasol</a:t>
            </a:r>
            <a:r>
              <a:rPr lang="en-GB" altLang="x-none" dirty="0"/>
              <a:t> Cymru / </a:t>
            </a:r>
          </a:p>
          <a:p>
            <a:r>
              <a:rPr lang="en-GB" altLang="x-none" dirty="0"/>
              <a:t>Social Care Wales)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73E68-82E2-4A01-8693-202649DAE333}"/>
              </a:ext>
            </a:extLst>
          </p:cNvPr>
          <p:cNvSpPr>
            <a:spLocks noGrp="1"/>
          </p:cNvSpPr>
          <p:nvPr>
            <p:ph type="title"/>
          </p:nvPr>
        </p:nvSpPr>
        <p:spPr>
          <a:xfrm>
            <a:off x="628649" y="365127"/>
            <a:ext cx="3986893" cy="1031283"/>
          </a:xfrm>
        </p:spPr>
        <p:txBody>
          <a:bodyPr>
            <a:noAutofit/>
          </a:bodyPr>
          <a:lstStyle/>
          <a:p>
            <a:r>
              <a:rPr lang="cy-GB" dirty="0"/>
              <a:t>Cymhwyster ymarfer proffesiynol Lefel 4</a:t>
            </a:r>
            <a:br>
              <a:rPr lang="en-GB" dirty="0"/>
            </a:br>
            <a:endParaRPr lang="en-GB" dirty="0"/>
          </a:p>
        </p:txBody>
      </p:sp>
      <p:sp>
        <p:nvSpPr>
          <p:cNvPr id="3" name="Text Placeholder 2">
            <a:extLst>
              <a:ext uri="{FF2B5EF4-FFF2-40B4-BE49-F238E27FC236}">
                <a16:creationId xmlns:a16="http://schemas.microsoft.com/office/drawing/2014/main" id="{E3CBE4C9-4ACE-4785-81BF-D84C00283245}"/>
              </a:ext>
            </a:extLst>
          </p:cNvPr>
          <p:cNvSpPr>
            <a:spLocks noGrp="1"/>
          </p:cNvSpPr>
          <p:nvPr>
            <p:ph type="body" sz="quarter" idx="10"/>
          </p:nvPr>
        </p:nvSpPr>
        <p:spPr/>
        <p:txBody>
          <a:bodyPr/>
          <a:lstStyle/>
          <a:p>
            <a:r>
              <a:rPr lang="en-GB" dirty="0"/>
              <a:t>Level 4 CCPLD professional practice qualification </a:t>
            </a:r>
          </a:p>
          <a:p>
            <a:endParaRPr lang="en-GB" dirty="0"/>
          </a:p>
        </p:txBody>
      </p:sp>
      <p:sp>
        <p:nvSpPr>
          <p:cNvPr id="4" name="Text Placeholder 3">
            <a:extLst>
              <a:ext uri="{FF2B5EF4-FFF2-40B4-BE49-F238E27FC236}">
                <a16:creationId xmlns:a16="http://schemas.microsoft.com/office/drawing/2014/main" id="{156B2FBE-15A5-4E6C-95D9-FA072E3EB6C7}"/>
              </a:ext>
            </a:extLst>
          </p:cNvPr>
          <p:cNvSpPr>
            <a:spLocks noGrp="1"/>
          </p:cNvSpPr>
          <p:nvPr>
            <p:ph type="body" sz="quarter" idx="11"/>
          </p:nvPr>
        </p:nvSpPr>
        <p:spPr/>
        <p:txBody>
          <a:bodyPr/>
          <a:lstStyle/>
          <a:p>
            <a:pPr lvl="0"/>
            <a:r>
              <a:rPr lang="cy-GB" dirty="0"/>
              <a:t>Codi safonau a sgiliau drwy gynnig llwybr hyfforddi a datblygu strwythuredig</a:t>
            </a:r>
          </a:p>
          <a:p>
            <a:pPr lvl="0"/>
            <a:r>
              <a:rPr lang="cy-GB" dirty="0"/>
              <a:t>Asesiad</a:t>
            </a:r>
          </a:p>
          <a:p>
            <a:pPr lvl="0"/>
            <a:r>
              <a:rPr lang="cy-GB" dirty="0"/>
              <a:t>Trosglwyddadwyedd</a:t>
            </a:r>
            <a:endParaRPr lang="en-GB" dirty="0"/>
          </a:p>
        </p:txBody>
      </p:sp>
      <p:sp>
        <p:nvSpPr>
          <p:cNvPr id="5" name="Text Placeholder 4">
            <a:extLst>
              <a:ext uri="{FF2B5EF4-FFF2-40B4-BE49-F238E27FC236}">
                <a16:creationId xmlns:a16="http://schemas.microsoft.com/office/drawing/2014/main" id="{1FF8EF8D-76D1-44FA-AADC-81DA8132BC73}"/>
              </a:ext>
            </a:extLst>
          </p:cNvPr>
          <p:cNvSpPr>
            <a:spLocks noGrp="1"/>
          </p:cNvSpPr>
          <p:nvPr>
            <p:ph type="body" sz="quarter" idx="12"/>
          </p:nvPr>
        </p:nvSpPr>
        <p:spPr/>
        <p:txBody>
          <a:bodyPr>
            <a:normAutofit/>
          </a:bodyPr>
          <a:lstStyle/>
          <a:p>
            <a:endParaRPr lang="en-GB" dirty="0"/>
          </a:p>
          <a:p>
            <a:r>
              <a:rPr lang="en-US" dirty="0"/>
              <a:t>Raising standards and skills by offering a structured training and development route </a:t>
            </a:r>
          </a:p>
          <a:p>
            <a:r>
              <a:rPr lang="en-GB" dirty="0"/>
              <a:t>Assessment </a:t>
            </a:r>
          </a:p>
          <a:p>
            <a:r>
              <a:rPr lang="en-GB" dirty="0"/>
              <a:t>Transferability</a:t>
            </a:r>
          </a:p>
        </p:txBody>
      </p:sp>
    </p:spTree>
    <p:extLst>
      <p:ext uri="{BB962C8B-B14F-4D97-AF65-F5344CB8AC3E}">
        <p14:creationId xmlns:p14="http://schemas.microsoft.com/office/powerpoint/2010/main" val="39376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B2C6-6C84-43E4-8768-F63B2A12EFB6}"/>
              </a:ext>
            </a:extLst>
          </p:cNvPr>
          <p:cNvSpPr>
            <a:spLocks noGrp="1"/>
          </p:cNvSpPr>
          <p:nvPr>
            <p:ph type="title"/>
          </p:nvPr>
        </p:nvSpPr>
        <p:spPr/>
        <p:txBody>
          <a:bodyPr>
            <a:normAutofit fontScale="90000"/>
          </a:bodyPr>
          <a:lstStyle/>
          <a:p>
            <a:r>
              <a:rPr lang="cy-GB" dirty="0"/>
              <a:t>Cymhwyster Lefel 4 -  Paratoi i arwain a rheoli ym maes GCDDP</a:t>
            </a:r>
            <a:endParaRPr lang="en-GB" dirty="0"/>
          </a:p>
        </p:txBody>
      </p:sp>
      <p:sp>
        <p:nvSpPr>
          <p:cNvPr id="3" name="Text Placeholder 2">
            <a:extLst>
              <a:ext uri="{FF2B5EF4-FFF2-40B4-BE49-F238E27FC236}">
                <a16:creationId xmlns:a16="http://schemas.microsoft.com/office/drawing/2014/main" id="{32BBD239-0D57-4CE0-8E00-6C62DE8AC926}"/>
              </a:ext>
            </a:extLst>
          </p:cNvPr>
          <p:cNvSpPr>
            <a:spLocks noGrp="1"/>
          </p:cNvSpPr>
          <p:nvPr>
            <p:ph type="body" sz="quarter" idx="10"/>
          </p:nvPr>
        </p:nvSpPr>
        <p:spPr/>
        <p:txBody>
          <a:bodyPr/>
          <a:lstStyle/>
          <a:p>
            <a:r>
              <a:rPr lang="en-GB" dirty="0"/>
              <a:t>Level 4 Preparing for leadership and management in CCPLD qualification</a:t>
            </a:r>
          </a:p>
          <a:p>
            <a:endParaRPr lang="en-GB" dirty="0"/>
          </a:p>
        </p:txBody>
      </p:sp>
      <p:sp>
        <p:nvSpPr>
          <p:cNvPr id="4" name="Text Placeholder 3">
            <a:extLst>
              <a:ext uri="{FF2B5EF4-FFF2-40B4-BE49-F238E27FC236}">
                <a16:creationId xmlns:a16="http://schemas.microsoft.com/office/drawing/2014/main" id="{029CC4CB-576B-494E-A184-234436DE4C49}"/>
              </a:ext>
            </a:extLst>
          </p:cNvPr>
          <p:cNvSpPr>
            <a:spLocks noGrp="1"/>
          </p:cNvSpPr>
          <p:nvPr>
            <p:ph type="body" sz="quarter" idx="11"/>
          </p:nvPr>
        </p:nvSpPr>
        <p:spPr/>
        <p:txBody>
          <a:bodyPr>
            <a:normAutofit/>
          </a:bodyPr>
          <a:lstStyle/>
          <a:p>
            <a:pPr lvl="0"/>
            <a:endParaRPr lang="cy-GB" dirty="0"/>
          </a:p>
          <a:p>
            <a:pPr lvl="0"/>
            <a:r>
              <a:rPr lang="cy-GB" dirty="0"/>
              <a:t>Mae hwn yn rhagofyniad ar gyfer cymhwyster arwain a rheoli Lefel 5 ym maes iechyd a gofal cymdeithasol</a:t>
            </a:r>
            <a:endParaRPr lang="en-GB" dirty="0"/>
          </a:p>
          <a:p>
            <a:pPr lvl="0"/>
            <a:r>
              <a:rPr lang="cy-GB" dirty="0"/>
              <a:t>Gwybodaeth yn unig</a:t>
            </a:r>
            <a:endParaRPr lang="en-GB" dirty="0"/>
          </a:p>
          <a:p>
            <a:pPr lvl="0"/>
            <a:r>
              <a:rPr lang="cy-GB" dirty="0"/>
              <a:t>3 uned orfodol </a:t>
            </a:r>
            <a:endParaRPr lang="en-GB" dirty="0"/>
          </a:p>
          <a:p>
            <a:endParaRPr lang="en-GB" dirty="0"/>
          </a:p>
        </p:txBody>
      </p:sp>
      <p:sp>
        <p:nvSpPr>
          <p:cNvPr id="5" name="Text Placeholder 4">
            <a:extLst>
              <a:ext uri="{FF2B5EF4-FFF2-40B4-BE49-F238E27FC236}">
                <a16:creationId xmlns:a16="http://schemas.microsoft.com/office/drawing/2014/main" id="{8CE7EAD0-7C69-4FC4-8CD2-C027B8700984}"/>
              </a:ext>
            </a:extLst>
          </p:cNvPr>
          <p:cNvSpPr>
            <a:spLocks noGrp="1"/>
          </p:cNvSpPr>
          <p:nvPr>
            <p:ph type="body" sz="quarter" idx="12"/>
          </p:nvPr>
        </p:nvSpPr>
        <p:spPr/>
        <p:txBody>
          <a:bodyPr>
            <a:normAutofit/>
          </a:bodyPr>
          <a:lstStyle/>
          <a:p>
            <a:endParaRPr lang="en-GB" dirty="0"/>
          </a:p>
          <a:p>
            <a:r>
              <a:rPr lang="en-GB" dirty="0"/>
              <a:t>This is a pre-requisite for the level 5 leadership and management in CCPLD qualification</a:t>
            </a:r>
          </a:p>
          <a:p>
            <a:r>
              <a:rPr lang="en-GB" dirty="0"/>
              <a:t>Knowledge only</a:t>
            </a:r>
          </a:p>
          <a:p>
            <a:r>
              <a:rPr lang="en-GB" dirty="0"/>
              <a:t>3 mandatory units</a:t>
            </a:r>
          </a:p>
        </p:txBody>
      </p:sp>
    </p:spTree>
    <p:extLst>
      <p:ext uri="{BB962C8B-B14F-4D97-AF65-F5344CB8AC3E}">
        <p14:creationId xmlns:p14="http://schemas.microsoft.com/office/powerpoint/2010/main" val="235019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B2C6-6C84-43E4-8768-F63B2A12EFB6}"/>
              </a:ext>
            </a:extLst>
          </p:cNvPr>
          <p:cNvSpPr>
            <a:spLocks noGrp="1"/>
          </p:cNvSpPr>
          <p:nvPr>
            <p:ph type="title"/>
          </p:nvPr>
        </p:nvSpPr>
        <p:spPr/>
        <p:txBody>
          <a:bodyPr>
            <a:normAutofit fontScale="90000"/>
          </a:bodyPr>
          <a:lstStyle/>
          <a:p>
            <a:r>
              <a:rPr lang="en-GB" dirty="0" err="1"/>
              <a:t>Cymhwyster</a:t>
            </a:r>
            <a:r>
              <a:rPr lang="en-GB" dirty="0"/>
              <a:t> </a:t>
            </a:r>
            <a:r>
              <a:rPr lang="en-GB" dirty="0" err="1"/>
              <a:t>Lefel</a:t>
            </a:r>
            <a:r>
              <a:rPr lang="en-GB" dirty="0"/>
              <a:t> 5 - arwain a </a:t>
            </a:r>
            <a:r>
              <a:rPr lang="en-GB" dirty="0" err="1"/>
              <a:t>rheoli</a:t>
            </a:r>
            <a:r>
              <a:rPr lang="en-GB" dirty="0"/>
              <a:t> wrth </a:t>
            </a:r>
            <a:r>
              <a:rPr lang="en-GB" dirty="0" err="1"/>
              <a:t>ymarfer</a:t>
            </a:r>
            <a:r>
              <a:rPr lang="en-GB" dirty="0"/>
              <a:t> GCDDP</a:t>
            </a:r>
          </a:p>
        </p:txBody>
      </p:sp>
      <p:sp>
        <p:nvSpPr>
          <p:cNvPr id="3" name="Text Placeholder 2">
            <a:extLst>
              <a:ext uri="{FF2B5EF4-FFF2-40B4-BE49-F238E27FC236}">
                <a16:creationId xmlns:a16="http://schemas.microsoft.com/office/drawing/2014/main" id="{32BBD239-0D57-4CE0-8E00-6C62DE8AC926}"/>
              </a:ext>
            </a:extLst>
          </p:cNvPr>
          <p:cNvSpPr>
            <a:spLocks noGrp="1"/>
          </p:cNvSpPr>
          <p:nvPr>
            <p:ph type="body" sz="quarter" idx="10"/>
          </p:nvPr>
        </p:nvSpPr>
        <p:spPr/>
        <p:txBody>
          <a:bodyPr/>
          <a:lstStyle/>
          <a:p>
            <a:r>
              <a:rPr lang="en-GB" dirty="0"/>
              <a:t>Level 5 Leadership and management in CCPLD practice qualification</a:t>
            </a:r>
          </a:p>
          <a:p>
            <a:endParaRPr lang="en-GB" dirty="0"/>
          </a:p>
        </p:txBody>
      </p:sp>
      <p:sp>
        <p:nvSpPr>
          <p:cNvPr id="4" name="Text Placeholder 3">
            <a:extLst>
              <a:ext uri="{FF2B5EF4-FFF2-40B4-BE49-F238E27FC236}">
                <a16:creationId xmlns:a16="http://schemas.microsoft.com/office/drawing/2014/main" id="{029CC4CB-576B-494E-A184-234436DE4C49}"/>
              </a:ext>
            </a:extLst>
          </p:cNvPr>
          <p:cNvSpPr>
            <a:spLocks noGrp="1"/>
          </p:cNvSpPr>
          <p:nvPr>
            <p:ph type="body" sz="quarter" idx="11"/>
          </p:nvPr>
        </p:nvSpPr>
        <p:spPr/>
        <p:txBody>
          <a:bodyPr/>
          <a:lstStyle/>
          <a:p>
            <a:r>
              <a:rPr lang="nn-NO" dirty="0"/>
              <a:t>Ar gyfer pwy mae'r cymhwyster hwn</a:t>
            </a:r>
          </a:p>
          <a:p>
            <a:r>
              <a:rPr lang="nn-NO" dirty="0"/>
              <a:t>Unedau ymarfer gorfodol a dewisol</a:t>
            </a:r>
          </a:p>
          <a:p>
            <a:r>
              <a:rPr lang="nn-NO" dirty="0"/>
              <a:t>asesiad</a:t>
            </a:r>
          </a:p>
          <a:p>
            <a:r>
              <a:rPr lang="nn-NO" dirty="0"/>
              <a:t>Cymwysterau etifeddiaeth</a:t>
            </a:r>
          </a:p>
        </p:txBody>
      </p:sp>
      <p:sp>
        <p:nvSpPr>
          <p:cNvPr id="5" name="Text Placeholder 4">
            <a:extLst>
              <a:ext uri="{FF2B5EF4-FFF2-40B4-BE49-F238E27FC236}">
                <a16:creationId xmlns:a16="http://schemas.microsoft.com/office/drawing/2014/main" id="{8CE7EAD0-7C69-4FC4-8CD2-C027B8700984}"/>
              </a:ext>
            </a:extLst>
          </p:cNvPr>
          <p:cNvSpPr>
            <a:spLocks noGrp="1"/>
          </p:cNvSpPr>
          <p:nvPr>
            <p:ph type="body" sz="quarter" idx="12"/>
          </p:nvPr>
        </p:nvSpPr>
        <p:spPr/>
        <p:txBody>
          <a:bodyPr>
            <a:normAutofit/>
          </a:bodyPr>
          <a:lstStyle/>
          <a:p>
            <a:endParaRPr lang="en-GB" dirty="0"/>
          </a:p>
          <a:p>
            <a:r>
              <a:rPr lang="en-GB" dirty="0"/>
              <a:t>Who is this qualification for</a:t>
            </a:r>
          </a:p>
          <a:p>
            <a:r>
              <a:rPr lang="en-GB" dirty="0"/>
              <a:t>Mandatory and optional practice units</a:t>
            </a:r>
          </a:p>
          <a:p>
            <a:r>
              <a:rPr lang="en-GB" dirty="0"/>
              <a:t>assessment</a:t>
            </a:r>
          </a:p>
          <a:p>
            <a:r>
              <a:rPr lang="en-GB" dirty="0"/>
              <a:t>Legacy qualifications</a:t>
            </a:r>
          </a:p>
        </p:txBody>
      </p:sp>
    </p:spTree>
    <p:extLst>
      <p:ext uri="{BB962C8B-B14F-4D97-AF65-F5344CB8AC3E}">
        <p14:creationId xmlns:p14="http://schemas.microsoft.com/office/powerpoint/2010/main" val="136008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8DD02-1D68-41E2-ACDD-5921943C94AD}"/>
              </a:ext>
            </a:extLst>
          </p:cNvPr>
          <p:cNvSpPr>
            <a:spLocks noGrp="1"/>
          </p:cNvSpPr>
          <p:nvPr>
            <p:ph type="title"/>
          </p:nvPr>
        </p:nvSpPr>
        <p:spPr/>
        <p:txBody>
          <a:bodyPr>
            <a:normAutofit fontScale="90000"/>
          </a:bodyPr>
          <a:lstStyle/>
          <a:p>
            <a:r>
              <a:rPr lang="cy-GB" dirty="0"/>
              <a:t>Fframwaith Cymwysterau Gofal Cymdeithasol Cymru</a:t>
            </a:r>
            <a:br>
              <a:rPr lang="cy-GB" dirty="0"/>
            </a:br>
            <a:endParaRPr lang="en-GB" dirty="0"/>
          </a:p>
        </p:txBody>
      </p:sp>
      <p:sp>
        <p:nvSpPr>
          <p:cNvPr id="3" name="Text Placeholder 2">
            <a:extLst>
              <a:ext uri="{FF2B5EF4-FFF2-40B4-BE49-F238E27FC236}">
                <a16:creationId xmlns:a16="http://schemas.microsoft.com/office/drawing/2014/main" id="{B8302EED-4991-488C-839B-73B1D7B108ED}"/>
              </a:ext>
            </a:extLst>
          </p:cNvPr>
          <p:cNvSpPr>
            <a:spLocks noGrp="1"/>
          </p:cNvSpPr>
          <p:nvPr>
            <p:ph type="body" sz="quarter" idx="10"/>
          </p:nvPr>
        </p:nvSpPr>
        <p:spPr/>
        <p:txBody>
          <a:bodyPr/>
          <a:lstStyle/>
          <a:p>
            <a:r>
              <a:rPr lang="en-GB" dirty="0"/>
              <a:t>Social Care Wales Qualification Framework</a:t>
            </a:r>
          </a:p>
        </p:txBody>
      </p:sp>
      <p:sp>
        <p:nvSpPr>
          <p:cNvPr id="4" name="Text Placeholder 3">
            <a:extLst>
              <a:ext uri="{FF2B5EF4-FFF2-40B4-BE49-F238E27FC236}">
                <a16:creationId xmlns:a16="http://schemas.microsoft.com/office/drawing/2014/main" id="{385FACA6-9F1A-48FD-A6EE-311BAF1A6EC4}"/>
              </a:ext>
            </a:extLst>
          </p:cNvPr>
          <p:cNvSpPr>
            <a:spLocks noGrp="1"/>
          </p:cNvSpPr>
          <p:nvPr>
            <p:ph type="body" sz="quarter" idx="11"/>
          </p:nvPr>
        </p:nvSpPr>
        <p:spPr>
          <a:xfrm>
            <a:off x="628650" y="1649413"/>
            <a:ext cx="3885293" cy="3851275"/>
          </a:xfrm>
        </p:spPr>
        <p:txBody>
          <a:bodyPr>
            <a:normAutofit/>
          </a:bodyPr>
          <a:lstStyle/>
          <a:p>
            <a:r>
              <a:rPr lang="cy-GB" sz="2600" dirty="0"/>
              <a:t>Yn rhestru cymwysterau sy’n ofynnol </a:t>
            </a:r>
          </a:p>
          <a:p>
            <a:r>
              <a:rPr lang="cy-GB" sz="2600" dirty="0"/>
              <a:t>Adnodd rhyngweithiol</a:t>
            </a:r>
            <a:endParaRPr lang="en-GB" sz="2600" dirty="0"/>
          </a:p>
          <a:p>
            <a:pPr lvl="0"/>
            <a:r>
              <a:rPr lang="cy-GB" sz="2600" dirty="0"/>
              <a:t>Cymhwyster cyfredol </a:t>
            </a:r>
            <a:endParaRPr lang="en-GB" sz="2600" dirty="0"/>
          </a:p>
          <a:p>
            <a:pPr lvl="0"/>
            <a:r>
              <a:rPr lang="cy-GB" sz="2600" dirty="0"/>
              <a:t>Gofynion eraill</a:t>
            </a:r>
            <a:endParaRPr lang="en-GB" sz="2600" dirty="0"/>
          </a:p>
          <a:p>
            <a:pPr lvl="0"/>
            <a:r>
              <a:rPr lang="cy-GB" sz="2600" dirty="0"/>
              <a:t>Cymwysterau eraill y DU</a:t>
            </a:r>
            <a:endParaRPr lang="en-GB" sz="2600" dirty="0"/>
          </a:p>
          <a:p>
            <a:pPr marL="0" indent="0">
              <a:buNone/>
            </a:pPr>
            <a:endParaRPr lang="en-GB" dirty="0"/>
          </a:p>
        </p:txBody>
      </p:sp>
      <p:sp>
        <p:nvSpPr>
          <p:cNvPr id="5" name="Text Placeholder 4">
            <a:extLst>
              <a:ext uri="{FF2B5EF4-FFF2-40B4-BE49-F238E27FC236}">
                <a16:creationId xmlns:a16="http://schemas.microsoft.com/office/drawing/2014/main" id="{8538B801-2280-4130-9898-12B7F05E19C4}"/>
              </a:ext>
            </a:extLst>
          </p:cNvPr>
          <p:cNvSpPr>
            <a:spLocks noGrp="1"/>
          </p:cNvSpPr>
          <p:nvPr>
            <p:ph type="body" sz="quarter" idx="12"/>
          </p:nvPr>
        </p:nvSpPr>
        <p:spPr/>
        <p:txBody>
          <a:bodyPr>
            <a:normAutofit/>
          </a:bodyPr>
          <a:lstStyle/>
          <a:p>
            <a:r>
              <a:rPr lang="en-GB" dirty="0"/>
              <a:t>Lists required qualifications</a:t>
            </a:r>
          </a:p>
          <a:p>
            <a:r>
              <a:rPr lang="en-GB" dirty="0"/>
              <a:t>Interactive tool</a:t>
            </a:r>
          </a:p>
          <a:p>
            <a:r>
              <a:rPr lang="en-GB" dirty="0"/>
              <a:t>Current qualification </a:t>
            </a:r>
          </a:p>
          <a:p>
            <a:r>
              <a:rPr lang="en-GB" dirty="0"/>
              <a:t>Other qualifications</a:t>
            </a:r>
          </a:p>
          <a:p>
            <a:r>
              <a:rPr lang="en-GB" dirty="0"/>
              <a:t>Other UK qualifications</a:t>
            </a:r>
          </a:p>
          <a:p>
            <a:endParaRPr lang="en-GB" dirty="0"/>
          </a:p>
        </p:txBody>
      </p:sp>
    </p:spTree>
    <p:extLst>
      <p:ext uri="{BB962C8B-B14F-4D97-AF65-F5344CB8AC3E}">
        <p14:creationId xmlns:p14="http://schemas.microsoft.com/office/powerpoint/2010/main" val="67925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2DDCD-56C5-468F-84EE-CD723849D018}"/>
              </a:ext>
            </a:extLst>
          </p:cNvPr>
          <p:cNvSpPr>
            <a:spLocks noGrp="1"/>
          </p:cNvSpPr>
          <p:nvPr>
            <p:ph type="title"/>
          </p:nvPr>
        </p:nvSpPr>
        <p:spPr/>
        <p:txBody>
          <a:bodyPr>
            <a:normAutofit fontScale="90000"/>
          </a:bodyPr>
          <a:lstStyle/>
          <a:p>
            <a:r>
              <a:rPr lang="cy-GB" dirty="0"/>
              <a:t>Fframwaith Cymwysterau Gofal Cymdeithasol Cymru</a:t>
            </a:r>
            <a:endParaRPr lang="en-GB" dirty="0"/>
          </a:p>
        </p:txBody>
      </p:sp>
      <p:sp>
        <p:nvSpPr>
          <p:cNvPr id="3" name="Text Placeholder 2">
            <a:extLst>
              <a:ext uri="{FF2B5EF4-FFF2-40B4-BE49-F238E27FC236}">
                <a16:creationId xmlns:a16="http://schemas.microsoft.com/office/drawing/2014/main" id="{A3A68E66-459F-40C2-84B0-7BA4A22B32CF}"/>
              </a:ext>
            </a:extLst>
          </p:cNvPr>
          <p:cNvSpPr>
            <a:spLocks noGrp="1"/>
          </p:cNvSpPr>
          <p:nvPr>
            <p:ph type="body" sz="quarter" idx="10"/>
          </p:nvPr>
        </p:nvSpPr>
        <p:spPr/>
        <p:txBody>
          <a:bodyPr/>
          <a:lstStyle/>
          <a:p>
            <a:r>
              <a:rPr lang="en-GB" dirty="0"/>
              <a:t>Social Care Wales Qualification Framework</a:t>
            </a:r>
          </a:p>
          <a:p>
            <a:endParaRPr lang="en-GB" dirty="0"/>
          </a:p>
        </p:txBody>
      </p:sp>
      <p:sp>
        <p:nvSpPr>
          <p:cNvPr id="4" name="Text Placeholder 3">
            <a:extLst>
              <a:ext uri="{FF2B5EF4-FFF2-40B4-BE49-F238E27FC236}">
                <a16:creationId xmlns:a16="http://schemas.microsoft.com/office/drawing/2014/main" id="{0B1F4C59-7EB8-4EAE-8C48-55475B45EF4A}"/>
              </a:ext>
            </a:extLst>
          </p:cNvPr>
          <p:cNvSpPr>
            <a:spLocks noGrp="1"/>
          </p:cNvSpPr>
          <p:nvPr>
            <p:ph type="body" sz="quarter" idx="11"/>
          </p:nvPr>
        </p:nvSpPr>
        <p:spPr/>
        <p:txBody>
          <a:bodyPr/>
          <a:lstStyle/>
          <a:p>
            <a:r>
              <a:rPr lang="en-GB" dirty="0">
                <a:hlinkClick r:id="rId3"/>
              </a:rPr>
              <a:t>https://gofalcymdeithasol.cymru/fframwaith-cymwysterau</a:t>
            </a:r>
            <a:endParaRPr lang="en-GB" dirty="0"/>
          </a:p>
          <a:p>
            <a:endParaRPr lang="en-GB" dirty="0"/>
          </a:p>
        </p:txBody>
      </p:sp>
      <p:sp>
        <p:nvSpPr>
          <p:cNvPr id="5" name="Text Placeholder 4">
            <a:extLst>
              <a:ext uri="{FF2B5EF4-FFF2-40B4-BE49-F238E27FC236}">
                <a16:creationId xmlns:a16="http://schemas.microsoft.com/office/drawing/2014/main" id="{B91C6EF8-4861-42B7-8923-CC455D1E22A2}"/>
              </a:ext>
            </a:extLst>
          </p:cNvPr>
          <p:cNvSpPr>
            <a:spLocks noGrp="1"/>
          </p:cNvSpPr>
          <p:nvPr>
            <p:ph type="body" sz="quarter" idx="12"/>
          </p:nvPr>
        </p:nvSpPr>
        <p:spPr/>
        <p:txBody>
          <a:bodyPr/>
          <a:lstStyle/>
          <a:p>
            <a:r>
              <a:rPr lang="en-GB" dirty="0">
                <a:hlinkClick r:id="rId4"/>
              </a:rPr>
              <a:t>https://socialcare.wales/qualification-framework</a:t>
            </a:r>
            <a:endParaRPr lang="en-GB" dirty="0"/>
          </a:p>
          <a:p>
            <a:endParaRPr lang="en-GB" dirty="0"/>
          </a:p>
        </p:txBody>
      </p:sp>
    </p:spTree>
    <p:extLst>
      <p:ext uri="{BB962C8B-B14F-4D97-AF65-F5344CB8AC3E}">
        <p14:creationId xmlns:p14="http://schemas.microsoft.com/office/powerpoint/2010/main" val="399347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0B8EA-1D32-44C5-8430-FC375D2C2426}"/>
              </a:ext>
            </a:extLst>
          </p:cNvPr>
          <p:cNvSpPr>
            <a:spLocks noGrp="1"/>
          </p:cNvSpPr>
          <p:nvPr>
            <p:ph type="title"/>
          </p:nvPr>
        </p:nvSpPr>
        <p:spPr/>
        <p:txBody>
          <a:bodyPr/>
          <a:lstStyle/>
          <a:p>
            <a:r>
              <a:rPr lang="en-GB" dirty="0" err="1"/>
              <a:t>Cysylltwch</a:t>
            </a:r>
            <a:r>
              <a:rPr lang="en-GB" dirty="0"/>
              <a:t> â </a:t>
            </a:r>
            <a:r>
              <a:rPr lang="en-GB" dirty="0" err="1"/>
              <a:t>ni</a:t>
            </a:r>
            <a:endParaRPr lang="en-GB" dirty="0"/>
          </a:p>
        </p:txBody>
      </p:sp>
      <p:sp>
        <p:nvSpPr>
          <p:cNvPr id="3" name="Text Placeholder 2">
            <a:extLst>
              <a:ext uri="{FF2B5EF4-FFF2-40B4-BE49-F238E27FC236}">
                <a16:creationId xmlns:a16="http://schemas.microsoft.com/office/drawing/2014/main" id="{22A04088-820E-4781-8CC9-0A74918BCD99}"/>
              </a:ext>
            </a:extLst>
          </p:cNvPr>
          <p:cNvSpPr>
            <a:spLocks noGrp="1"/>
          </p:cNvSpPr>
          <p:nvPr>
            <p:ph type="body" sz="quarter" idx="10"/>
          </p:nvPr>
        </p:nvSpPr>
        <p:spPr/>
        <p:txBody>
          <a:bodyPr/>
          <a:lstStyle/>
          <a:p>
            <a:r>
              <a:rPr lang="en-GB" dirty="0"/>
              <a:t>Contact us</a:t>
            </a:r>
          </a:p>
        </p:txBody>
      </p:sp>
      <p:sp>
        <p:nvSpPr>
          <p:cNvPr id="4" name="Text Placeholder 3">
            <a:extLst>
              <a:ext uri="{FF2B5EF4-FFF2-40B4-BE49-F238E27FC236}">
                <a16:creationId xmlns:a16="http://schemas.microsoft.com/office/drawing/2014/main" id="{E8A3534C-CAD5-440A-A002-C15B8B46FA55}"/>
              </a:ext>
            </a:extLst>
          </p:cNvPr>
          <p:cNvSpPr>
            <a:spLocks noGrp="1"/>
          </p:cNvSpPr>
          <p:nvPr>
            <p:ph type="body" sz="quarter" idx="11"/>
          </p:nvPr>
        </p:nvSpPr>
        <p:spPr/>
        <p:txBody>
          <a:bodyPr>
            <a:normAutofit lnSpcReduction="10000"/>
          </a:bodyPr>
          <a:lstStyle/>
          <a:p>
            <a:r>
              <a:rPr lang="en-GB" dirty="0" err="1"/>
              <a:t>Os</a:t>
            </a:r>
            <a:r>
              <a:rPr lang="en-GB" dirty="0"/>
              <a:t> </a:t>
            </a:r>
            <a:r>
              <a:rPr lang="en-GB" dirty="0" err="1"/>
              <a:t>oes</a:t>
            </a:r>
            <a:r>
              <a:rPr lang="en-GB" dirty="0"/>
              <a:t> </a:t>
            </a:r>
            <a:r>
              <a:rPr lang="en-GB" dirty="0" err="1"/>
              <a:t>gennych</a:t>
            </a:r>
            <a:r>
              <a:rPr lang="en-GB" dirty="0"/>
              <a:t> </a:t>
            </a:r>
            <a:r>
              <a:rPr lang="en-GB" dirty="0" err="1"/>
              <a:t>unrhyw</a:t>
            </a:r>
            <a:r>
              <a:rPr lang="en-GB" dirty="0"/>
              <a:t> </a:t>
            </a:r>
            <a:r>
              <a:rPr lang="en-GB" dirty="0" err="1"/>
              <a:t>ymholiadau</a:t>
            </a:r>
            <a:r>
              <a:rPr lang="en-GB" dirty="0"/>
              <a:t> am </a:t>
            </a:r>
            <a:r>
              <a:rPr lang="en-GB" dirty="0" err="1"/>
              <a:t>gymwysterau</a:t>
            </a:r>
            <a:r>
              <a:rPr lang="en-GB" dirty="0"/>
              <a:t> ac </a:t>
            </a:r>
            <a:r>
              <a:rPr lang="en-GB" dirty="0" err="1"/>
              <a:t>na</a:t>
            </a:r>
            <a:r>
              <a:rPr lang="en-GB" dirty="0"/>
              <a:t> </a:t>
            </a:r>
            <a:r>
              <a:rPr lang="en-GB" dirty="0" err="1"/>
              <a:t>allwch</a:t>
            </a:r>
            <a:r>
              <a:rPr lang="en-GB" dirty="0"/>
              <a:t> </a:t>
            </a:r>
            <a:r>
              <a:rPr lang="en-GB" dirty="0" err="1"/>
              <a:t>ddod</a:t>
            </a:r>
            <a:r>
              <a:rPr lang="en-GB" dirty="0"/>
              <a:t> o </a:t>
            </a:r>
            <a:r>
              <a:rPr lang="en-GB" dirty="0" err="1"/>
              <a:t>hyd</a:t>
            </a:r>
            <a:r>
              <a:rPr lang="en-GB" dirty="0"/>
              <a:t> </a:t>
            </a:r>
            <a:r>
              <a:rPr lang="en-GB" dirty="0" err="1"/>
              <a:t>i'r</a:t>
            </a:r>
            <a:r>
              <a:rPr lang="en-GB" dirty="0"/>
              <a:t> </a:t>
            </a:r>
            <a:r>
              <a:rPr lang="en-GB" dirty="0" err="1"/>
              <a:t>wybodaeth</a:t>
            </a:r>
            <a:r>
              <a:rPr lang="en-GB" dirty="0"/>
              <a:t> </a:t>
            </a:r>
            <a:r>
              <a:rPr lang="en-GB" dirty="0" err="1"/>
              <a:t>ar</a:t>
            </a:r>
            <a:r>
              <a:rPr lang="en-GB" dirty="0"/>
              <a:t> </a:t>
            </a:r>
            <a:r>
              <a:rPr lang="en-GB" dirty="0" err="1"/>
              <a:t>ein</a:t>
            </a:r>
            <a:r>
              <a:rPr lang="en-GB" dirty="0"/>
              <a:t> </a:t>
            </a:r>
            <a:r>
              <a:rPr lang="en-GB" dirty="0" err="1"/>
              <a:t>Fframwaith</a:t>
            </a:r>
            <a:r>
              <a:rPr lang="en-GB" dirty="0"/>
              <a:t> </a:t>
            </a:r>
            <a:r>
              <a:rPr lang="en-GB" dirty="0" err="1"/>
              <a:t>Cymwysterau</a:t>
            </a:r>
            <a:r>
              <a:rPr lang="en-GB" dirty="0"/>
              <a:t>, </a:t>
            </a:r>
            <a:r>
              <a:rPr lang="en-GB" dirty="0" err="1"/>
              <a:t>defnyddiwch</a:t>
            </a:r>
            <a:r>
              <a:rPr lang="en-GB" dirty="0"/>
              <a:t> y </a:t>
            </a:r>
            <a:r>
              <a:rPr lang="en-GB" dirty="0" err="1"/>
              <a:t>ddolen</a:t>
            </a:r>
            <a:r>
              <a:rPr lang="en-GB" dirty="0"/>
              <a:t> hon </a:t>
            </a:r>
            <a:r>
              <a:rPr lang="en-GB" dirty="0" err="1"/>
              <a:t>i</a:t>
            </a:r>
            <a:r>
              <a:rPr lang="en-GB" dirty="0"/>
              <a:t> </a:t>
            </a:r>
            <a:r>
              <a:rPr lang="en-GB" dirty="0" err="1"/>
              <a:t>gysylltu</a:t>
            </a:r>
            <a:r>
              <a:rPr lang="en-GB" dirty="0"/>
              <a:t> â </a:t>
            </a:r>
            <a:r>
              <a:rPr lang="en-GB" dirty="0" err="1"/>
              <a:t>ni</a:t>
            </a:r>
            <a:r>
              <a:rPr lang="en-GB" dirty="0"/>
              <a:t>:</a:t>
            </a:r>
          </a:p>
          <a:p>
            <a:r>
              <a:rPr lang="en-GB" dirty="0">
                <a:hlinkClick r:id="rId2"/>
              </a:rPr>
              <a:t>https://gofalcymdeithasol.cymru/amdanom-ni/cysylltu</a:t>
            </a:r>
            <a:endParaRPr lang="en-GB" dirty="0"/>
          </a:p>
          <a:p>
            <a:endParaRPr lang="en-GB" dirty="0"/>
          </a:p>
        </p:txBody>
      </p:sp>
      <p:sp>
        <p:nvSpPr>
          <p:cNvPr id="5" name="Text Placeholder 4">
            <a:extLst>
              <a:ext uri="{FF2B5EF4-FFF2-40B4-BE49-F238E27FC236}">
                <a16:creationId xmlns:a16="http://schemas.microsoft.com/office/drawing/2014/main" id="{044A9AED-7CA2-4837-923A-2C23E6C527E2}"/>
              </a:ext>
            </a:extLst>
          </p:cNvPr>
          <p:cNvSpPr>
            <a:spLocks noGrp="1"/>
          </p:cNvSpPr>
          <p:nvPr>
            <p:ph type="body" sz="quarter" idx="12"/>
          </p:nvPr>
        </p:nvSpPr>
        <p:spPr/>
        <p:txBody>
          <a:bodyPr/>
          <a:lstStyle/>
          <a:p>
            <a:r>
              <a:rPr lang="en-US" dirty="0"/>
              <a:t>If you have any queries about qualifications and cannot find the information on our Qualification Framework, please use this link to contact us:</a:t>
            </a:r>
          </a:p>
          <a:p>
            <a:r>
              <a:rPr lang="en-US" dirty="0">
                <a:hlinkClick r:id="rId3"/>
              </a:rPr>
              <a:t>https://socialcare.wales/about-us/contact</a:t>
            </a:r>
            <a:r>
              <a:rPr lang="en-US" dirty="0"/>
              <a:t> </a:t>
            </a:r>
            <a:endParaRPr lang="en-GB" dirty="0"/>
          </a:p>
        </p:txBody>
      </p:sp>
    </p:spTree>
    <p:extLst>
      <p:ext uri="{BB962C8B-B14F-4D97-AF65-F5344CB8AC3E}">
        <p14:creationId xmlns:p14="http://schemas.microsoft.com/office/powerpoint/2010/main" val="253114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1 xmlns="6573c7cb-c389-4e3e-ad3a-d71029d3e8b6">2017-05-04T23:00:00+00:00</Date1>
    <RKYVDocId xmlns="6573c7cb-c389-4e3e-ad3a-d71029d3e8b6" xsi:nil="true"/>
    <RKYVDocumentType xmlns="6573c7cb-c389-4e3e-ad3a-d71029d3e8b6">PRESENTATION</RKYVDocumentTyp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D6E4690749D246ABF816AFBAF7F574" ma:contentTypeVersion="11" ma:contentTypeDescription="Create a new document." ma:contentTypeScope="" ma:versionID="252d4e6030f32861a6fa36ae21464782">
  <xsd:schema xmlns:xsd="http://www.w3.org/2001/XMLSchema" xmlns:xs="http://www.w3.org/2001/XMLSchema" xmlns:p="http://schemas.microsoft.com/office/2006/metadata/properties" xmlns:ns2="6573c7cb-c389-4e3e-ad3a-d71029d3e8b6" targetNamespace="http://schemas.microsoft.com/office/2006/metadata/properties" ma:root="true" ma:fieldsID="7af0cb414d34f9c8ce7030979ea8d0e9"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30AEC3-75D2-4703-867E-589D93BBC425}">
  <ds:schemaRefs>
    <ds:schemaRef ds:uri="http://schemas.microsoft.com/sharepoint/v3/contenttype/forms"/>
  </ds:schemaRefs>
</ds:datastoreItem>
</file>

<file path=customXml/itemProps2.xml><?xml version="1.0" encoding="utf-8"?>
<ds:datastoreItem xmlns:ds="http://schemas.openxmlformats.org/officeDocument/2006/customXml" ds:itemID="{30265B80-FDE5-4559-893D-B9319A7645B3}">
  <ds:schemaRefs>
    <ds:schemaRef ds:uri="http://schemas.microsoft.com/office/2006/metadata/properties"/>
    <ds:schemaRef ds:uri="http://schemas.microsoft.com/office/infopath/2007/PartnerControls"/>
    <ds:schemaRef ds:uri="6573c7cb-c389-4e3e-ad3a-d71029d3e8b6"/>
  </ds:schemaRefs>
</ds:datastoreItem>
</file>

<file path=customXml/itemProps3.xml><?xml version="1.0" encoding="utf-8"?>
<ds:datastoreItem xmlns:ds="http://schemas.openxmlformats.org/officeDocument/2006/customXml" ds:itemID="{B63B081F-9B79-4A34-B6E9-B97F182E57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4540</TotalTime>
  <Words>2881</Words>
  <Application>Microsoft Office PowerPoint</Application>
  <PresentationFormat>On-screen Show (4:3)</PresentationFormat>
  <Paragraphs>222</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SCW Slide Templates Bilingual0417 (2)</vt:lpstr>
      <vt:lpstr>PowerPoint Presentation</vt:lpstr>
      <vt:lpstr>Cymhwyster ymarfer proffesiynol Lefel 4 </vt:lpstr>
      <vt:lpstr>Cymhwyster Lefel 4 -  Paratoi i arwain a rheoli ym maes GCDDP</vt:lpstr>
      <vt:lpstr>Cymhwyster Lefel 5 - arwain a rheoli wrth ymarfer GCDDP</vt:lpstr>
      <vt:lpstr>Fframwaith Cymwysterau Gofal Cymdeithasol Cymru </vt:lpstr>
      <vt:lpstr>Fframwaith Cymwysterau Gofal Cymdeithasol Cymru</vt:lpstr>
      <vt:lpstr>Cysylltwch â ni</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White</cp:lastModifiedBy>
  <cp:revision>225</cp:revision>
  <cp:lastPrinted>2019-11-04T16:16:08Z</cp:lastPrinted>
  <dcterms:created xsi:type="dcterms:W3CDTF">2017-04-11T14:08:19Z</dcterms:created>
  <dcterms:modified xsi:type="dcterms:W3CDTF">2020-11-17T09:52:48Z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0x010100EDD6E4690749D246ABF816AFBAF7F574</vt:lpwstr>
  </property>
</Properties>
</file>