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handoutMasterIdLst>
    <p:handoutMasterId r:id="rId21"/>
  </p:handoutMasterIdLst>
  <p:sldIdLst>
    <p:sldId id="287" r:id="rId2"/>
    <p:sldId id="258" r:id="rId3"/>
    <p:sldId id="271" r:id="rId4"/>
    <p:sldId id="281" r:id="rId5"/>
    <p:sldId id="280" r:id="rId6"/>
    <p:sldId id="284" r:id="rId7"/>
    <p:sldId id="262" r:id="rId8"/>
    <p:sldId id="275" r:id="rId9"/>
    <p:sldId id="266" r:id="rId10"/>
    <p:sldId id="282" r:id="rId11"/>
    <p:sldId id="285" r:id="rId12"/>
    <p:sldId id="265" r:id="rId13"/>
    <p:sldId id="277" r:id="rId14"/>
    <p:sldId id="267" r:id="rId15"/>
    <p:sldId id="286" r:id="rId16"/>
    <p:sldId id="268" r:id="rId17"/>
    <p:sldId id="276" r:id="rId18"/>
    <p:sldId id="269"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36"/>
    <a:srgbClr val="85C441"/>
    <a:srgbClr val="ED1E87"/>
    <a:srgbClr val="36B555"/>
    <a:srgbClr val="5CC9E3"/>
    <a:srgbClr val="EF9526"/>
    <a:srgbClr val="E9DCF8"/>
    <a:srgbClr val="6D32D6"/>
    <a:srgbClr val="D8BCCE"/>
    <a:srgbClr val="D4C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0393" autoAdjust="0"/>
  </p:normalViewPr>
  <p:slideViewPr>
    <p:cSldViewPr snapToGrid="0">
      <p:cViewPr>
        <p:scale>
          <a:sx n="67" d="100"/>
          <a:sy n="67" d="100"/>
        </p:scale>
        <p:origin x="-2904" y="-40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1" d="100"/>
          <a:sy n="61" d="100"/>
        </p:scale>
        <p:origin x="-3245"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365"/>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7365"/>
          </a:xfrm>
          <a:prstGeom prst="rect">
            <a:avLst/>
          </a:prstGeom>
        </p:spPr>
        <p:txBody>
          <a:bodyPr vert="horz" lIns="91504" tIns="45752" rIns="91504" bIns="45752" rtlCol="0"/>
          <a:lstStyle>
            <a:lvl1pPr algn="r">
              <a:defRPr sz="1200"/>
            </a:lvl1pPr>
          </a:lstStyle>
          <a:p>
            <a:fld id="{97632211-014B-4494-BE29-13DB8277A1A8}" type="datetimeFigureOut">
              <a:rPr lang="en-GB" smtClean="0"/>
              <a:t>22/07/2016</a:t>
            </a:fld>
            <a:endParaRPr lang="en-GB"/>
          </a:p>
        </p:txBody>
      </p:sp>
      <p:sp>
        <p:nvSpPr>
          <p:cNvPr id="4" name="Footer Placeholder 3"/>
          <p:cNvSpPr>
            <a:spLocks noGrp="1"/>
          </p:cNvSpPr>
          <p:nvPr>
            <p:ph type="ftr" sz="quarter" idx="2"/>
          </p:nvPr>
        </p:nvSpPr>
        <p:spPr>
          <a:xfrm>
            <a:off x="1" y="9430861"/>
            <a:ext cx="2946189" cy="497364"/>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430861"/>
            <a:ext cx="2946189" cy="497364"/>
          </a:xfrm>
          <a:prstGeom prst="rect">
            <a:avLst/>
          </a:prstGeom>
        </p:spPr>
        <p:txBody>
          <a:bodyPr vert="horz" lIns="91504" tIns="45752" rIns="91504" bIns="45752" rtlCol="0" anchor="b"/>
          <a:lstStyle>
            <a:lvl1pPr algn="r">
              <a:defRPr sz="1200"/>
            </a:lvl1pPr>
          </a:lstStyle>
          <a:p>
            <a:fld id="{E325B3A6-AB18-49CC-9F55-7D99F89FD2C6}" type="slidenum">
              <a:rPr lang="en-GB" smtClean="0"/>
              <a:t>‹#›</a:t>
            </a:fld>
            <a:endParaRPr lang="en-GB"/>
          </a:p>
        </p:txBody>
      </p:sp>
    </p:spTree>
    <p:extLst>
      <p:ext uri="{BB962C8B-B14F-4D97-AF65-F5344CB8AC3E}">
        <p14:creationId xmlns:p14="http://schemas.microsoft.com/office/powerpoint/2010/main" val="9173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504" tIns="45752" rIns="91504" bIns="45752" rtlCol="0"/>
          <a:lstStyle>
            <a:lvl1pPr algn="r">
              <a:defRPr sz="1200"/>
            </a:lvl1pPr>
          </a:lstStyle>
          <a:p>
            <a:fld id="{C6BE52C9-690B-4620-A9C6-A2FADF2D31F4}" type="datetimeFigureOut">
              <a:rPr lang="en-GB" smtClean="0"/>
              <a:t>22/07/2016</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504" tIns="45752" rIns="91504" bIns="45752" rtlCol="0" anchor="ctr"/>
          <a:lstStyle/>
          <a:p>
            <a:endParaRPr lang="en-GB"/>
          </a:p>
        </p:txBody>
      </p:sp>
      <p:sp>
        <p:nvSpPr>
          <p:cNvPr id="5" name="Notes Placeholder 4"/>
          <p:cNvSpPr>
            <a:spLocks noGrp="1"/>
          </p:cNvSpPr>
          <p:nvPr>
            <p:ph type="body" sz="quarter" idx="3"/>
          </p:nvPr>
        </p:nvSpPr>
        <p:spPr>
          <a:xfrm>
            <a:off x="679768" y="4777958"/>
            <a:ext cx="5438140" cy="3909238"/>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504" tIns="45752" rIns="91504" bIns="45752"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504" tIns="45752" rIns="91504" bIns="45752" rtlCol="0" anchor="b"/>
          <a:lstStyle>
            <a:lvl1pPr algn="r">
              <a:defRPr sz="1200"/>
            </a:lvl1pPr>
          </a:lstStyle>
          <a:p>
            <a:fld id="{6A4AAAC3-7B93-4108-9BB7-94A250CD2D89}" type="slidenum">
              <a:rPr lang="en-GB" smtClean="0"/>
              <a:t>‹#›</a:t>
            </a:fld>
            <a:endParaRPr lang="en-GB"/>
          </a:p>
        </p:txBody>
      </p:sp>
    </p:spTree>
    <p:extLst>
      <p:ext uri="{BB962C8B-B14F-4D97-AF65-F5344CB8AC3E}">
        <p14:creationId xmlns:p14="http://schemas.microsoft.com/office/powerpoint/2010/main" val="1729565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90563"/>
            <a:ext cx="4467225" cy="3351212"/>
          </a:xfrm>
        </p:spPr>
      </p:sp>
      <p:sp>
        <p:nvSpPr>
          <p:cNvPr id="3" name="Notes Placeholder 2"/>
          <p:cNvSpPr>
            <a:spLocks noGrp="1"/>
          </p:cNvSpPr>
          <p:nvPr>
            <p:ph type="body" idx="1"/>
          </p:nvPr>
        </p:nvSpPr>
        <p:spPr>
          <a:xfrm>
            <a:off x="275573" y="4777958"/>
            <a:ext cx="6300591" cy="3909238"/>
          </a:xfrm>
        </p:spPr>
        <p:txBody>
          <a:bodyPr/>
          <a:lstStyle/>
          <a:p>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2</a:t>
            </a:fld>
            <a:endParaRPr lang="en-GB" dirty="0"/>
          </a:p>
        </p:txBody>
      </p:sp>
    </p:spTree>
    <p:extLst>
      <p:ext uri="{BB962C8B-B14F-4D97-AF65-F5344CB8AC3E}">
        <p14:creationId xmlns:p14="http://schemas.microsoft.com/office/powerpoint/2010/main" val="354275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65175"/>
            <a:ext cx="4467225" cy="3351213"/>
          </a:xfrm>
        </p:spPr>
      </p:sp>
      <p:sp>
        <p:nvSpPr>
          <p:cNvPr id="3" name="Notes Placeholder 2"/>
          <p:cNvSpPr>
            <a:spLocks noGrp="1"/>
          </p:cNvSpPr>
          <p:nvPr>
            <p:ph type="body" idx="1"/>
          </p:nvPr>
        </p:nvSpPr>
        <p:spPr>
          <a:xfrm>
            <a:off x="450937" y="4777958"/>
            <a:ext cx="5949863" cy="3909238"/>
          </a:xfrm>
        </p:spPr>
        <p:txBody>
          <a:bodyPr/>
          <a:lstStyle/>
          <a:p>
            <a:pPr defTabSz="915040">
              <a:defRPr/>
            </a:pPr>
            <a:r>
              <a:rPr lang="en-GB" sz="1200" b="1" baseline="0" dirty="0" smtClean="0">
                <a:solidFill>
                  <a:schemeClr val="tx1"/>
                </a:solidFill>
                <a:latin typeface="Arial" panose="020B0604020202020204" pitchFamily="34" charset="0"/>
                <a:cs typeface="Arial" panose="020B0604020202020204" pitchFamily="34" charset="0"/>
              </a:rPr>
              <a:t>Slide commentary:</a:t>
            </a:r>
          </a:p>
          <a:p>
            <a:pPr defTabSz="915040">
              <a:defRPr/>
            </a:pPr>
            <a:r>
              <a:rPr lang="en-GB" sz="1200" baseline="0" dirty="0" smtClean="0">
                <a:solidFill>
                  <a:schemeClr val="tx1"/>
                </a:solidFill>
                <a:latin typeface="Arial" panose="020B0604020202020204" pitchFamily="34" charset="0"/>
                <a:cs typeface="Arial" panose="020B0604020202020204" pitchFamily="34" charset="0"/>
              </a:rPr>
              <a:t>The arts can play a powerful and valuable role in contributing to our sense of well-being. Capable of enlivening and enriching our lives, the creative arts are universal and can touch us all, transcending cultural or language barriers. The arts can be especially beneficial in health and social care settings where their benefits can be wide-ranging.</a:t>
            </a: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aseline="0" dirty="0" smtClean="0">
                <a:solidFill>
                  <a:schemeClr val="tx1"/>
                </a:solidFill>
                <a:latin typeface="Arial" panose="020B0604020202020204" pitchFamily="34" charset="0"/>
                <a:cs typeface="Arial" panose="020B0604020202020204" pitchFamily="34" charset="0"/>
              </a:rPr>
              <a:t>Engaging with the arts can:</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improve emotional health by enabling relaxation and emotional release </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provide an important outlet for self-expression </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offer a means of enjoyable social contact </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increase self-esteem, confidence and capacity for personal growth </a:t>
            </a: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rPr>
              <a:t>develop our capacity for self-awareness</a:t>
            </a: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1" i="0" baseline="0" dirty="0" smtClean="0">
                <a:solidFill>
                  <a:schemeClr val="tx1"/>
                </a:solidFill>
                <a:latin typeface="Arial" panose="020B0604020202020204" pitchFamily="34" charset="0"/>
                <a:cs typeface="Arial" panose="020B0604020202020204" pitchFamily="34" charset="0"/>
              </a:rPr>
              <a:t>Facilitator action: </a:t>
            </a:r>
          </a:p>
          <a:p>
            <a:pPr defTabSz="915040">
              <a:defRPr/>
            </a:pPr>
            <a:r>
              <a:rPr lang="en-GB" sz="1200" i="0" baseline="0" dirty="0" smtClean="0">
                <a:solidFill>
                  <a:schemeClr val="tx1"/>
                </a:solidFill>
                <a:latin typeface="Arial" panose="020B0604020202020204" pitchFamily="34" charset="0"/>
                <a:cs typeface="Arial" panose="020B0604020202020204" pitchFamily="34" charset="0"/>
              </a:rPr>
              <a:t>Click the hyperlink on the slide to watch the film. Encourage individuals to reflect on how the arts could be used with individuals they work with and what might be required to make this happen.</a:t>
            </a:r>
          </a:p>
        </p:txBody>
      </p:sp>
      <p:sp>
        <p:nvSpPr>
          <p:cNvPr id="4" name="Slide Number Placeholder 3"/>
          <p:cNvSpPr>
            <a:spLocks noGrp="1"/>
          </p:cNvSpPr>
          <p:nvPr>
            <p:ph type="sldNum" sz="quarter" idx="10"/>
          </p:nvPr>
        </p:nvSpPr>
        <p:spPr/>
        <p:txBody>
          <a:bodyPr/>
          <a:lstStyle/>
          <a:p>
            <a:fld id="{6A4AAAC3-7B93-4108-9BB7-94A250CD2D89}" type="slidenum">
              <a:rPr lang="en-GB" smtClean="0"/>
              <a:t>11</a:t>
            </a:fld>
            <a:endParaRPr lang="en-GB"/>
          </a:p>
        </p:txBody>
      </p:sp>
    </p:spTree>
    <p:extLst>
      <p:ext uri="{BB962C8B-B14F-4D97-AF65-F5344CB8AC3E}">
        <p14:creationId xmlns:p14="http://schemas.microsoft.com/office/powerpoint/2010/main" val="279335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439738"/>
            <a:ext cx="4467225" cy="3351212"/>
          </a:xfrm>
        </p:spPr>
      </p:sp>
      <p:sp>
        <p:nvSpPr>
          <p:cNvPr id="3" name="Notes Placeholder 2"/>
          <p:cNvSpPr>
            <a:spLocks noGrp="1"/>
          </p:cNvSpPr>
          <p:nvPr>
            <p:ph type="body" idx="1"/>
          </p:nvPr>
        </p:nvSpPr>
        <p:spPr>
          <a:xfrm>
            <a:off x="400833" y="4045908"/>
            <a:ext cx="6025019" cy="5448822"/>
          </a:xfrm>
        </p:spPr>
        <p:txBody>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Slide</a:t>
            </a:r>
            <a:r>
              <a:rPr lang="en-GB" sz="1200" b="1" baseline="0" dirty="0" smtClean="0">
                <a:solidFill>
                  <a:schemeClr val="tx1"/>
                </a:solidFill>
                <a:latin typeface="Arial" panose="020B0604020202020204" pitchFamily="34" charset="0"/>
                <a:cs typeface="Arial" panose="020B0604020202020204" pitchFamily="34" charset="0"/>
              </a:rPr>
              <a:t> commentary:</a:t>
            </a:r>
          </a:p>
          <a:p>
            <a:pPr defTabSz="915040">
              <a:defRPr/>
            </a:pPr>
            <a:r>
              <a:rPr lang="en-GB" sz="1200" dirty="0" smtClean="0">
                <a:solidFill>
                  <a:schemeClr val="tx1"/>
                </a:solidFill>
                <a:latin typeface="Arial" panose="020B0604020202020204" pitchFamily="34" charset="0"/>
                <a:cs typeface="Arial" panose="020B0604020202020204" pitchFamily="34" charset="0"/>
              </a:rPr>
              <a:t>There</a:t>
            </a:r>
            <a:r>
              <a:rPr lang="en-GB" sz="1200" baseline="0" dirty="0" smtClean="0">
                <a:solidFill>
                  <a:schemeClr val="tx1"/>
                </a:solidFill>
                <a:latin typeface="Arial" panose="020B0604020202020204" pitchFamily="34" charset="0"/>
                <a:cs typeface="Arial" panose="020B0604020202020204" pitchFamily="34" charset="0"/>
              </a:rPr>
              <a:t> are many examples of how the arts have been used successfully to enhance the well-being of individuals across Wales. Two examples include:</a:t>
            </a:r>
          </a:p>
          <a:p>
            <a:pPr defTabSz="915040">
              <a:defRPr/>
            </a:pPr>
            <a:endParaRPr lang="en-GB" sz="1200" baseline="0" dirty="0" smtClean="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200" b="1" baseline="0" dirty="0" smtClean="0">
                <a:solidFill>
                  <a:schemeClr val="tx1"/>
                </a:solidFill>
                <a:latin typeface="Arial" panose="020B0604020202020204" pitchFamily="34" charset="0"/>
                <a:cs typeface="Arial" panose="020B0604020202020204" pitchFamily="34" charset="0"/>
              </a:rPr>
              <a:t>The Unearthing Box project </a:t>
            </a:r>
            <a:endParaRPr lang="en-GB" sz="1200" b="1" i="1" baseline="0" dirty="0" smtClean="0">
              <a:solidFill>
                <a:schemeClr val="tx1"/>
              </a:solidFill>
              <a:latin typeface="Arial" panose="020B0604020202020204" pitchFamily="34" charset="0"/>
              <a:cs typeface="Arial" panose="020B0604020202020204" pitchFamily="34" charset="0"/>
            </a:endParaRPr>
          </a:p>
          <a:p>
            <a:pPr defTabSz="915040">
              <a:defRPr/>
            </a:pPr>
            <a:endParaRPr lang="en-GB" sz="1200" b="1" i="0" baseline="0" dirty="0" smtClean="0">
              <a:solidFill>
                <a:schemeClr val="tx1"/>
              </a:solidFill>
              <a:latin typeface="Arial" panose="020B0604020202020204" pitchFamily="34" charset="0"/>
              <a:cs typeface="Arial" panose="020B0604020202020204" pitchFamily="34" charset="0"/>
            </a:endParaRPr>
          </a:p>
          <a:p>
            <a:pPr defTabSz="915040">
              <a:defRPr/>
            </a:pPr>
            <a:r>
              <a:rPr lang="en-GB" sz="1200" b="1" i="0" baseline="0" dirty="0" smtClean="0">
                <a:solidFill>
                  <a:schemeClr val="tx1"/>
                </a:solidFill>
                <a:latin typeface="Arial" panose="020B0604020202020204" pitchFamily="34" charset="0"/>
                <a:cs typeface="Arial" panose="020B0604020202020204" pitchFamily="34" charset="0"/>
              </a:rPr>
              <a:t>Facilitator action: </a:t>
            </a:r>
            <a:r>
              <a:rPr lang="en-GB" sz="1200" b="0" i="0" baseline="0" dirty="0" smtClean="0">
                <a:solidFill>
                  <a:schemeClr val="tx1"/>
                </a:solidFill>
                <a:latin typeface="Arial" panose="020B0604020202020204" pitchFamily="34" charset="0"/>
                <a:cs typeface="Arial" panose="020B0604020202020204" pitchFamily="34" charset="0"/>
              </a:rPr>
              <a:t>Read the extract from page 17 of the </a:t>
            </a:r>
            <a:r>
              <a:rPr lang="en-GB" sz="1200" b="0" i="1" baseline="0" dirty="0" smtClean="0">
                <a:solidFill>
                  <a:schemeClr val="tx1"/>
                </a:solidFill>
                <a:latin typeface="Arial" panose="020B0604020202020204" pitchFamily="34" charset="0"/>
                <a:cs typeface="Arial" panose="020B0604020202020204" pitchFamily="34" charset="0"/>
              </a:rPr>
              <a:t>What does the Act mean for </a:t>
            </a:r>
            <a:r>
              <a:rPr lang="en-GB" sz="1200" b="0" i="1" baseline="0" dirty="0" smtClean="0">
                <a:solidFill>
                  <a:schemeClr val="tx1"/>
                </a:solidFill>
                <a:latin typeface="Arial" panose="020B0604020202020204" pitchFamily="34" charset="0"/>
                <a:cs typeface="Arial" panose="020B0604020202020204" pitchFamily="34" charset="0"/>
              </a:rPr>
              <a:t>me?</a:t>
            </a:r>
            <a:r>
              <a:rPr lang="en-GB" sz="1200" b="0" i="0" baseline="0" dirty="0" smtClean="0">
                <a:solidFill>
                  <a:schemeClr val="tx1"/>
                </a:solidFill>
                <a:latin typeface="Arial" panose="020B0604020202020204" pitchFamily="34" charset="0"/>
                <a:cs typeface="Arial" panose="020B0604020202020204" pitchFamily="34" charset="0"/>
              </a:rPr>
              <a:t> </a:t>
            </a:r>
            <a:r>
              <a:rPr lang="en-GB" sz="1200" b="0" i="0" baseline="0" dirty="0" smtClean="0">
                <a:solidFill>
                  <a:schemeClr val="tx1"/>
                </a:solidFill>
                <a:latin typeface="Arial" panose="020B0604020202020204" pitchFamily="34" charset="0"/>
                <a:cs typeface="Arial" panose="020B0604020202020204" pitchFamily="34" charset="0"/>
              </a:rPr>
              <a:t>workbook</a:t>
            </a:r>
          </a:p>
          <a:p>
            <a:pPr defTabSz="915040">
              <a:defRPr/>
            </a:pPr>
            <a:endParaRPr lang="en-GB" sz="1200" b="0" i="1" baseline="0" dirty="0" smtClean="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200" b="1" i="0" baseline="0" dirty="0" smtClean="0">
                <a:solidFill>
                  <a:schemeClr val="tx1"/>
                </a:solidFill>
                <a:latin typeface="Arial" panose="020B0604020202020204" pitchFamily="34" charset="0"/>
                <a:cs typeface="Arial" panose="020B0604020202020204" pitchFamily="34" charset="0"/>
              </a:rPr>
              <a:t>Stories to Leave project </a:t>
            </a:r>
          </a:p>
          <a:p>
            <a:r>
              <a:rPr lang="en-GB" sz="1200" dirty="0">
                <a:solidFill>
                  <a:schemeClr val="tx1"/>
                </a:solidFill>
                <a:latin typeface="Arial" panose="020B0604020202020204" pitchFamily="34" charset="0"/>
                <a:cs typeface="Arial" panose="020B0604020202020204" pitchFamily="34" charset="0"/>
              </a:rPr>
              <a:t>Professional arts company Re-Live worked with Marie Curie Hospice in Penarth to explore death and dying with terminally ill older people and how they feel approaching the end of their lives. To do this, it devised a programme of workshops that took into account the participants’ very specific needs, coming together two or three times a week over a three-month period. The creative process was powerful and humbling as people reflected on their lives and their approaching death, with courage and honesty. The project culminated in a performance at the Chapter Arts Centre in Cardiff – a sell-out evening with the whole audience on their feet for a standing ovation. </a:t>
            </a:r>
          </a:p>
          <a:p>
            <a:endParaRPr lang="en-GB" sz="12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Listen </a:t>
            </a:r>
            <a:r>
              <a:rPr lang="en-GB" sz="1200" dirty="0">
                <a:solidFill>
                  <a:schemeClr val="tx1"/>
                </a:solidFill>
                <a:latin typeface="Arial" panose="020B0604020202020204" pitchFamily="34" charset="0"/>
                <a:cs typeface="Arial" panose="020B0604020202020204" pitchFamily="34" charset="0"/>
              </a:rPr>
              <a:t>to a powerful account of what one participant had to say about the impact the project had, recorded by an </a:t>
            </a:r>
            <a:r>
              <a:rPr lang="en-GB" sz="1200" dirty="0" smtClean="0">
                <a:solidFill>
                  <a:schemeClr val="tx1"/>
                </a:solidFill>
                <a:latin typeface="Arial" panose="020B0604020202020204" pitchFamily="34" charset="0"/>
                <a:cs typeface="Arial" panose="020B0604020202020204" pitchFamily="34" charset="0"/>
              </a:rPr>
              <a:t>actor.</a:t>
            </a:r>
          </a:p>
          <a:p>
            <a:endParaRPr lang="en-GB" sz="1200" b="1" i="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Facilitator action: </a:t>
            </a:r>
            <a:r>
              <a:rPr lang="en-GB" sz="1200" i="0" dirty="0" smtClean="0">
                <a:solidFill>
                  <a:schemeClr val="tx1"/>
                </a:solidFill>
                <a:latin typeface="Arial" panose="020B0604020202020204" pitchFamily="34" charset="0"/>
                <a:cs typeface="Arial" panose="020B0604020202020204" pitchFamily="34" charset="0"/>
              </a:rPr>
              <a:t>Click </a:t>
            </a:r>
            <a:r>
              <a:rPr lang="en-GB" sz="1200" i="0" dirty="0">
                <a:solidFill>
                  <a:schemeClr val="tx1"/>
                </a:solidFill>
                <a:latin typeface="Arial" panose="020B0604020202020204" pitchFamily="34" charset="0"/>
                <a:cs typeface="Arial" panose="020B0604020202020204" pitchFamily="34" charset="0"/>
              </a:rPr>
              <a:t>on soundbite </a:t>
            </a:r>
            <a:r>
              <a:rPr lang="en-GB" sz="1200" i="0" dirty="0" smtClean="0">
                <a:solidFill>
                  <a:schemeClr val="tx1"/>
                </a:solidFill>
                <a:latin typeface="Arial" panose="020B0604020202020204" pitchFamily="34" charset="0"/>
                <a:cs typeface="Arial" panose="020B0604020202020204" pitchFamily="34" charset="0"/>
              </a:rPr>
              <a:t>1.</a:t>
            </a:r>
            <a:endParaRPr lang="en-GB" sz="1200" i="0" dirty="0">
              <a:solidFill>
                <a:schemeClr val="tx1"/>
              </a:solidFill>
              <a:latin typeface="Arial" panose="020B0604020202020204" pitchFamily="34" charset="0"/>
              <a:cs typeface="Arial" panose="020B0604020202020204" pitchFamily="34" charset="0"/>
            </a:endParaRPr>
          </a:p>
          <a:p>
            <a:endParaRPr lang="en-GB" sz="1200" dirty="0" smtClean="0">
              <a:solidFill>
                <a:schemeClr val="tx1"/>
              </a:solidFill>
              <a:latin typeface="Arial" panose="020B0604020202020204" pitchFamily="34" charset="0"/>
              <a:cs typeface="Arial" panose="020B0604020202020204" pitchFamily="34" charset="0"/>
            </a:endParaRPr>
          </a:p>
          <a:p>
            <a:r>
              <a:rPr lang="en-GB" sz="1200" dirty="0" smtClean="0">
                <a:solidFill>
                  <a:schemeClr val="tx1"/>
                </a:solidFill>
                <a:latin typeface="Arial" panose="020B0604020202020204" pitchFamily="34" charset="0"/>
                <a:cs typeface="Arial" panose="020B0604020202020204" pitchFamily="34" charset="0"/>
              </a:rPr>
              <a:t>Listen </a:t>
            </a:r>
            <a:r>
              <a:rPr lang="en-GB" sz="1200" dirty="0">
                <a:solidFill>
                  <a:schemeClr val="tx1"/>
                </a:solidFill>
                <a:latin typeface="Arial" panose="020B0604020202020204" pitchFamily="34" charset="0"/>
                <a:cs typeface="Arial" panose="020B0604020202020204" pitchFamily="34" charset="0"/>
              </a:rPr>
              <a:t>to a recording by another actor of what one social worker at the hospice had to say about the </a:t>
            </a:r>
            <a:r>
              <a:rPr lang="en-GB" sz="1200" dirty="0" smtClean="0">
                <a:solidFill>
                  <a:schemeClr val="tx1"/>
                </a:solidFill>
                <a:latin typeface="Arial" panose="020B0604020202020204" pitchFamily="34" charset="0"/>
                <a:cs typeface="Arial" panose="020B0604020202020204" pitchFamily="34" charset="0"/>
              </a:rPr>
              <a:t>project. </a:t>
            </a:r>
          </a:p>
          <a:p>
            <a:endParaRPr lang="en-GB" sz="1200" b="1" i="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Facilitator action: </a:t>
            </a:r>
            <a:r>
              <a:rPr lang="en-GB" sz="1200" b="0" i="0" dirty="0" smtClean="0">
                <a:solidFill>
                  <a:schemeClr val="tx1"/>
                </a:solidFill>
                <a:latin typeface="Arial" panose="020B0604020202020204" pitchFamily="34" charset="0"/>
                <a:cs typeface="Arial" panose="020B0604020202020204" pitchFamily="34" charset="0"/>
              </a:rPr>
              <a:t>Click </a:t>
            </a:r>
            <a:r>
              <a:rPr lang="en-GB" sz="1200" b="0" i="0" dirty="0" smtClean="0">
                <a:solidFill>
                  <a:schemeClr val="tx1"/>
                </a:solidFill>
                <a:latin typeface="Arial" panose="020B0604020202020204" pitchFamily="34" charset="0"/>
                <a:cs typeface="Arial" panose="020B0604020202020204" pitchFamily="34" charset="0"/>
              </a:rPr>
              <a:t>on soundbite 2.</a:t>
            </a:r>
          </a:p>
          <a:p>
            <a:endParaRPr lang="en-GB" sz="1200" b="0" i="1"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Learning activity</a:t>
            </a:r>
            <a:r>
              <a:rPr lang="en-GB" b="1" dirty="0" smtClean="0">
                <a:latin typeface="Arial" panose="020B0604020202020204" pitchFamily="34" charset="0"/>
                <a:cs typeface="Arial" panose="020B0604020202020204" pitchFamily="34" charset="0"/>
              </a:rPr>
              <a:t> </a:t>
            </a:r>
            <a:endParaRPr lang="en-GB" sz="1200" b="1" i="0" baseline="0" dirty="0" smtClean="0">
              <a:solidFill>
                <a:schemeClr val="tx1"/>
              </a:solidFill>
              <a:latin typeface="Arial" panose="020B0604020202020204" pitchFamily="34" charset="0"/>
              <a:cs typeface="Arial" panose="020B0604020202020204" pitchFamily="34" charset="0"/>
            </a:endParaRPr>
          </a:p>
          <a:p>
            <a:endParaRPr lang="en-GB" sz="1200" b="1" i="0" baseline="0" dirty="0" smtClean="0">
              <a:solidFill>
                <a:schemeClr val="tx1"/>
              </a:solidFill>
              <a:latin typeface="Arial" panose="020B0604020202020204" pitchFamily="34" charset="0"/>
              <a:cs typeface="Arial" panose="020B0604020202020204" pitchFamily="34" charset="0"/>
            </a:endParaRPr>
          </a:p>
          <a:p>
            <a:r>
              <a:rPr lang="en-GB" sz="1200" b="1" i="0" dirty="0" smtClean="0">
                <a:solidFill>
                  <a:schemeClr val="tx1"/>
                </a:solidFill>
                <a:latin typeface="Arial" panose="020B0604020202020204" pitchFamily="34" charset="0"/>
                <a:cs typeface="Arial" panose="020B0604020202020204" pitchFamily="34" charset="0"/>
              </a:rPr>
              <a:t>Facilitator action: </a:t>
            </a:r>
          </a:p>
          <a:p>
            <a:r>
              <a:rPr lang="en-GB" sz="1200" b="0" i="0" baseline="0" dirty="0" smtClean="0">
                <a:solidFill>
                  <a:schemeClr val="tx1"/>
                </a:solidFill>
                <a:latin typeface="Arial" panose="020B0604020202020204" pitchFamily="34" charset="0"/>
                <a:cs typeface="Arial" panose="020B0604020202020204" pitchFamily="34" charset="0"/>
              </a:rPr>
              <a:t>The two</a:t>
            </a:r>
            <a:r>
              <a:rPr lang="en-GB" sz="1200" i="0" baseline="0" dirty="0" smtClean="0">
                <a:solidFill>
                  <a:schemeClr val="tx1"/>
                </a:solidFill>
                <a:latin typeface="Arial" panose="020B0604020202020204" pitchFamily="34" charset="0"/>
                <a:cs typeface="Arial" panose="020B0604020202020204" pitchFamily="34" charset="0"/>
              </a:rPr>
              <a:t> case studies and associated learning activities are available on pages 19-20 in the </a:t>
            </a:r>
            <a:r>
              <a:rPr lang="en-GB" sz="1200" i="1" dirty="0" smtClean="0">
                <a:solidFill>
                  <a:schemeClr val="tx1"/>
                </a:solidFill>
                <a:latin typeface="Arial" panose="020B0604020202020204" pitchFamily="34" charset="0"/>
                <a:cs typeface="Arial" panose="020B0604020202020204" pitchFamily="34" charset="0"/>
              </a:rPr>
              <a:t>What </a:t>
            </a:r>
            <a:r>
              <a:rPr lang="en-GB" sz="1200" i="1" dirty="0">
                <a:solidFill>
                  <a:schemeClr val="tx1"/>
                </a:solidFill>
                <a:latin typeface="Arial" panose="020B0604020202020204" pitchFamily="34" charset="0"/>
                <a:cs typeface="Arial" panose="020B0604020202020204" pitchFamily="34" charset="0"/>
              </a:rPr>
              <a:t>does the Act mean for </a:t>
            </a:r>
            <a:r>
              <a:rPr lang="en-GB" sz="1200" i="1" dirty="0" smtClean="0">
                <a:solidFill>
                  <a:schemeClr val="tx1"/>
                </a:solidFill>
                <a:latin typeface="Arial" panose="020B0604020202020204" pitchFamily="34" charset="0"/>
                <a:cs typeface="Arial" panose="020B0604020202020204" pitchFamily="34" charset="0"/>
              </a:rPr>
              <a:t>me?</a:t>
            </a:r>
            <a:r>
              <a:rPr lang="en-GB" sz="1200" i="0" dirty="0" smtClean="0">
                <a:solidFill>
                  <a:schemeClr val="tx1"/>
                </a:solidFill>
                <a:latin typeface="Arial" panose="020B0604020202020204" pitchFamily="34" charset="0"/>
                <a:cs typeface="Arial" panose="020B0604020202020204" pitchFamily="34" charset="0"/>
              </a:rPr>
              <a:t> </a:t>
            </a:r>
            <a:r>
              <a:rPr lang="en-GB" sz="1200" i="0" dirty="0" smtClean="0">
                <a:solidFill>
                  <a:schemeClr val="tx1"/>
                </a:solidFill>
                <a:latin typeface="Arial" panose="020B0604020202020204" pitchFamily="34" charset="0"/>
                <a:cs typeface="Arial" panose="020B0604020202020204" pitchFamily="34" charset="0"/>
              </a:rPr>
              <a:t>workbook</a:t>
            </a:r>
            <a:r>
              <a:rPr lang="en-GB" sz="1200" i="0" baseline="0" dirty="0" smtClean="0">
                <a:solidFill>
                  <a:schemeClr val="tx1"/>
                </a:solidFill>
                <a:latin typeface="Arial" panose="020B0604020202020204" pitchFamily="34" charset="0"/>
                <a:cs typeface="Arial" panose="020B0604020202020204" pitchFamily="34" charset="0"/>
              </a:rPr>
              <a:t>. The pages can be photocopied for individual or group-based completion and reflective discussion.</a:t>
            </a:r>
            <a:endParaRPr lang="en-GB"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12</a:t>
            </a:fld>
            <a:endParaRPr lang="en-GB"/>
          </a:p>
        </p:txBody>
      </p:sp>
    </p:spTree>
    <p:extLst>
      <p:ext uri="{BB962C8B-B14F-4D97-AF65-F5344CB8AC3E}">
        <p14:creationId xmlns:p14="http://schemas.microsoft.com/office/powerpoint/2010/main" val="306733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977900"/>
            <a:ext cx="4467225" cy="3351213"/>
          </a:xfrm>
        </p:spPr>
      </p:sp>
      <p:sp>
        <p:nvSpPr>
          <p:cNvPr id="3" name="Notes Placeholder 2"/>
          <p:cNvSpPr>
            <a:spLocks noGrp="1"/>
          </p:cNvSpPr>
          <p:nvPr>
            <p:ph type="body" idx="1"/>
          </p:nvPr>
        </p:nvSpPr>
        <p:spPr/>
        <p:txBody>
          <a:bodyPr/>
          <a:lstStyle/>
          <a:p>
            <a:r>
              <a:rPr lang="en-GB" sz="1200" b="1" baseline="0" dirty="0" smtClean="0">
                <a:solidFill>
                  <a:schemeClr val="tx1"/>
                </a:solidFill>
                <a:latin typeface="Arial" panose="020B0604020202020204" pitchFamily="34" charset="0"/>
                <a:cs typeface="Arial" panose="020B0604020202020204" pitchFamily="34" charset="0"/>
              </a:rPr>
              <a:t>Facilitator note: </a:t>
            </a:r>
            <a:endParaRPr lang="en-GB" sz="1200" b="0" baseline="0" dirty="0" smtClean="0">
              <a:solidFill>
                <a:schemeClr val="tx1"/>
              </a:solidFill>
              <a:latin typeface="Arial" panose="020B0604020202020204" pitchFamily="34" charset="0"/>
              <a:cs typeface="Arial" panose="020B0604020202020204" pitchFamily="34" charset="0"/>
            </a:endParaRPr>
          </a:p>
          <a:p>
            <a:r>
              <a:rPr lang="en-GB" sz="1200" b="0" baseline="0" dirty="0" smtClean="0">
                <a:solidFill>
                  <a:schemeClr val="tx1"/>
                </a:solidFill>
                <a:latin typeface="Arial" panose="020B0604020202020204" pitchFamily="34" charset="0"/>
                <a:cs typeface="Arial" panose="020B0604020202020204" pitchFamily="34" charset="0"/>
              </a:rPr>
              <a:t>To complete this learning activity, learners will need a copy of the Code of Professional Practice for Social Care.</a:t>
            </a:r>
            <a:endParaRPr lang="en-GB" sz="1200" b="1"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13</a:t>
            </a:fld>
            <a:endParaRPr lang="en-GB"/>
          </a:p>
        </p:txBody>
      </p:sp>
    </p:spTree>
    <p:extLst>
      <p:ext uri="{BB962C8B-B14F-4D97-AF65-F5344CB8AC3E}">
        <p14:creationId xmlns:p14="http://schemas.microsoft.com/office/powerpoint/2010/main" val="141592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954088"/>
            <a:ext cx="4467225" cy="3351212"/>
          </a:xfrm>
        </p:spPr>
      </p:sp>
      <p:sp>
        <p:nvSpPr>
          <p:cNvPr id="3" name="Notes Placeholder 2"/>
          <p:cNvSpPr>
            <a:spLocks noGrp="1"/>
          </p:cNvSpPr>
          <p:nvPr>
            <p:ph type="body" idx="1"/>
          </p:nvPr>
        </p:nvSpPr>
        <p:spPr>
          <a:xfrm>
            <a:off x="288099" y="4797468"/>
            <a:ext cx="6292428" cy="4965287"/>
          </a:xfrm>
        </p:spPr>
        <p:txBody>
          <a:bodyPr/>
          <a:lstStyle/>
          <a:p>
            <a:pPr defTabSz="915040">
              <a:defRPr/>
            </a:pPr>
            <a:r>
              <a:rPr lang="en-GB" sz="1200" b="1" dirty="0" smtClean="0">
                <a:solidFill>
                  <a:schemeClr val="tx1"/>
                </a:solidFill>
                <a:effectLst/>
                <a:latin typeface="Arial" panose="020B0604020202020204" pitchFamily="34" charset="0"/>
                <a:cs typeface="Arial" panose="020B0604020202020204" pitchFamily="34" charset="0"/>
              </a:rPr>
              <a:t>Slide</a:t>
            </a:r>
            <a:r>
              <a:rPr lang="en-GB" sz="1200" b="1" baseline="0" dirty="0" smtClean="0">
                <a:solidFill>
                  <a:schemeClr val="tx1"/>
                </a:solidFill>
                <a:effectLst/>
                <a:latin typeface="Arial" panose="020B0604020202020204" pitchFamily="34" charset="0"/>
                <a:cs typeface="Arial" panose="020B0604020202020204" pitchFamily="34" charset="0"/>
              </a:rPr>
              <a:t> commentary:</a:t>
            </a:r>
          </a:p>
          <a:p>
            <a:pPr defTabSz="915040">
              <a:defRPr/>
            </a:pPr>
            <a:r>
              <a:rPr lang="en-GB" sz="1200" dirty="0" smtClean="0">
                <a:solidFill>
                  <a:schemeClr val="tx1"/>
                </a:solidFill>
                <a:effectLst/>
                <a:latin typeface="Arial" panose="020B0604020202020204" pitchFamily="34" charset="0"/>
                <a:cs typeface="Arial" panose="020B0604020202020204" pitchFamily="34" charset="0"/>
              </a:rPr>
              <a:t>There</a:t>
            </a:r>
            <a:r>
              <a:rPr lang="en-GB" sz="1200" baseline="0" dirty="0" smtClean="0">
                <a:solidFill>
                  <a:schemeClr val="tx1"/>
                </a:solidFill>
                <a:effectLst/>
                <a:latin typeface="Arial" panose="020B0604020202020204" pitchFamily="34" charset="0"/>
                <a:cs typeface="Arial" panose="020B0604020202020204" pitchFamily="34" charset="0"/>
              </a:rPr>
              <a:t> are many different definitions of co-production, one such example is that:</a:t>
            </a:r>
          </a:p>
          <a:p>
            <a:pPr defTabSz="915040">
              <a:defRPr/>
            </a:pPr>
            <a:endParaRPr lang="en-GB" sz="1200" baseline="0" dirty="0" smtClean="0">
              <a:solidFill>
                <a:schemeClr val="tx1"/>
              </a:solidFill>
              <a:effectLst/>
              <a:latin typeface="Arial" panose="020B0604020202020204" pitchFamily="34" charset="0"/>
              <a:cs typeface="Arial" panose="020B0604020202020204" pitchFamily="34" charset="0"/>
            </a:endParaRPr>
          </a:p>
          <a:p>
            <a:pPr marL="0" marR="0" indent="0" algn="l" defTabSz="915040" rtl="0" eaLnBrk="1" fontAlgn="auto" latinLnBrk="0" hangingPunct="1">
              <a:lnSpc>
                <a:spcPct val="100000"/>
              </a:lnSpc>
              <a:spcBef>
                <a:spcPts val="0"/>
              </a:spcBef>
              <a:spcAft>
                <a:spcPts val="0"/>
              </a:spcAft>
              <a:buClrTx/>
              <a:buSzTx/>
              <a:buFontTx/>
              <a:buNone/>
              <a:tabLst/>
              <a:defRPr/>
            </a:pPr>
            <a:r>
              <a:rPr lang="en-GB" sz="1200" b="0" i="1" dirty="0" smtClean="0">
                <a:solidFill>
                  <a:schemeClr val="tx1"/>
                </a:solidFill>
                <a:latin typeface="Arial" panose="020B0604020202020204" pitchFamily="34" charset="0"/>
                <a:cs typeface="Arial" panose="020B0604020202020204" pitchFamily="34" charset="0"/>
              </a:rPr>
              <a:t>“Co-production is a relationship where professionals and citizens share power to plan and deliver support together, recognising that both have vital contributions to make in order to improve quality of life for people and communities.”</a:t>
            </a:r>
          </a:p>
          <a:p>
            <a:pPr defTabSz="915040">
              <a:defRPr/>
            </a:pPr>
            <a:endParaRPr lang="en-GB" sz="1200" dirty="0">
              <a:solidFill>
                <a:schemeClr val="tx1"/>
              </a:solidFill>
              <a:latin typeface="Arial" panose="020B0604020202020204" pitchFamily="34" charset="0"/>
              <a:cs typeface="Arial" panose="020B0604020202020204" pitchFamily="34" charset="0"/>
            </a:endParaRPr>
          </a:p>
          <a:p>
            <a:pPr defTabSz="915040">
              <a:defRPr/>
            </a:pPr>
            <a:r>
              <a:rPr lang="en-GB" sz="1200" dirty="0">
                <a:solidFill>
                  <a:schemeClr val="tx1"/>
                </a:solidFill>
                <a:latin typeface="Arial" panose="020B0604020202020204" pitchFamily="34" charset="0"/>
                <a:cs typeface="Arial" panose="020B0604020202020204" pitchFamily="34" charset="0"/>
              </a:rPr>
              <a:t>Under the Act, individuals will be more involved in the design and delivery of their support. It means working WITH them and their family, friends and carers so their care and support is the best it can be. Involving individuals more will also help </a:t>
            </a:r>
            <a:r>
              <a:rPr lang="en-GB" sz="1200" dirty="0" smtClean="0">
                <a:solidFill>
                  <a:schemeClr val="tx1"/>
                </a:solidFill>
                <a:latin typeface="Arial" panose="020B0604020202020204" pitchFamily="34" charset="0"/>
                <a:cs typeface="Arial" panose="020B0604020202020204" pitchFamily="34" charset="0"/>
              </a:rPr>
              <a:t>change </a:t>
            </a:r>
            <a:r>
              <a:rPr lang="en-GB" sz="1200" dirty="0">
                <a:solidFill>
                  <a:schemeClr val="tx1"/>
                </a:solidFill>
                <a:latin typeface="Arial" panose="020B0604020202020204" pitchFamily="34" charset="0"/>
                <a:cs typeface="Arial" panose="020B0604020202020204" pitchFamily="34" charset="0"/>
              </a:rPr>
              <a:t>their relationship with </a:t>
            </a:r>
            <a:r>
              <a:rPr lang="en-GB" sz="1200" dirty="0" smtClean="0">
                <a:solidFill>
                  <a:schemeClr val="tx1"/>
                </a:solidFill>
                <a:latin typeface="Arial" panose="020B0604020202020204" pitchFamily="34" charset="0"/>
                <a:cs typeface="Arial" panose="020B0604020202020204" pitchFamily="34" charset="0"/>
              </a:rPr>
              <a:t>services, </a:t>
            </a:r>
            <a:r>
              <a:rPr lang="en-GB" sz="1200" dirty="0">
                <a:solidFill>
                  <a:schemeClr val="tx1"/>
                </a:solidFill>
                <a:latin typeface="Arial" panose="020B0604020202020204" pitchFamily="34" charset="0"/>
                <a:cs typeface="Arial" panose="020B0604020202020204" pitchFamily="34" charset="0"/>
              </a:rPr>
              <a:t>so they will no longer simply be using the services but also helping to design and deliver them. It recognises their strengths and the expertise they can bring, too. This will ensure </a:t>
            </a:r>
            <a:r>
              <a:rPr lang="en-GB" sz="1200" dirty="0" smtClean="0">
                <a:solidFill>
                  <a:schemeClr val="tx1"/>
                </a:solidFill>
                <a:latin typeface="Arial" panose="020B0604020202020204" pitchFamily="34" charset="0"/>
                <a:cs typeface="Arial" panose="020B0604020202020204" pitchFamily="34" charset="0"/>
              </a:rPr>
              <a:t>care </a:t>
            </a:r>
            <a:r>
              <a:rPr lang="en-GB" sz="1200" dirty="0">
                <a:solidFill>
                  <a:schemeClr val="tx1"/>
                </a:solidFill>
                <a:latin typeface="Arial" panose="020B0604020202020204" pitchFamily="34" charset="0"/>
                <a:cs typeface="Arial" panose="020B0604020202020204" pitchFamily="34" charset="0"/>
              </a:rPr>
              <a:t>and support services are designed around what matters most to individuals. </a:t>
            </a:r>
          </a:p>
          <a:p>
            <a:endParaRPr lang="en-GB" sz="1000" dirty="0"/>
          </a:p>
        </p:txBody>
      </p:sp>
      <p:sp>
        <p:nvSpPr>
          <p:cNvPr id="4" name="Slide Number Placeholder 3"/>
          <p:cNvSpPr>
            <a:spLocks noGrp="1"/>
          </p:cNvSpPr>
          <p:nvPr>
            <p:ph type="sldNum" sz="quarter" idx="10"/>
          </p:nvPr>
        </p:nvSpPr>
        <p:spPr/>
        <p:txBody>
          <a:bodyPr/>
          <a:lstStyle/>
          <a:p>
            <a:fld id="{6A4AAAC3-7B93-4108-9BB7-94A250CD2D89}" type="slidenum">
              <a:rPr lang="en-GB" smtClean="0"/>
              <a:t>14</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14325"/>
            <a:ext cx="4467225" cy="3351213"/>
          </a:xfrm>
        </p:spPr>
      </p:sp>
      <p:sp>
        <p:nvSpPr>
          <p:cNvPr id="3" name="Notes Placeholder 2"/>
          <p:cNvSpPr>
            <a:spLocks noGrp="1"/>
          </p:cNvSpPr>
          <p:nvPr>
            <p:ph type="body" idx="1"/>
          </p:nvPr>
        </p:nvSpPr>
        <p:spPr>
          <a:xfrm>
            <a:off x="160501" y="4008329"/>
            <a:ext cx="6420026" cy="5498926"/>
          </a:xfrm>
        </p:spPr>
        <p:txBody>
          <a:bodyPr/>
          <a:lstStyle/>
          <a:p>
            <a:r>
              <a:rPr lang="en-GB" sz="1100" b="1" i="0" dirty="0">
                <a:solidFill>
                  <a:schemeClr val="tx1"/>
                </a:solidFill>
                <a:latin typeface="Arial" panose="020B0604020202020204" pitchFamily="34" charset="0"/>
                <a:cs typeface="Arial" panose="020B0604020202020204" pitchFamily="34" charset="0"/>
              </a:rPr>
              <a:t>Facilitator action: </a:t>
            </a:r>
            <a:endParaRPr lang="en-GB" sz="1100" b="1" i="0" dirty="0" smtClean="0">
              <a:solidFill>
                <a:schemeClr val="tx1"/>
              </a:solidFill>
              <a:latin typeface="Arial" panose="020B0604020202020204" pitchFamily="34" charset="0"/>
              <a:cs typeface="Arial" panose="020B0604020202020204" pitchFamily="34" charset="0"/>
            </a:endParaRPr>
          </a:p>
          <a:p>
            <a:pPr marL="0" indent="0">
              <a:buFont typeface="Courier New" panose="02070309020205020404" pitchFamily="49" charset="0"/>
              <a:buNone/>
            </a:pPr>
            <a:r>
              <a:rPr lang="en-GB" sz="1100" i="0" dirty="0" smtClean="0">
                <a:solidFill>
                  <a:schemeClr val="tx1"/>
                </a:solidFill>
                <a:latin typeface="Arial" panose="020B0604020202020204" pitchFamily="34" charset="0"/>
                <a:cs typeface="Arial" panose="020B0604020202020204" pitchFamily="34" charset="0"/>
              </a:rPr>
              <a:t>The </a:t>
            </a:r>
            <a:r>
              <a:rPr lang="en-GB" sz="1100" i="0" dirty="0">
                <a:solidFill>
                  <a:schemeClr val="tx1"/>
                </a:solidFill>
                <a:latin typeface="Arial" panose="020B0604020202020204" pitchFamily="34" charset="0"/>
                <a:cs typeface="Arial" panose="020B0604020202020204" pitchFamily="34" charset="0"/>
              </a:rPr>
              <a:t>case study and associated learning activity is available on page 22 of the </a:t>
            </a:r>
            <a:r>
              <a:rPr lang="en-GB" sz="1100" i="1" dirty="0" smtClean="0">
                <a:solidFill>
                  <a:schemeClr val="tx1"/>
                </a:solidFill>
                <a:latin typeface="Arial" panose="020B0604020202020204" pitchFamily="34" charset="0"/>
                <a:cs typeface="Arial" panose="020B0604020202020204" pitchFamily="34" charset="0"/>
              </a:rPr>
              <a:t>What </a:t>
            </a:r>
            <a:r>
              <a:rPr lang="en-GB" sz="1100" i="1" dirty="0">
                <a:solidFill>
                  <a:schemeClr val="tx1"/>
                </a:solidFill>
                <a:latin typeface="Arial" panose="020B0604020202020204" pitchFamily="34" charset="0"/>
                <a:cs typeface="Arial" panose="020B0604020202020204" pitchFamily="34" charset="0"/>
              </a:rPr>
              <a:t>does the Act mean for </a:t>
            </a:r>
            <a:r>
              <a:rPr lang="en-GB" sz="1100" i="1" dirty="0" smtClean="0">
                <a:solidFill>
                  <a:schemeClr val="tx1"/>
                </a:solidFill>
                <a:latin typeface="Arial" panose="020B0604020202020204" pitchFamily="34" charset="0"/>
                <a:cs typeface="Arial" panose="020B0604020202020204" pitchFamily="34" charset="0"/>
              </a:rPr>
              <a:t>me?</a:t>
            </a:r>
            <a:r>
              <a:rPr lang="en-GB" sz="1100" i="0" dirty="0" smtClean="0">
                <a:solidFill>
                  <a:schemeClr val="tx1"/>
                </a:solidFill>
                <a:latin typeface="Arial" panose="020B0604020202020204" pitchFamily="34" charset="0"/>
                <a:cs typeface="Arial" panose="020B0604020202020204" pitchFamily="34" charset="0"/>
              </a:rPr>
              <a:t> </a:t>
            </a:r>
            <a:r>
              <a:rPr lang="en-GB" sz="1100" i="0" dirty="0" smtClean="0">
                <a:solidFill>
                  <a:schemeClr val="tx1"/>
                </a:solidFill>
                <a:latin typeface="Arial" panose="020B0604020202020204" pitchFamily="34" charset="0"/>
                <a:cs typeface="Arial" panose="020B0604020202020204" pitchFamily="34" charset="0"/>
              </a:rPr>
              <a:t>workbook</a:t>
            </a:r>
            <a:r>
              <a:rPr lang="en-GB" sz="1100" i="0" dirty="0">
                <a:solidFill>
                  <a:schemeClr val="tx1"/>
                </a:solidFill>
                <a:latin typeface="Arial" panose="020B0604020202020204" pitchFamily="34" charset="0"/>
                <a:cs typeface="Arial" panose="020B0604020202020204" pitchFamily="34" charset="0"/>
              </a:rPr>
              <a:t>. The page can be photocopied for individual or </a:t>
            </a:r>
            <a:r>
              <a:rPr lang="en-GB" sz="1100" i="0" dirty="0" smtClean="0">
                <a:solidFill>
                  <a:schemeClr val="tx1"/>
                </a:solidFill>
                <a:latin typeface="Arial" panose="020B0604020202020204" pitchFamily="34" charset="0"/>
                <a:cs typeface="Arial" panose="020B0604020202020204" pitchFamily="34" charset="0"/>
              </a:rPr>
              <a:t>group-based </a:t>
            </a:r>
            <a:r>
              <a:rPr lang="en-GB" sz="1100" i="0" dirty="0">
                <a:solidFill>
                  <a:schemeClr val="tx1"/>
                </a:solidFill>
                <a:latin typeface="Arial" panose="020B0604020202020204" pitchFamily="34" charset="0"/>
                <a:cs typeface="Arial" panose="020B0604020202020204" pitchFamily="34" charset="0"/>
              </a:rPr>
              <a:t>completion and reflective </a:t>
            </a:r>
            <a:r>
              <a:rPr lang="en-GB" sz="1100" i="0" dirty="0" smtClean="0">
                <a:solidFill>
                  <a:schemeClr val="tx1"/>
                </a:solidFill>
                <a:latin typeface="Arial" panose="020B0604020202020204" pitchFamily="34" charset="0"/>
                <a:cs typeface="Arial" panose="020B0604020202020204" pitchFamily="34" charset="0"/>
              </a:rPr>
              <a:t>discussion.</a:t>
            </a:r>
          </a:p>
          <a:p>
            <a:pPr marL="0" indent="0">
              <a:buFont typeface="Courier New" panose="02070309020205020404" pitchFamily="49" charset="0"/>
              <a:buNone/>
            </a:pPr>
            <a:endParaRPr lang="en-GB" sz="1100" i="0" dirty="0" smtClean="0">
              <a:solidFill>
                <a:schemeClr val="tx1"/>
              </a:solidFill>
              <a:latin typeface="Arial" panose="020B0604020202020204" pitchFamily="34" charset="0"/>
              <a:cs typeface="Arial" panose="020B0604020202020204" pitchFamily="34" charset="0"/>
            </a:endParaRPr>
          </a:p>
          <a:p>
            <a:pPr marL="0" indent="0">
              <a:buFont typeface="Courier New" panose="02070309020205020404" pitchFamily="49" charset="0"/>
              <a:buNone/>
            </a:pPr>
            <a:r>
              <a:rPr lang="en-GB" sz="1100" b="1" i="0" dirty="0" smtClean="0">
                <a:solidFill>
                  <a:schemeClr val="tx1"/>
                </a:solidFill>
                <a:latin typeface="Arial" panose="020B0604020202020204" pitchFamily="34" charset="0"/>
                <a:cs typeface="Arial" panose="020B0604020202020204" pitchFamily="34" charset="0"/>
              </a:rPr>
              <a:t>Slide</a:t>
            </a:r>
            <a:r>
              <a:rPr lang="en-GB" sz="1100" b="1" i="0" baseline="0" dirty="0" smtClean="0">
                <a:solidFill>
                  <a:schemeClr val="tx1"/>
                </a:solidFill>
                <a:latin typeface="Arial" panose="020B0604020202020204" pitchFamily="34" charset="0"/>
                <a:cs typeface="Arial" panose="020B0604020202020204" pitchFamily="34" charset="0"/>
              </a:rPr>
              <a:t> commentary:</a:t>
            </a:r>
            <a:endParaRPr lang="en-GB" sz="1100" b="1" i="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i="0" dirty="0" smtClean="0">
                <a:solidFill>
                  <a:schemeClr val="tx1"/>
                </a:solidFill>
                <a:latin typeface="Arial" panose="020B0604020202020204" pitchFamily="34" charset="0"/>
                <a:cs typeface="Arial" panose="020B0604020202020204" pitchFamily="34" charset="0"/>
              </a:rPr>
              <a:t>Planning </a:t>
            </a:r>
            <a:r>
              <a:rPr lang="en-GB" sz="1100" b="1" i="0" dirty="0">
                <a:solidFill>
                  <a:schemeClr val="tx1"/>
                </a:solidFill>
                <a:latin typeface="Arial" panose="020B0604020202020204" pitchFamily="34" charset="0"/>
                <a:cs typeface="Arial" panose="020B0604020202020204" pitchFamily="34" charset="0"/>
              </a:rPr>
              <a:t>for the </a:t>
            </a:r>
            <a:r>
              <a:rPr lang="en-GB" sz="1100" b="1" i="0" dirty="0" smtClean="0">
                <a:solidFill>
                  <a:schemeClr val="tx1"/>
                </a:solidFill>
                <a:latin typeface="Arial" panose="020B0604020202020204" pitchFamily="34" charset="0"/>
                <a:cs typeface="Arial" panose="020B0604020202020204" pitchFamily="34" charset="0"/>
              </a:rPr>
              <a:t>Future </a:t>
            </a:r>
            <a:r>
              <a:rPr lang="en-GB" sz="1100" b="1" i="0" dirty="0">
                <a:solidFill>
                  <a:schemeClr val="tx1"/>
                </a:solidFill>
                <a:latin typeface="Arial" panose="020B0604020202020204" pitchFamily="34" charset="0"/>
                <a:cs typeface="Arial" panose="020B0604020202020204" pitchFamily="34" charset="0"/>
              </a:rPr>
              <a:t>project </a:t>
            </a:r>
            <a:r>
              <a:rPr lang="en-GB" sz="1100" b="0" i="0" dirty="0" smtClean="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Accolades’ runners-up Conwy County Borough Council has been working with older parents of people with learning disabilities to think about how they plan for the future. This project is an excellent example of how people come together to make planning for the future easier, while putting the family and the individual at the centre of its </a:t>
            </a:r>
            <a:r>
              <a:rPr lang="en-GB" sz="1100" dirty="0" smtClean="0">
                <a:solidFill>
                  <a:schemeClr val="tx1"/>
                </a:solidFill>
                <a:latin typeface="Arial" panose="020B0604020202020204" pitchFamily="34" charset="0"/>
                <a:cs typeface="Arial" panose="020B0604020202020204" pitchFamily="34" charset="0"/>
              </a:rPr>
              <a:t>work.</a:t>
            </a:r>
          </a:p>
          <a:p>
            <a:pPr marL="0" indent="0">
              <a:buFont typeface="Arial" panose="020B0604020202020204" pitchFamily="34" charset="0"/>
              <a:buNone/>
            </a:pPr>
            <a:endParaRPr lang="en-GB" sz="1100"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a:solidFill>
                  <a:schemeClr val="tx1"/>
                </a:solidFill>
                <a:latin typeface="Arial" panose="020B0604020202020204" pitchFamily="34" charset="0"/>
                <a:cs typeface="Arial" panose="020B0604020202020204" pitchFamily="34" charset="0"/>
              </a:rPr>
              <a:t>action: </a:t>
            </a:r>
            <a:r>
              <a:rPr lang="en-GB" sz="1100" b="0" i="0" dirty="0" smtClean="0">
                <a:solidFill>
                  <a:schemeClr val="tx1"/>
                </a:solidFill>
                <a:latin typeface="Arial" panose="020B0604020202020204" pitchFamily="34" charset="0"/>
                <a:cs typeface="Arial" panose="020B0604020202020204" pitchFamily="34" charset="0"/>
              </a:rPr>
              <a:t>Click </a:t>
            </a:r>
            <a:r>
              <a:rPr lang="en-GB" sz="1100" b="0" i="0" dirty="0" smtClean="0">
                <a:solidFill>
                  <a:schemeClr val="tx1"/>
                </a:solidFill>
                <a:latin typeface="Arial" panose="020B0604020202020204" pitchFamily="34" charset="0"/>
                <a:cs typeface="Arial" panose="020B0604020202020204" pitchFamily="34" charset="0"/>
              </a:rPr>
              <a:t>on the hyperlink to</a:t>
            </a:r>
            <a:r>
              <a:rPr lang="en-GB" sz="1100" b="0" i="0" baseline="0" dirty="0" smtClean="0">
                <a:solidFill>
                  <a:schemeClr val="tx1"/>
                </a:solidFill>
                <a:latin typeface="Arial" panose="020B0604020202020204" pitchFamily="34" charset="0"/>
                <a:cs typeface="Arial" panose="020B0604020202020204" pitchFamily="34" charset="0"/>
              </a:rPr>
              <a:t> watch the film. </a:t>
            </a:r>
            <a:r>
              <a:rPr lang="en-GB" sz="1100" b="0" dirty="0" smtClean="0">
                <a:solidFill>
                  <a:schemeClr val="tx1"/>
                </a:solidFill>
                <a:latin typeface="Arial" panose="020B0604020202020204" pitchFamily="34" charset="0"/>
                <a:cs typeface="Arial" panose="020B0604020202020204" pitchFamily="34" charset="0"/>
              </a:rPr>
              <a:t>Suggested question </a:t>
            </a:r>
            <a:r>
              <a:rPr lang="en-GB" sz="1100" b="0" dirty="0">
                <a:solidFill>
                  <a:schemeClr val="tx1"/>
                </a:solidFill>
                <a:latin typeface="Arial" panose="020B0604020202020204" pitchFamily="34" charset="0"/>
                <a:cs typeface="Arial" panose="020B0604020202020204" pitchFamily="34" charset="0"/>
              </a:rPr>
              <a:t>to support </a:t>
            </a:r>
            <a:r>
              <a:rPr lang="en-GB" sz="1100" b="0" dirty="0" smtClean="0">
                <a:solidFill>
                  <a:schemeClr val="tx1"/>
                </a:solidFill>
                <a:latin typeface="Arial" panose="020B0604020202020204" pitchFamily="34" charset="0"/>
                <a:cs typeface="Arial" panose="020B0604020202020204" pitchFamily="34" charset="0"/>
              </a:rPr>
              <a:t>reflection/group </a:t>
            </a:r>
            <a:r>
              <a:rPr lang="en-GB" sz="1100" b="0" dirty="0" smtClean="0">
                <a:solidFill>
                  <a:schemeClr val="tx1"/>
                </a:solidFill>
                <a:latin typeface="Arial" panose="020B0604020202020204" pitchFamily="34" charset="0"/>
                <a:cs typeface="Arial" panose="020B0604020202020204" pitchFamily="34" charset="0"/>
              </a:rPr>
              <a:t>discussion following the film</a:t>
            </a:r>
            <a:r>
              <a:rPr lang="en-GB" sz="1100" b="0" baseline="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‘How </a:t>
            </a:r>
            <a:r>
              <a:rPr lang="en-GB" sz="1100" i="0" dirty="0">
                <a:solidFill>
                  <a:schemeClr val="tx1"/>
                </a:solidFill>
                <a:latin typeface="Arial" panose="020B0604020202020204" pitchFamily="34" charset="0"/>
                <a:cs typeface="Arial" panose="020B0604020202020204" pitchFamily="34" charset="0"/>
              </a:rPr>
              <a:t>do you think the methods </a:t>
            </a:r>
            <a:r>
              <a:rPr lang="en-GB" sz="1100" i="0" dirty="0" smtClean="0">
                <a:solidFill>
                  <a:schemeClr val="tx1"/>
                </a:solidFill>
                <a:latin typeface="Arial" panose="020B0604020202020204" pitchFamily="34" charset="0"/>
                <a:cs typeface="Arial" panose="020B0604020202020204" pitchFamily="34" charset="0"/>
              </a:rPr>
              <a:t>of</a:t>
            </a:r>
            <a:r>
              <a:rPr lang="en-GB" sz="1100" i="0" baseline="0" dirty="0" smtClean="0">
                <a:solidFill>
                  <a:schemeClr val="tx1"/>
                </a:solidFill>
                <a:latin typeface="Arial" panose="020B0604020202020204" pitchFamily="34" charset="0"/>
                <a:cs typeface="Arial" panose="020B0604020202020204" pitchFamily="34" charset="0"/>
              </a:rPr>
              <a:t> </a:t>
            </a:r>
            <a:r>
              <a:rPr lang="en-GB" sz="1100" i="0" dirty="0" smtClean="0">
                <a:solidFill>
                  <a:schemeClr val="tx1"/>
                </a:solidFill>
                <a:latin typeface="Arial" panose="020B0604020202020204" pitchFamily="34" charset="0"/>
                <a:cs typeface="Arial" panose="020B0604020202020204" pitchFamily="34" charset="0"/>
              </a:rPr>
              <a:t>co-production </a:t>
            </a:r>
            <a:r>
              <a:rPr lang="en-GB" sz="1100" i="0" dirty="0">
                <a:solidFill>
                  <a:schemeClr val="tx1"/>
                </a:solidFill>
                <a:latin typeface="Arial" panose="020B0604020202020204" pitchFamily="34" charset="0"/>
                <a:cs typeface="Arial" panose="020B0604020202020204" pitchFamily="34" charset="0"/>
              </a:rPr>
              <a:t>used by Conwy CBC have </a:t>
            </a:r>
            <a:r>
              <a:rPr lang="en-GB" sz="1100" i="0" dirty="0" smtClean="0">
                <a:solidFill>
                  <a:schemeClr val="tx1"/>
                </a:solidFill>
                <a:latin typeface="Arial" panose="020B0604020202020204" pitchFamily="34" charset="0"/>
                <a:cs typeface="Arial" panose="020B0604020202020204" pitchFamily="34" charset="0"/>
              </a:rPr>
              <a:t>enhanced</a:t>
            </a:r>
            <a:r>
              <a:rPr lang="en-GB" sz="1100" i="0" baseline="0" dirty="0" smtClean="0">
                <a:solidFill>
                  <a:schemeClr val="tx1"/>
                </a:solidFill>
                <a:latin typeface="Arial" panose="020B0604020202020204" pitchFamily="34" charset="0"/>
                <a:cs typeface="Arial" panose="020B0604020202020204" pitchFamily="34" charset="0"/>
              </a:rPr>
              <a:t> </a:t>
            </a:r>
            <a:r>
              <a:rPr lang="en-GB" sz="1100" i="0" dirty="0" smtClean="0">
                <a:solidFill>
                  <a:schemeClr val="tx1"/>
                </a:solidFill>
                <a:latin typeface="Arial" panose="020B0604020202020204" pitchFamily="34" charset="0"/>
                <a:cs typeface="Arial" panose="020B0604020202020204" pitchFamily="34" charset="0"/>
              </a:rPr>
              <a:t>the </a:t>
            </a:r>
            <a:r>
              <a:rPr lang="en-GB" sz="1100" i="0" dirty="0">
                <a:solidFill>
                  <a:schemeClr val="tx1"/>
                </a:solidFill>
                <a:latin typeface="Arial" panose="020B0604020202020204" pitchFamily="34" charset="0"/>
                <a:cs typeface="Arial" panose="020B0604020202020204" pitchFamily="34" charset="0"/>
              </a:rPr>
              <a:t>well-being of adults </a:t>
            </a:r>
            <a:r>
              <a:rPr lang="en-GB" sz="1100" i="0" dirty="0" smtClean="0">
                <a:solidFill>
                  <a:schemeClr val="tx1"/>
                </a:solidFill>
                <a:latin typeface="Arial" panose="020B0604020202020204" pitchFamily="34" charset="0"/>
                <a:cs typeface="Arial" panose="020B0604020202020204" pitchFamily="34" charset="0"/>
              </a:rPr>
              <a:t>with </a:t>
            </a:r>
            <a:r>
              <a:rPr lang="en-GB" sz="1100" i="0" baseline="0" dirty="0" smtClean="0">
                <a:solidFill>
                  <a:schemeClr val="tx1"/>
                </a:solidFill>
                <a:latin typeface="Arial" panose="020B0604020202020204" pitchFamily="34" charset="0"/>
                <a:cs typeface="Arial" panose="020B0604020202020204" pitchFamily="34" charset="0"/>
              </a:rPr>
              <a:t>l</a:t>
            </a:r>
            <a:r>
              <a:rPr lang="en-GB" sz="1100" i="0" dirty="0" smtClean="0">
                <a:solidFill>
                  <a:schemeClr val="tx1"/>
                </a:solidFill>
                <a:latin typeface="Arial" panose="020B0604020202020204" pitchFamily="34" charset="0"/>
                <a:cs typeface="Arial" panose="020B0604020202020204" pitchFamily="34" charset="0"/>
              </a:rPr>
              <a:t>earning </a:t>
            </a:r>
            <a:r>
              <a:rPr lang="en-GB" sz="1100" i="0" dirty="0">
                <a:solidFill>
                  <a:schemeClr val="tx1"/>
                </a:solidFill>
                <a:latin typeface="Arial" panose="020B0604020202020204" pitchFamily="34" charset="0"/>
                <a:cs typeface="Arial" panose="020B0604020202020204" pitchFamily="34" charset="0"/>
              </a:rPr>
              <a:t>disabilities and their parents</a:t>
            </a:r>
            <a:r>
              <a:rPr lang="en-GB" sz="1100" i="0" dirty="0" smtClean="0">
                <a:solidFill>
                  <a:schemeClr val="tx1"/>
                </a:solidFill>
                <a:latin typeface="Arial" panose="020B0604020202020204" pitchFamily="34" charset="0"/>
                <a:cs typeface="Arial" panose="020B0604020202020204" pitchFamily="34" charset="0"/>
              </a:rPr>
              <a:t>?’</a:t>
            </a:r>
            <a:endParaRPr lang="en-GB" sz="110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1" dirty="0">
                <a:solidFill>
                  <a:schemeClr val="tx1"/>
                </a:solidFill>
                <a:latin typeface="Arial" panose="020B0604020202020204" pitchFamily="34" charset="0"/>
                <a:cs typeface="Arial" panose="020B0604020202020204" pitchFamily="34" charset="0"/>
              </a:rPr>
              <a:t>Vision 21 </a:t>
            </a:r>
            <a:r>
              <a:rPr lang="en-GB" sz="1100" dirty="0">
                <a:solidFill>
                  <a:schemeClr val="tx1"/>
                </a:solidFill>
                <a:latin typeface="Arial" panose="020B0604020202020204" pitchFamily="34" charset="0"/>
                <a:cs typeface="Arial" panose="020B0604020202020204" pitchFamily="34" charset="0"/>
              </a:rPr>
              <a:t>is a further example of co-production in action. It is a social enterprise that provides high quality training opportunities in a supportive environment for individuals with learning disabilities. It aims to support them to develop new skills and confidence, which helps them realise their potential and lead fulfilled lives. This short film demonstrates how Vision 21 has created an enabling culture where opportunities for meaningful training and employment provides individuals with a sense of purpose and of self-worth, which therefore contributes to positive </a:t>
            </a:r>
            <a:r>
              <a:rPr lang="en-GB" sz="1100" dirty="0" smtClean="0">
                <a:solidFill>
                  <a:schemeClr val="tx1"/>
                </a:solidFill>
                <a:latin typeface="Arial" panose="020B0604020202020204" pitchFamily="34" charset="0"/>
                <a:cs typeface="Arial" panose="020B0604020202020204" pitchFamily="34" charset="0"/>
              </a:rPr>
              <a:t>well-being.</a:t>
            </a:r>
          </a:p>
          <a:p>
            <a:pPr marL="0" indent="0">
              <a:buFont typeface="Arial" panose="020B0604020202020204" pitchFamily="34" charset="0"/>
              <a:buNone/>
            </a:pPr>
            <a:endParaRPr lang="en-GB" sz="1100"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b="1" i="0" dirty="0" smtClean="0">
                <a:solidFill>
                  <a:schemeClr val="tx1"/>
                </a:solidFill>
                <a:latin typeface="Arial" panose="020B0604020202020204" pitchFamily="34" charset="0"/>
                <a:cs typeface="Arial" panose="020B0604020202020204" pitchFamily="34" charset="0"/>
              </a:rPr>
              <a:t>Facilitator action: </a:t>
            </a:r>
            <a:r>
              <a:rPr lang="en-GB" sz="1100" b="0" i="0" dirty="0" smtClean="0">
                <a:solidFill>
                  <a:schemeClr val="tx1"/>
                </a:solidFill>
                <a:latin typeface="Arial" panose="020B0604020202020204" pitchFamily="34" charset="0"/>
                <a:cs typeface="Arial" panose="020B0604020202020204" pitchFamily="34" charset="0"/>
              </a:rPr>
              <a:t>Click </a:t>
            </a:r>
            <a:r>
              <a:rPr lang="en-GB" sz="1100" b="0" i="0" dirty="0" smtClean="0">
                <a:solidFill>
                  <a:schemeClr val="tx1"/>
                </a:solidFill>
                <a:latin typeface="Arial" panose="020B0604020202020204" pitchFamily="34" charset="0"/>
                <a:cs typeface="Arial" panose="020B0604020202020204" pitchFamily="34" charset="0"/>
              </a:rPr>
              <a:t>on the hyperlink to</a:t>
            </a:r>
            <a:r>
              <a:rPr lang="en-GB" sz="1100" b="0" i="0" baseline="0" dirty="0" smtClean="0">
                <a:solidFill>
                  <a:schemeClr val="tx1"/>
                </a:solidFill>
                <a:latin typeface="Arial" panose="020B0604020202020204" pitchFamily="34" charset="0"/>
                <a:cs typeface="Arial" panose="020B0604020202020204" pitchFamily="34" charset="0"/>
              </a:rPr>
              <a:t> watch the film.</a:t>
            </a:r>
            <a:endParaRPr lang="en-GB" sz="1100" dirty="0">
              <a:solidFill>
                <a:schemeClr val="tx1"/>
              </a:solidFill>
              <a:latin typeface="Arial" panose="020B0604020202020204" pitchFamily="34" charset="0"/>
              <a:cs typeface="Arial" panose="020B0604020202020204" pitchFamily="34" charset="0"/>
            </a:endParaRPr>
          </a:p>
          <a:p>
            <a:pPr marL="0" indent="0" defTabSz="915040">
              <a:buFont typeface="Courier New" panose="02070309020205020404" pitchFamily="49" charset="0"/>
              <a:buNone/>
              <a:defRPr/>
            </a:pPr>
            <a:endParaRPr lang="en-GB" sz="1100" b="0" i="1" dirty="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sz="1100" b="1" i="0" dirty="0" smtClean="0">
                <a:solidFill>
                  <a:schemeClr val="tx1"/>
                </a:solidFill>
                <a:latin typeface="Arial" panose="020B0604020202020204" pitchFamily="34" charset="0"/>
                <a:cs typeface="Arial" panose="020B0604020202020204" pitchFamily="34" charset="0"/>
              </a:rPr>
              <a:t>What </a:t>
            </a:r>
            <a:r>
              <a:rPr lang="en-GB" sz="1100" b="1" i="0" dirty="0">
                <a:solidFill>
                  <a:schemeClr val="tx1"/>
                </a:solidFill>
                <a:latin typeface="Arial" panose="020B0604020202020204" pitchFamily="34" charset="0"/>
                <a:cs typeface="Arial" panose="020B0604020202020204" pitchFamily="34" charset="0"/>
              </a:rPr>
              <a:t>Matters to You, Matters to </a:t>
            </a:r>
            <a:r>
              <a:rPr lang="en-GB" sz="1100" b="1" i="0" dirty="0" smtClean="0">
                <a:solidFill>
                  <a:schemeClr val="tx1"/>
                </a:solidFill>
                <a:latin typeface="Arial" panose="020B0604020202020204" pitchFamily="34" charset="0"/>
                <a:cs typeface="Arial" panose="020B0604020202020204" pitchFamily="34" charset="0"/>
              </a:rPr>
              <a:t>Us </a:t>
            </a:r>
            <a:r>
              <a:rPr lang="en-GB" sz="1100" b="0" i="0" dirty="0" smtClean="0">
                <a:solidFill>
                  <a:schemeClr val="tx1"/>
                </a:solidFill>
                <a:latin typeface="Arial" panose="020B0604020202020204" pitchFamily="34" charset="0"/>
                <a:cs typeface="Arial" panose="020B0604020202020204" pitchFamily="34" charset="0"/>
              </a:rPr>
              <a:t>–</a:t>
            </a:r>
            <a:r>
              <a:rPr lang="en-GB" sz="1100" b="1" i="0" dirty="0" smtClean="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The Social Services Improvement Agency (SSIA) and partners have produced a short animated film that looks at how working with people on the design and delivery of their care and support can help them achieve </a:t>
            </a:r>
            <a:r>
              <a:rPr lang="en-GB" sz="1100" dirty="0" smtClean="0">
                <a:solidFill>
                  <a:schemeClr val="tx1"/>
                </a:solidFill>
                <a:latin typeface="Arial" panose="020B0604020202020204" pitchFamily="34" charset="0"/>
                <a:cs typeface="Arial" panose="020B0604020202020204" pitchFamily="34" charset="0"/>
              </a:rPr>
              <a:t>well-being.</a:t>
            </a:r>
          </a:p>
          <a:p>
            <a:pPr marL="171450" indent="-171450" defTabSz="915040">
              <a:buFont typeface="Arial" panose="020B0604020202020204" pitchFamily="34" charset="0"/>
              <a:buChar char="•"/>
              <a:defRPr/>
            </a:pPr>
            <a:endParaRPr lang="en-GB" sz="1100" b="1" i="0" dirty="0" smtClean="0">
              <a:solidFill>
                <a:schemeClr val="tx1"/>
              </a:solidFill>
              <a:latin typeface="Arial" panose="020B0604020202020204" pitchFamily="34" charset="0"/>
              <a:cs typeface="Arial" panose="020B0604020202020204" pitchFamily="34" charset="0"/>
            </a:endParaRPr>
          </a:p>
          <a:p>
            <a:pPr marL="0" indent="0" defTabSz="915040">
              <a:buFont typeface="Arial" panose="020B0604020202020204" pitchFamily="34" charset="0"/>
              <a:buNone/>
              <a:defRPr/>
            </a:pPr>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a:solidFill>
                  <a:schemeClr val="tx1"/>
                </a:solidFill>
                <a:latin typeface="Arial" panose="020B0604020202020204" pitchFamily="34" charset="0"/>
                <a:cs typeface="Arial" panose="020B0604020202020204" pitchFamily="34" charset="0"/>
              </a:rPr>
              <a:t>action: </a:t>
            </a:r>
            <a:r>
              <a:rPr lang="en-GB" sz="1100" b="0" i="0" dirty="0" smtClean="0">
                <a:solidFill>
                  <a:schemeClr val="tx1"/>
                </a:solidFill>
                <a:latin typeface="Arial" panose="020B0604020202020204" pitchFamily="34" charset="0"/>
                <a:cs typeface="Arial" panose="020B0604020202020204" pitchFamily="34" charset="0"/>
              </a:rPr>
              <a:t>Click </a:t>
            </a:r>
            <a:r>
              <a:rPr lang="en-GB" sz="1100" b="0" i="0" dirty="0" smtClean="0">
                <a:solidFill>
                  <a:schemeClr val="tx1"/>
                </a:solidFill>
                <a:latin typeface="Arial" panose="020B0604020202020204" pitchFamily="34" charset="0"/>
                <a:cs typeface="Arial" panose="020B0604020202020204" pitchFamily="34" charset="0"/>
              </a:rPr>
              <a:t>on the hyperlink to</a:t>
            </a:r>
            <a:r>
              <a:rPr lang="en-GB" sz="1100" b="0" i="0" baseline="0" dirty="0" smtClean="0">
                <a:solidFill>
                  <a:schemeClr val="tx1"/>
                </a:solidFill>
                <a:latin typeface="Arial" panose="020B0604020202020204" pitchFamily="34" charset="0"/>
                <a:cs typeface="Arial" panose="020B0604020202020204" pitchFamily="34" charset="0"/>
              </a:rPr>
              <a:t> watch the film.</a:t>
            </a:r>
            <a:endParaRPr lang="en-GB" sz="1100" i="0" dirty="0">
              <a:solidFill>
                <a:schemeClr val="tx1"/>
              </a:solidFill>
              <a:latin typeface="Arial" panose="020B0604020202020204" pitchFamily="34" charset="0"/>
              <a:cs typeface="Arial" panose="020B0604020202020204" pitchFamily="34" charset="0"/>
            </a:endParaRPr>
          </a:p>
          <a:p>
            <a:pPr defTabSz="915040">
              <a:defRPr/>
            </a:pPr>
            <a:endParaRPr lang="en-GB" sz="1100" b="0" dirty="0">
              <a:solidFill>
                <a:schemeClr val="tx1"/>
              </a:solidFill>
              <a:latin typeface="Arial" panose="020B0604020202020204" pitchFamily="34" charset="0"/>
              <a:cs typeface="Arial" panose="020B0604020202020204" pitchFamily="34" charset="0"/>
            </a:endParaRPr>
          </a:p>
          <a:p>
            <a:pPr defTabSz="915040">
              <a:defRPr/>
            </a:pPr>
            <a:r>
              <a:rPr lang="en-GB" sz="1100" b="1" dirty="0" smtClean="0">
                <a:solidFill>
                  <a:schemeClr val="tx1"/>
                </a:solidFill>
                <a:latin typeface="Arial" panose="020B0604020202020204" pitchFamily="34" charset="0"/>
                <a:cs typeface="Arial" panose="020B0604020202020204" pitchFamily="34" charset="0"/>
              </a:rPr>
              <a:t>Facilitator action: </a:t>
            </a:r>
            <a:r>
              <a:rPr lang="en-GB" sz="1100" b="0" dirty="0" smtClean="0">
                <a:solidFill>
                  <a:schemeClr val="tx1"/>
                </a:solidFill>
                <a:latin typeface="Arial" panose="020B0604020202020204" pitchFamily="34" charset="0"/>
                <a:cs typeface="Arial" panose="020B0604020202020204" pitchFamily="34" charset="0"/>
              </a:rPr>
              <a:t>Link co-production </a:t>
            </a:r>
            <a:r>
              <a:rPr lang="en-GB" sz="1100" b="0" dirty="0">
                <a:solidFill>
                  <a:schemeClr val="tx1"/>
                </a:solidFill>
                <a:latin typeface="Arial" panose="020B0604020202020204" pitchFamily="34" charset="0"/>
                <a:cs typeface="Arial" panose="020B0604020202020204" pitchFamily="34" charset="0"/>
              </a:rPr>
              <a:t>to the Code of Professional Practice for Social </a:t>
            </a:r>
            <a:r>
              <a:rPr lang="en-GB" sz="1100" b="0" dirty="0" smtClean="0">
                <a:solidFill>
                  <a:schemeClr val="tx1"/>
                </a:solidFill>
                <a:latin typeface="Arial" panose="020B0604020202020204" pitchFamily="34" charset="0"/>
                <a:cs typeface="Arial" panose="020B0604020202020204" pitchFamily="34" charset="0"/>
              </a:rPr>
              <a:t>Care. Suggested question </a:t>
            </a:r>
            <a:r>
              <a:rPr lang="en-GB" sz="1100" b="0" dirty="0">
                <a:solidFill>
                  <a:schemeClr val="tx1"/>
                </a:solidFill>
                <a:latin typeface="Arial" panose="020B0604020202020204" pitchFamily="34" charset="0"/>
                <a:cs typeface="Arial" panose="020B0604020202020204" pitchFamily="34" charset="0"/>
              </a:rPr>
              <a:t>to support </a:t>
            </a:r>
            <a:r>
              <a:rPr lang="en-GB" sz="1100" b="0" dirty="0" smtClean="0">
                <a:solidFill>
                  <a:schemeClr val="tx1"/>
                </a:solidFill>
                <a:latin typeface="Arial" panose="020B0604020202020204" pitchFamily="34" charset="0"/>
                <a:cs typeface="Arial" panose="020B0604020202020204" pitchFamily="34" charset="0"/>
              </a:rPr>
              <a:t>reflection/group discussion: </a:t>
            </a:r>
            <a:r>
              <a:rPr lang="en-GB" sz="1100" i="0" dirty="0" smtClean="0">
                <a:solidFill>
                  <a:schemeClr val="tx1"/>
                </a:solidFill>
                <a:latin typeface="Arial" panose="020B0604020202020204" pitchFamily="34" charset="0"/>
                <a:cs typeface="Arial" panose="020B0604020202020204" pitchFamily="34" charset="0"/>
              </a:rPr>
              <a:t>‘</a:t>
            </a:r>
            <a:r>
              <a:rPr lang="en-GB" sz="1100" i="0" dirty="0" smtClean="0">
                <a:solidFill>
                  <a:schemeClr val="tx1"/>
                </a:solidFill>
                <a:latin typeface="Arial" panose="020B0604020202020204" pitchFamily="34" charset="0"/>
                <a:cs typeface="Arial" panose="020B0604020202020204" pitchFamily="34" charset="0"/>
              </a:rPr>
              <a:t>How </a:t>
            </a:r>
            <a:r>
              <a:rPr lang="en-GB" sz="1100" i="0" dirty="0">
                <a:solidFill>
                  <a:schemeClr val="tx1"/>
                </a:solidFill>
                <a:latin typeface="Arial" panose="020B0604020202020204" pitchFamily="34" charset="0"/>
                <a:cs typeface="Arial" panose="020B0604020202020204" pitchFamily="34" charset="0"/>
              </a:rPr>
              <a:t>do you think the Code promotes working in </a:t>
            </a:r>
            <a:r>
              <a:rPr lang="en-GB" sz="1100" i="0" dirty="0" smtClean="0">
                <a:solidFill>
                  <a:schemeClr val="tx1"/>
                </a:solidFill>
                <a:latin typeface="Arial" panose="020B0604020202020204" pitchFamily="34" charset="0"/>
                <a:cs typeface="Arial" panose="020B0604020202020204" pitchFamily="34" charset="0"/>
              </a:rPr>
              <a:t>partnership/co-production </a:t>
            </a:r>
            <a:r>
              <a:rPr lang="en-GB" sz="1100" i="0" dirty="0">
                <a:solidFill>
                  <a:schemeClr val="tx1"/>
                </a:solidFill>
                <a:latin typeface="Arial" panose="020B0604020202020204" pitchFamily="34" charset="0"/>
                <a:cs typeface="Arial" panose="020B0604020202020204" pitchFamily="34" charset="0"/>
              </a:rPr>
              <a:t>with individuals</a:t>
            </a:r>
            <a:r>
              <a:rPr lang="en-GB" sz="1100" i="0" dirty="0" smtClean="0">
                <a:solidFill>
                  <a:schemeClr val="tx1"/>
                </a:solidFill>
                <a:latin typeface="Arial" panose="020B0604020202020204" pitchFamily="34" charset="0"/>
                <a:cs typeface="Arial" panose="020B0604020202020204" pitchFamily="34" charset="0"/>
              </a:rPr>
              <a:t>?’</a:t>
            </a:r>
            <a:endParaRPr lang="en-GB" sz="1100" i="0" dirty="0">
              <a:solidFill>
                <a:schemeClr val="tx1"/>
              </a:solidFill>
              <a:latin typeface="Arial" panose="020B0604020202020204" pitchFamily="34" charset="0"/>
              <a:cs typeface="Arial" panose="020B0604020202020204" pitchFamily="34" charset="0"/>
            </a:endParaRPr>
          </a:p>
          <a:p>
            <a:pPr defTabSz="915040">
              <a:defRPr/>
            </a:pPr>
            <a:endParaRPr lang="en-GB" sz="1100" dirty="0"/>
          </a:p>
        </p:txBody>
      </p:sp>
      <p:sp>
        <p:nvSpPr>
          <p:cNvPr id="4" name="Slide Number Placeholder 3"/>
          <p:cNvSpPr>
            <a:spLocks noGrp="1"/>
          </p:cNvSpPr>
          <p:nvPr>
            <p:ph type="sldNum" sz="quarter" idx="10"/>
          </p:nvPr>
        </p:nvSpPr>
        <p:spPr/>
        <p:txBody>
          <a:bodyPr/>
          <a:lstStyle/>
          <a:p>
            <a:fld id="{6A4AAAC3-7B93-4108-9BB7-94A250CD2D89}" type="slidenum">
              <a:rPr lang="en-GB" smtClean="0"/>
              <a:t>15</a:t>
            </a:fld>
            <a:endParaRPr lang="en-GB"/>
          </a:p>
        </p:txBody>
      </p:sp>
    </p:spTree>
    <p:extLst>
      <p:ext uri="{BB962C8B-B14F-4D97-AF65-F5344CB8AC3E}">
        <p14:creationId xmlns:p14="http://schemas.microsoft.com/office/powerpoint/2010/main" val="15463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252413"/>
            <a:ext cx="4467225" cy="3351212"/>
          </a:xfrm>
        </p:spPr>
      </p:sp>
      <p:sp>
        <p:nvSpPr>
          <p:cNvPr id="3" name="Notes Placeholder 2"/>
          <p:cNvSpPr>
            <a:spLocks noGrp="1"/>
          </p:cNvSpPr>
          <p:nvPr>
            <p:ph type="body" idx="1"/>
          </p:nvPr>
        </p:nvSpPr>
        <p:spPr>
          <a:xfrm>
            <a:off x="415414" y="3820438"/>
            <a:ext cx="6174555" cy="5837129"/>
          </a:xfrm>
        </p:spPr>
        <p:txBody>
          <a:bodyPr>
            <a:noAutofit/>
          </a:bodyPr>
          <a:lstStyle/>
          <a:p>
            <a:r>
              <a:rPr lang="en-GB" b="1" dirty="0" smtClean="0">
                <a:solidFill>
                  <a:schemeClr val="tx1"/>
                </a:solidFill>
                <a:latin typeface="Arial" panose="020B0604020202020204" pitchFamily="34" charset="0"/>
                <a:cs typeface="Arial" panose="020B0604020202020204" pitchFamily="34" charset="0"/>
              </a:rPr>
              <a:t>Slide commentary:</a:t>
            </a:r>
          </a:p>
          <a:p>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Act strengthens joint working arrangements between local authorities and other relevant </a:t>
            </a:r>
            <a:r>
              <a:rPr lang="en-GB" dirty="0" smtClean="0">
                <a:solidFill>
                  <a:schemeClr val="tx1"/>
                </a:solidFill>
                <a:latin typeface="Arial" panose="020B0604020202020204" pitchFamily="34" charset="0"/>
                <a:cs typeface="Arial" panose="020B0604020202020204" pitchFamily="34" charset="0"/>
              </a:rPr>
              <a:t>partners, </a:t>
            </a:r>
            <a:r>
              <a:rPr lang="en-GB" dirty="0">
                <a:solidFill>
                  <a:schemeClr val="tx1"/>
                </a:solidFill>
                <a:latin typeface="Arial" panose="020B0604020202020204" pitchFamily="34" charset="0"/>
                <a:cs typeface="Arial" panose="020B0604020202020204" pitchFamily="34" charset="0"/>
              </a:rPr>
              <a:t>such as health, housing and the voluntary sector, to improve people’s well-being and the quality of the services, while reducing duplication. This will ensure the right types of support and services to meet people’s needs are available in their local communities.</a:t>
            </a: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Examples of agencies working together</a:t>
            </a:r>
            <a:r>
              <a:rPr lang="en-GB" dirty="0" smtClean="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b="1" dirty="0" smtClean="0">
                <a:solidFill>
                  <a:schemeClr val="tx1"/>
                </a:solidFill>
                <a:latin typeface="Arial" panose="020B0604020202020204" pitchFamily="34" charset="0"/>
                <a:cs typeface="Arial" panose="020B0604020202020204" pitchFamily="34" charset="0"/>
              </a:rPr>
              <a:t>The </a:t>
            </a:r>
            <a:r>
              <a:rPr lang="en-GB" b="1" dirty="0">
                <a:solidFill>
                  <a:schemeClr val="tx1"/>
                </a:solidFill>
                <a:latin typeface="Arial" panose="020B0604020202020204" pitchFamily="34" charset="0"/>
                <a:cs typeface="Arial" panose="020B0604020202020204" pitchFamily="34" charset="0"/>
              </a:rPr>
              <a:t>Brecon Dementia Friendly Community group </a:t>
            </a:r>
            <a:r>
              <a:rPr lang="en-GB" dirty="0">
                <a:solidFill>
                  <a:schemeClr val="tx1"/>
                </a:solidFill>
                <a:latin typeface="Arial" panose="020B0604020202020204" pitchFamily="34" charset="0"/>
                <a:cs typeface="Arial" panose="020B0604020202020204" pitchFamily="34" charset="0"/>
              </a:rPr>
              <a:t>brings together volunteers, faith groups, charities, schools, town and community councils, and the local service board to create Wales’s first dementia friendly community. The group has produced a film that looks at the drive and commitment of volunteers in Brecon who are making a difference for families, carers and individuals living with dementia. </a:t>
            </a:r>
            <a:endParaRPr lang="en-GB"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i="0" dirty="0" smtClean="0">
                <a:solidFill>
                  <a:schemeClr val="tx1"/>
                </a:solidFill>
                <a:latin typeface="Arial" panose="020B0604020202020204" pitchFamily="34" charset="0"/>
                <a:cs typeface="Arial" panose="020B0604020202020204" pitchFamily="34" charset="0"/>
              </a:rPr>
              <a:t>Facilitator </a:t>
            </a:r>
            <a:r>
              <a:rPr lang="en-GB" b="1" i="0" dirty="0">
                <a:solidFill>
                  <a:schemeClr val="tx1"/>
                </a:solidFill>
                <a:latin typeface="Arial" panose="020B0604020202020204" pitchFamily="34" charset="0"/>
                <a:cs typeface="Arial" panose="020B0604020202020204" pitchFamily="34" charset="0"/>
              </a:rPr>
              <a:t>action: </a:t>
            </a:r>
            <a:r>
              <a:rPr lang="en-GB" i="0" dirty="0" smtClean="0">
                <a:solidFill>
                  <a:schemeClr val="tx1"/>
                </a:solidFill>
                <a:latin typeface="Arial" panose="020B0604020202020204" pitchFamily="34" charset="0"/>
                <a:cs typeface="Arial" panose="020B0604020202020204" pitchFamily="34" charset="0"/>
              </a:rPr>
              <a:t>Click </a:t>
            </a:r>
            <a:r>
              <a:rPr lang="en-GB" i="0" dirty="0">
                <a:solidFill>
                  <a:schemeClr val="tx1"/>
                </a:solidFill>
                <a:latin typeface="Arial" panose="020B0604020202020204" pitchFamily="34" charset="0"/>
                <a:cs typeface="Arial" panose="020B0604020202020204" pitchFamily="34" charset="0"/>
              </a:rPr>
              <a:t>on </a:t>
            </a:r>
            <a:r>
              <a:rPr lang="en-GB" i="0" dirty="0" smtClean="0">
                <a:solidFill>
                  <a:schemeClr val="tx1"/>
                </a:solidFill>
                <a:latin typeface="Arial" panose="020B0604020202020204" pitchFamily="34" charset="0"/>
                <a:cs typeface="Arial" panose="020B0604020202020204" pitchFamily="34" charset="0"/>
              </a:rPr>
              <a:t>the</a:t>
            </a:r>
            <a:r>
              <a:rPr lang="en-GB" i="0" baseline="0" dirty="0" smtClean="0">
                <a:solidFill>
                  <a:schemeClr val="tx1"/>
                </a:solidFill>
                <a:latin typeface="Arial" panose="020B0604020202020204" pitchFamily="34" charset="0"/>
                <a:cs typeface="Arial" panose="020B0604020202020204" pitchFamily="34" charset="0"/>
              </a:rPr>
              <a:t> </a:t>
            </a:r>
            <a:r>
              <a:rPr lang="en-GB" i="0" dirty="0" smtClean="0">
                <a:solidFill>
                  <a:schemeClr val="tx1"/>
                </a:solidFill>
                <a:latin typeface="Arial" panose="020B0604020202020204" pitchFamily="34" charset="0"/>
                <a:cs typeface="Arial" panose="020B0604020202020204" pitchFamily="34" charset="0"/>
              </a:rPr>
              <a:t>hyperlink </a:t>
            </a:r>
            <a:r>
              <a:rPr lang="en-GB" i="0" dirty="0">
                <a:solidFill>
                  <a:schemeClr val="tx1"/>
                </a:solidFill>
                <a:latin typeface="Arial" panose="020B0604020202020204" pitchFamily="34" charset="0"/>
                <a:cs typeface="Arial" panose="020B0604020202020204" pitchFamily="34" charset="0"/>
              </a:rPr>
              <a:t>to </a:t>
            </a:r>
            <a:r>
              <a:rPr lang="en-GB" i="0" dirty="0" smtClean="0">
                <a:solidFill>
                  <a:schemeClr val="tx1"/>
                </a:solidFill>
                <a:latin typeface="Arial" panose="020B0604020202020204" pitchFamily="34" charset="0"/>
                <a:cs typeface="Arial" panose="020B0604020202020204" pitchFamily="34" charset="0"/>
              </a:rPr>
              <a:t>watch the film.</a:t>
            </a:r>
            <a:endParaRPr lang="en-GB" i="0"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Caught in </a:t>
            </a:r>
            <a:r>
              <a:rPr lang="en-GB" b="1" dirty="0" err="1">
                <a:solidFill>
                  <a:schemeClr val="tx1"/>
                </a:solidFill>
                <a:latin typeface="Arial" panose="020B0604020202020204" pitchFamily="34" charset="0"/>
                <a:cs typeface="Arial" panose="020B0604020202020204" pitchFamily="34" charset="0"/>
              </a:rPr>
              <a:t>Traffick</a:t>
            </a:r>
            <a:r>
              <a:rPr lang="en-GB" b="1" dirty="0">
                <a:solidFill>
                  <a:schemeClr val="tx1"/>
                </a:solidFill>
                <a:latin typeface="Arial" panose="020B0604020202020204" pitchFamily="34" charset="0"/>
                <a:cs typeface="Arial" panose="020B0604020202020204" pitchFamily="34" charset="0"/>
              </a:rPr>
              <a:t> </a:t>
            </a:r>
            <a:r>
              <a:rPr lang="en-GB" b="0" dirty="0" smtClean="0">
                <a:solidFill>
                  <a:schemeClr val="tx1"/>
                </a:solidFill>
                <a:latin typeface="Arial" panose="020B0604020202020204" pitchFamily="34" charset="0"/>
                <a:cs typeface="Arial" panose="020B0604020202020204" pitchFamily="34" charset="0"/>
              </a:rPr>
              <a:t>–</a:t>
            </a:r>
            <a:r>
              <a:rPr lang="en-GB" b="1"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A film developed by the Merthyr Tydfil Youth Forum and Safer Merthyr Tydfil illustrates the effectiveness of joint working through a project that aims to raise awareness of modern slavery. The film was developed as a joint initiative between different groups of young people in Merthyr Tydfil. It is </a:t>
            </a:r>
            <a:r>
              <a:rPr lang="en-GB" dirty="0" smtClean="0">
                <a:solidFill>
                  <a:schemeClr val="tx1"/>
                </a:solidFill>
                <a:latin typeface="Arial" panose="020B0604020202020204" pitchFamily="34" charset="0"/>
                <a:cs typeface="Arial" panose="020B0604020202020204" pitchFamily="34" charset="0"/>
              </a:rPr>
              <a:t>a </a:t>
            </a:r>
            <a:r>
              <a:rPr lang="en-GB" dirty="0">
                <a:solidFill>
                  <a:schemeClr val="tx1"/>
                </a:solidFill>
                <a:latin typeface="Arial" panose="020B0604020202020204" pitchFamily="34" charset="0"/>
                <a:cs typeface="Arial" panose="020B0604020202020204" pitchFamily="34" charset="0"/>
              </a:rPr>
              <a:t>good example of prevention and early intervention, as well as multi agency working. The film is shown across Merthyr, as well as other parts of Wales to warn young people about the signs and dangers of modern slavery. It has also been used by a wide range of agencies, including The Crown Prosecution Service as part of its staff training on modern </a:t>
            </a:r>
            <a:r>
              <a:rPr lang="en-GB" dirty="0" smtClean="0">
                <a:solidFill>
                  <a:schemeClr val="tx1"/>
                </a:solidFill>
                <a:latin typeface="Arial" panose="020B0604020202020204" pitchFamily="34" charset="0"/>
                <a:cs typeface="Arial" panose="020B0604020202020204" pitchFamily="34" charset="0"/>
              </a:rPr>
              <a:t>slavery.</a:t>
            </a:r>
          </a:p>
          <a:p>
            <a:pPr marL="171450" indent="-171450">
              <a:buFont typeface="Arial" panose="020B0604020202020204" pitchFamily="34" charset="0"/>
              <a:buChar char="•"/>
            </a:pPr>
            <a:endParaRPr lang="en-GB" b="1" i="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i="0" dirty="0" smtClean="0">
                <a:solidFill>
                  <a:schemeClr val="tx1"/>
                </a:solidFill>
                <a:latin typeface="Arial" panose="020B0604020202020204" pitchFamily="34" charset="0"/>
                <a:cs typeface="Arial" panose="020B0604020202020204" pitchFamily="34" charset="0"/>
              </a:rPr>
              <a:t>Facilitator </a:t>
            </a:r>
            <a:r>
              <a:rPr lang="en-GB" b="1" i="0" dirty="0">
                <a:solidFill>
                  <a:schemeClr val="tx1"/>
                </a:solidFill>
                <a:latin typeface="Arial" panose="020B0604020202020204" pitchFamily="34" charset="0"/>
                <a:cs typeface="Arial" panose="020B0604020202020204" pitchFamily="34" charset="0"/>
              </a:rPr>
              <a:t>action: </a:t>
            </a:r>
            <a:r>
              <a:rPr lang="en-GB" i="0" dirty="0" smtClean="0">
                <a:solidFill>
                  <a:schemeClr val="tx1"/>
                </a:solidFill>
                <a:latin typeface="Arial" panose="020B0604020202020204" pitchFamily="34" charset="0"/>
                <a:cs typeface="Arial" panose="020B0604020202020204" pitchFamily="34" charset="0"/>
              </a:rPr>
              <a:t>Click </a:t>
            </a:r>
            <a:r>
              <a:rPr lang="en-GB" i="0" dirty="0">
                <a:solidFill>
                  <a:schemeClr val="tx1"/>
                </a:solidFill>
                <a:latin typeface="Arial" panose="020B0604020202020204" pitchFamily="34" charset="0"/>
                <a:cs typeface="Arial" panose="020B0604020202020204" pitchFamily="34" charset="0"/>
              </a:rPr>
              <a:t>on </a:t>
            </a:r>
            <a:r>
              <a:rPr lang="en-GB" i="0" dirty="0" smtClean="0">
                <a:solidFill>
                  <a:schemeClr val="tx1"/>
                </a:solidFill>
                <a:latin typeface="Arial" panose="020B0604020202020204" pitchFamily="34" charset="0"/>
                <a:cs typeface="Arial" panose="020B0604020202020204" pitchFamily="34" charset="0"/>
              </a:rPr>
              <a:t>the hyperlinks </a:t>
            </a:r>
            <a:r>
              <a:rPr lang="en-GB" i="0" dirty="0">
                <a:solidFill>
                  <a:schemeClr val="tx1"/>
                </a:solidFill>
                <a:latin typeface="Arial" panose="020B0604020202020204" pitchFamily="34" charset="0"/>
                <a:cs typeface="Arial" panose="020B0604020202020204" pitchFamily="34" charset="0"/>
              </a:rPr>
              <a:t>to watch an introduction to the film and to view the film itself</a:t>
            </a:r>
            <a:r>
              <a:rPr lang="en-GB" i="0" dirty="0" smtClean="0">
                <a:solidFill>
                  <a:schemeClr val="tx1"/>
                </a:solidFill>
                <a:latin typeface="Arial" panose="020B0604020202020204" pitchFamily="34" charset="0"/>
                <a:cs typeface="Arial" panose="020B0604020202020204" pitchFamily="34" charset="0"/>
              </a:rPr>
              <a:t>.</a:t>
            </a:r>
            <a:endParaRPr lang="en-GB" i="0" dirty="0">
              <a:solidFill>
                <a:schemeClr val="tx1"/>
              </a:solidFill>
              <a:latin typeface="Arial" panose="020B0604020202020204" pitchFamily="34" charset="0"/>
              <a:cs typeface="Arial" panose="020B0604020202020204" pitchFamily="34" charset="0"/>
            </a:endParaRPr>
          </a:p>
          <a:p>
            <a:pPr defTabSz="915040">
              <a:defRPr/>
            </a:pPr>
            <a:endParaRPr lang="en-GB" dirty="0">
              <a:solidFill>
                <a:schemeClr val="tx1"/>
              </a:solidFill>
              <a:latin typeface="Arial" panose="020B0604020202020204" pitchFamily="34" charset="0"/>
              <a:cs typeface="Arial" panose="020B0604020202020204" pitchFamily="34" charset="0"/>
            </a:endParaRPr>
          </a:p>
          <a:p>
            <a:pPr marL="171450" indent="-171450" defTabSz="915040">
              <a:buFont typeface="Arial" panose="020B0604020202020204" pitchFamily="34" charset="0"/>
              <a:buChar char="•"/>
              <a:defRPr/>
            </a:pPr>
            <a:r>
              <a:rPr lang="en-GB" b="1" dirty="0">
                <a:solidFill>
                  <a:schemeClr val="tx1"/>
                </a:solidFill>
                <a:latin typeface="Arial" panose="020B0604020202020204" pitchFamily="34" charset="0"/>
                <a:cs typeface="Arial" panose="020B0604020202020204" pitchFamily="34" charset="0"/>
              </a:rPr>
              <a:t>Integrated Gower Team </a:t>
            </a:r>
            <a:endParaRPr lang="en-GB" b="1" dirty="0" smtClean="0">
              <a:solidFill>
                <a:schemeClr val="tx1"/>
              </a:solidFill>
              <a:latin typeface="Arial" panose="020B0604020202020204" pitchFamily="34" charset="0"/>
              <a:cs typeface="Arial" panose="020B0604020202020204" pitchFamily="34" charset="0"/>
            </a:endParaRPr>
          </a:p>
          <a:p>
            <a:pPr marL="0" indent="0" defTabSz="915040">
              <a:buFont typeface="Arial" panose="020B0604020202020204" pitchFamily="34" charset="0"/>
              <a:buNone/>
              <a:defRPr/>
            </a:pPr>
            <a:endParaRPr lang="en-GB" b="1" dirty="0" smtClean="0">
              <a:solidFill>
                <a:schemeClr val="tx1"/>
              </a:solidFill>
              <a:latin typeface="Arial" panose="020B0604020202020204" pitchFamily="34" charset="0"/>
              <a:cs typeface="Arial" panose="020B0604020202020204" pitchFamily="34" charset="0"/>
            </a:endParaRPr>
          </a:p>
          <a:p>
            <a:pPr marL="0" indent="0" defTabSz="915040">
              <a:buFont typeface="Arial" panose="020B0604020202020204" pitchFamily="34" charset="0"/>
              <a:buNone/>
              <a:defRPr/>
            </a:pPr>
            <a:r>
              <a:rPr lang="en-GB" b="1" dirty="0" smtClean="0">
                <a:solidFill>
                  <a:schemeClr val="tx1"/>
                </a:solidFill>
                <a:latin typeface="Arial" panose="020B0604020202020204" pitchFamily="34" charset="0"/>
                <a:cs typeface="Arial" panose="020B0604020202020204" pitchFamily="34" charset="0"/>
              </a:rPr>
              <a:t>Facilitator </a:t>
            </a:r>
            <a:r>
              <a:rPr lang="en-GB" b="1" dirty="0">
                <a:solidFill>
                  <a:schemeClr val="tx1"/>
                </a:solidFill>
                <a:latin typeface="Arial" panose="020B0604020202020204" pitchFamily="34" charset="0"/>
                <a:cs typeface="Arial" panose="020B0604020202020204" pitchFamily="34" charset="0"/>
              </a:rPr>
              <a:t>action: </a:t>
            </a:r>
            <a:r>
              <a:rPr lang="en-GB" b="0" i="0" baseline="0" dirty="0" smtClean="0">
                <a:solidFill>
                  <a:schemeClr val="tx1"/>
                </a:solidFill>
                <a:latin typeface="Arial" panose="020B0604020202020204" pitchFamily="34" charset="0"/>
                <a:cs typeface="Arial" panose="020B0604020202020204" pitchFamily="34" charset="0"/>
              </a:rPr>
              <a:t>The </a:t>
            </a:r>
            <a:r>
              <a:rPr lang="en-GB" i="0" baseline="0" dirty="0" smtClean="0">
                <a:solidFill>
                  <a:schemeClr val="tx1"/>
                </a:solidFill>
                <a:latin typeface="Arial" panose="020B0604020202020204" pitchFamily="34" charset="0"/>
                <a:cs typeface="Arial" panose="020B0604020202020204" pitchFamily="34" charset="0"/>
              </a:rPr>
              <a:t>case study and associated learning activity are available on pages 26-27 of the </a:t>
            </a:r>
            <a:r>
              <a:rPr lang="en-GB" i="1" dirty="0" smtClean="0">
                <a:solidFill>
                  <a:schemeClr val="tx1"/>
                </a:solidFill>
                <a:latin typeface="Arial" panose="020B0604020202020204" pitchFamily="34" charset="0"/>
                <a:cs typeface="Arial" panose="020B0604020202020204" pitchFamily="34" charset="0"/>
              </a:rPr>
              <a:t>What </a:t>
            </a:r>
            <a:r>
              <a:rPr lang="en-GB" i="1" dirty="0">
                <a:solidFill>
                  <a:schemeClr val="tx1"/>
                </a:solidFill>
                <a:latin typeface="Arial" panose="020B0604020202020204" pitchFamily="34" charset="0"/>
                <a:cs typeface="Arial" panose="020B0604020202020204" pitchFamily="34" charset="0"/>
              </a:rPr>
              <a:t>does the Act mean for </a:t>
            </a:r>
            <a:r>
              <a:rPr lang="en-GB" i="1" dirty="0" smtClean="0">
                <a:solidFill>
                  <a:schemeClr val="tx1"/>
                </a:solidFill>
                <a:latin typeface="Arial" panose="020B0604020202020204" pitchFamily="34" charset="0"/>
                <a:cs typeface="Arial" panose="020B0604020202020204" pitchFamily="34" charset="0"/>
              </a:rPr>
              <a:t>me?</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workbook</a:t>
            </a:r>
            <a:r>
              <a:rPr lang="en-GB" i="0" baseline="0" dirty="0" smtClean="0">
                <a:solidFill>
                  <a:schemeClr val="tx1"/>
                </a:solidFill>
                <a:latin typeface="Arial" panose="020B0604020202020204" pitchFamily="34" charset="0"/>
                <a:cs typeface="Arial" panose="020B0604020202020204" pitchFamily="34" charset="0"/>
              </a:rPr>
              <a:t>. The pages can be photocopied for individual or group-based completion and reflective discussion.</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p>
        </p:txBody>
      </p:sp>
      <p:sp>
        <p:nvSpPr>
          <p:cNvPr id="4" name="Slide Number Placeholder 3"/>
          <p:cNvSpPr>
            <a:spLocks noGrp="1"/>
          </p:cNvSpPr>
          <p:nvPr>
            <p:ph type="sldNum" sz="quarter" idx="10"/>
          </p:nvPr>
        </p:nvSpPr>
        <p:spPr/>
        <p:txBody>
          <a:bodyPr/>
          <a:lstStyle/>
          <a:p>
            <a:fld id="{6A4AAAC3-7B93-4108-9BB7-94A250CD2D89}" type="slidenum">
              <a:rPr lang="en-GB" smtClean="0"/>
              <a:t>16</a:t>
            </a:fld>
            <a:endParaRPr lang="en-GB"/>
          </a:p>
        </p:txBody>
      </p:sp>
    </p:spTree>
    <p:extLst>
      <p:ext uri="{BB962C8B-B14F-4D97-AF65-F5344CB8AC3E}">
        <p14:creationId xmlns:p14="http://schemas.microsoft.com/office/powerpoint/2010/main" val="220069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51213"/>
          </a:xfrm>
        </p:spPr>
      </p:sp>
      <p:sp>
        <p:nvSpPr>
          <p:cNvPr id="3" name="Notes Placeholder 2"/>
          <p:cNvSpPr>
            <a:spLocks noGrp="1"/>
          </p:cNvSpPr>
          <p:nvPr>
            <p:ph type="body" idx="1"/>
          </p:nvPr>
        </p:nvSpPr>
        <p:spPr/>
        <p:txBody>
          <a:bodyPr/>
          <a:lstStyle/>
          <a:p>
            <a:r>
              <a:rPr lang="en-GB" sz="1200" b="1" i="0" dirty="0" smtClean="0">
                <a:solidFill>
                  <a:schemeClr val="tx1"/>
                </a:solidFill>
                <a:latin typeface="Arial" panose="020B0604020202020204" pitchFamily="34" charset="0"/>
                <a:cs typeface="Arial" panose="020B0604020202020204" pitchFamily="34" charset="0"/>
              </a:rPr>
              <a:t>Facilitator note: </a:t>
            </a:r>
          </a:p>
          <a:p>
            <a:r>
              <a:rPr lang="en-GB" sz="1200" i="0" dirty="0" smtClean="0">
                <a:solidFill>
                  <a:schemeClr val="tx1"/>
                </a:solidFill>
                <a:latin typeface="Arial" panose="020B0604020202020204" pitchFamily="34" charset="0"/>
                <a:cs typeface="Arial" panose="020B0604020202020204" pitchFamily="34" charset="0"/>
              </a:rPr>
              <a:t>This activity can be undertaken individually or</a:t>
            </a:r>
            <a:r>
              <a:rPr lang="en-GB" sz="1200" i="0" baseline="0" dirty="0" smtClean="0">
                <a:solidFill>
                  <a:schemeClr val="tx1"/>
                </a:solidFill>
                <a:latin typeface="Arial" panose="020B0604020202020204" pitchFamily="34" charset="0"/>
                <a:cs typeface="Arial" panose="020B0604020202020204" pitchFamily="34" charset="0"/>
              </a:rPr>
              <a:t> in</a:t>
            </a:r>
            <a:r>
              <a:rPr lang="en-GB" sz="1200" i="0" dirty="0" smtClean="0">
                <a:solidFill>
                  <a:schemeClr val="tx1"/>
                </a:solidFill>
                <a:latin typeface="Arial" panose="020B0604020202020204" pitchFamily="34" charset="0"/>
                <a:cs typeface="Arial" panose="020B0604020202020204" pitchFamily="34" charset="0"/>
              </a:rPr>
              <a:t> small groups,</a:t>
            </a:r>
            <a:r>
              <a:rPr lang="en-GB" sz="1200" i="0" baseline="0" dirty="0" smtClean="0">
                <a:solidFill>
                  <a:schemeClr val="tx1"/>
                </a:solidFill>
                <a:latin typeface="Arial" panose="020B0604020202020204" pitchFamily="34" charset="0"/>
                <a:cs typeface="Arial" panose="020B0604020202020204" pitchFamily="34" charset="0"/>
              </a:rPr>
              <a:t> with opportunity to feedback into a larger group discussion with facilitator input.</a:t>
            </a:r>
          </a:p>
          <a:p>
            <a:pPr defTabSz="915040">
              <a:defRPr/>
            </a:pPr>
            <a:endParaRPr lang="en-GB" dirty="0" smtClean="0"/>
          </a:p>
        </p:txBody>
      </p:sp>
      <p:sp>
        <p:nvSpPr>
          <p:cNvPr id="4" name="Slide Number Placeholder 3"/>
          <p:cNvSpPr>
            <a:spLocks noGrp="1"/>
          </p:cNvSpPr>
          <p:nvPr>
            <p:ph type="sldNum" sz="quarter" idx="10"/>
          </p:nvPr>
        </p:nvSpPr>
        <p:spPr/>
        <p:txBody>
          <a:bodyPr/>
          <a:lstStyle/>
          <a:p>
            <a:fld id="{6A4AAAC3-7B93-4108-9BB7-94A250CD2D89}" type="slidenum">
              <a:rPr lang="en-GB" smtClean="0"/>
              <a:t>17</a:t>
            </a:fld>
            <a:endParaRPr lang="en-GB"/>
          </a:p>
        </p:txBody>
      </p:sp>
    </p:spTree>
    <p:extLst>
      <p:ext uri="{BB962C8B-B14F-4D97-AF65-F5344CB8AC3E}">
        <p14:creationId xmlns:p14="http://schemas.microsoft.com/office/powerpoint/2010/main" val="6156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41375"/>
            <a:ext cx="4467225" cy="3351213"/>
          </a:xfrm>
        </p:spPr>
      </p:sp>
      <p:sp>
        <p:nvSpPr>
          <p:cNvPr id="3" name="Notes Placeholder 2"/>
          <p:cNvSpPr>
            <a:spLocks noGrp="1"/>
          </p:cNvSpPr>
          <p:nvPr>
            <p:ph type="body" idx="1"/>
          </p:nvPr>
        </p:nvSpPr>
        <p:spPr>
          <a:xfrm>
            <a:off x="429247" y="4609579"/>
            <a:ext cx="5971553" cy="4985358"/>
          </a:xfrm>
        </p:spPr>
        <p:txBody>
          <a:bodyPr/>
          <a:lstStyle/>
          <a:p>
            <a:r>
              <a:rPr lang="en-GB" sz="1200" b="1" i="0" baseline="0" dirty="0" smtClean="0">
                <a:solidFill>
                  <a:schemeClr val="tx1"/>
                </a:solidFill>
                <a:latin typeface="Arial" panose="020B0604020202020204" pitchFamily="34" charset="0"/>
                <a:cs typeface="Arial" panose="020B0604020202020204" pitchFamily="34" charset="0"/>
              </a:rPr>
              <a:t>Slide commentary</a:t>
            </a:r>
            <a:r>
              <a:rPr lang="en-GB" sz="1200" b="1" i="0" baseline="0" dirty="0" smtClean="0">
                <a:solidFill>
                  <a:schemeClr val="tx1"/>
                </a:solidFill>
                <a:latin typeface="Arial" panose="020B0604020202020204" pitchFamily="34" charset="0"/>
                <a:cs typeface="Arial" panose="020B0604020202020204" pitchFamily="34" charset="0"/>
              </a:rPr>
              <a:t>: </a:t>
            </a:r>
            <a:endParaRPr lang="en-GB" sz="1200" b="1" i="0" baseline="0" dirty="0" smtClean="0">
              <a:solidFill>
                <a:schemeClr val="tx1"/>
              </a:solidFill>
              <a:latin typeface="Arial" panose="020B0604020202020204" pitchFamily="34" charset="0"/>
              <a:cs typeface="Arial" panose="020B0604020202020204" pitchFamily="34" charset="0"/>
            </a:endParaRPr>
          </a:p>
          <a:p>
            <a:r>
              <a:rPr lang="en-GB" sz="1200" b="0" i="0" baseline="0" dirty="0" smtClean="0">
                <a:solidFill>
                  <a:schemeClr val="tx1"/>
                </a:solidFill>
                <a:latin typeface="Arial" panose="020B0604020202020204" pitchFamily="34" charset="0"/>
                <a:cs typeface="Arial" panose="020B0604020202020204" pitchFamily="34" charset="0"/>
              </a:rPr>
              <a:t>The purpose of this learning resource has been to help you develop your understanding of the key principles of the Social Services and Well-being (Wales) Act and reflect on how you can build on what you already know and do to enhance the care and support you provide.</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0" i="0" baseline="0" dirty="0" smtClean="0">
                <a:solidFill>
                  <a:schemeClr val="tx1"/>
                </a:solidFill>
                <a:latin typeface="Arial" panose="020B0604020202020204" pitchFamily="34" charset="0"/>
                <a:cs typeface="Arial" panose="020B0604020202020204" pitchFamily="34" charset="0"/>
              </a:rPr>
              <a:t>It is important to capture what you have learnt through participating in this learning programme; how you intend to put this learning into practice; and if you need any further help or learning to enable you to do this. </a:t>
            </a:r>
          </a:p>
          <a:p>
            <a:endParaRPr lang="en-GB" sz="1200" b="1"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Facilitator action: </a:t>
            </a:r>
            <a:r>
              <a:rPr lang="en-GB" sz="1200" b="0" i="0" baseline="0" dirty="0" smtClean="0">
                <a:solidFill>
                  <a:schemeClr val="tx1"/>
                </a:solidFill>
                <a:latin typeface="Arial" panose="020B0604020202020204" pitchFamily="34" charset="0"/>
                <a:cs typeface="Arial" panose="020B0604020202020204" pitchFamily="34" charset="0"/>
              </a:rPr>
              <a:t>Distribute </a:t>
            </a:r>
            <a:r>
              <a:rPr lang="en-GB" sz="1200" b="0" i="0" baseline="0" dirty="0" smtClean="0">
                <a:solidFill>
                  <a:schemeClr val="tx1"/>
                </a:solidFill>
                <a:latin typeface="Arial" panose="020B0604020202020204" pitchFamily="34" charset="0"/>
                <a:cs typeface="Arial" panose="020B0604020202020204" pitchFamily="34" charset="0"/>
              </a:rPr>
              <a:t>copies of the Personal Development Action Plan for individual completion, which is available on page 29 of the </a:t>
            </a:r>
            <a:r>
              <a:rPr lang="en-GB" sz="1200" i="1" dirty="0" smtClean="0">
                <a:solidFill>
                  <a:schemeClr val="tx1"/>
                </a:solidFill>
                <a:latin typeface="Arial" panose="020B0604020202020204" pitchFamily="34" charset="0"/>
                <a:cs typeface="Arial" panose="020B0604020202020204" pitchFamily="34" charset="0"/>
              </a:rPr>
              <a:t>What does the Act mean for </a:t>
            </a:r>
            <a:r>
              <a:rPr lang="en-GB" sz="1200" i="1" dirty="0" smtClean="0">
                <a:solidFill>
                  <a:schemeClr val="tx1"/>
                </a:solidFill>
                <a:latin typeface="Arial" panose="020B0604020202020204" pitchFamily="34" charset="0"/>
                <a:cs typeface="Arial" panose="020B0604020202020204" pitchFamily="34" charset="0"/>
              </a:rPr>
              <a:t>me?</a:t>
            </a:r>
            <a:r>
              <a:rPr lang="en-GB" sz="1200" i="0" dirty="0" smtClean="0">
                <a:solidFill>
                  <a:schemeClr val="tx1"/>
                </a:solidFill>
                <a:latin typeface="Arial" panose="020B0604020202020204" pitchFamily="34" charset="0"/>
                <a:cs typeface="Arial" panose="020B0604020202020204" pitchFamily="34" charset="0"/>
              </a:rPr>
              <a:t> </a:t>
            </a:r>
            <a:r>
              <a:rPr lang="en-GB" sz="1200" i="0" dirty="0" smtClean="0">
                <a:solidFill>
                  <a:schemeClr val="tx1"/>
                </a:solidFill>
                <a:latin typeface="Arial" panose="020B0604020202020204" pitchFamily="34" charset="0"/>
                <a:cs typeface="Arial" panose="020B0604020202020204" pitchFamily="34" charset="0"/>
              </a:rPr>
              <a:t>workbook. The</a:t>
            </a:r>
            <a:r>
              <a:rPr lang="en-GB" sz="1200" i="0" baseline="0" dirty="0" smtClean="0">
                <a:solidFill>
                  <a:schemeClr val="tx1"/>
                </a:solidFill>
                <a:latin typeface="Arial" panose="020B0604020202020204" pitchFamily="34" charset="0"/>
                <a:cs typeface="Arial" panose="020B0604020202020204" pitchFamily="34" charset="0"/>
              </a:rPr>
              <a:t> action plan is intended to be shared and discussed with line managers to inform continuing professional development planning activity.</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Slide commentary: </a:t>
            </a:r>
            <a:r>
              <a:rPr lang="en-GB" sz="1200" b="0" i="0" baseline="0" dirty="0" smtClean="0">
                <a:solidFill>
                  <a:schemeClr val="tx1"/>
                </a:solidFill>
                <a:latin typeface="Arial" panose="020B0604020202020204" pitchFamily="34" charset="0"/>
                <a:cs typeface="Arial" panose="020B0604020202020204" pitchFamily="34" charset="0"/>
              </a:rPr>
              <a:t>There is a range of information and learning resources relating to the Act on the Social Services and Well-being (Wales) Act Information and Learning Hub. </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1" i="0" baseline="0" dirty="0" smtClean="0">
                <a:solidFill>
                  <a:schemeClr val="tx1"/>
                </a:solidFill>
                <a:latin typeface="Arial" panose="020B0604020202020204" pitchFamily="34" charset="0"/>
                <a:cs typeface="Arial" panose="020B0604020202020204" pitchFamily="34" charset="0"/>
              </a:rPr>
              <a:t>Facilitator action: </a:t>
            </a:r>
            <a:r>
              <a:rPr lang="en-GB" sz="1200" b="0" i="0" baseline="0" dirty="0" smtClean="0">
                <a:solidFill>
                  <a:schemeClr val="tx1"/>
                </a:solidFill>
                <a:latin typeface="Arial" panose="020B0604020202020204" pitchFamily="34" charset="0"/>
                <a:cs typeface="Arial" panose="020B0604020202020204" pitchFamily="34" charset="0"/>
              </a:rPr>
              <a:t>Click </a:t>
            </a:r>
            <a:r>
              <a:rPr lang="en-GB" sz="1200" b="0" i="0" baseline="0" dirty="0" smtClean="0">
                <a:solidFill>
                  <a:schemeClr val="tx1"/>
                </a:solidFill>
                <a:latin typeface="Arial" panose="020B0604020202020204" pitchFamily="34" charset="0"/>
                <a:cs typeface="Arial" panose="020B0604020202020204" pitchFamily="34" charset="0"/>
              </a:rPr>
              <a:t>on the hyperlink to access the Hub.</a:t>
            </a:r>
          </a:p>
          <a:p>
            <a:endParaRPr lang="en-GB" sz="1200" b="0" i="0" baseline="0" dirty="0" smtClean="0">
              <a:solidFill>
                <a:schemeClr val="tx1"/>
              </a:solidFill>
              <a:latin typeface="Arial" panose="020B0604020202020204" pitchFamily="34" charset="0"/>
              <a:cs typeface="Arial" panose="020B0604020202020204" pitchFamily="34" charset="0"/>
            </a:endParaRPr>
          </a:p>
          <a:p>
            <a:r>
              <a:rPr lang="en-GB" sz="1200" b="0" i="0" baseline="0" dirty="0" smtClean="0">
                <a:solidFill>
                  <a:schemeClr val="tx1"/>
                </a:solidFill>
                <a:latin typeface="Arial" panose="020B0604020202020204" pitchFamily="34" charset="0"/>
                <a:cs typeface="Arial" panose="020B0604020202020204" pitchFamily="34" charset="0"/>
              </a:rPr>
              <a:t>You can also sign up to the Getting in on the Act Bulletin, which will provide you with the latest news about training and resources for the Act. </a:t>
            </a:r>
            <a:r>
              <a:rPr lang="en-GB" sz="1200" b="0" i="0" dirty="0" smtClean="0">
                <a:solidFill>
                  <a:schemeClr val="tx1"/>
                </a:solidFill>
                <a:latin typeface="Arial" panose="020B0604020202020204" pitchFamily="34" charset="0"/>
                <a:cs typeface="Arial" panose="020B0604020202020204" pitchFamily="34" charset="0"/>
              </a:rPr>
              <a:t>Email: </a:t>
            </a:r>
            <a:r>
              <a:rPr lang="en-GB" sz="1200" b="0" i="0" baseline="0" dirty="0" smtClean="0">
                <a:solidFill>
                  <a:schemeClr val="tx1"/>
                </a:solidFill>
                <a:latin typeface="Arial" panose="020B0604020202020204" pitchFamily="34" charset="0"/>
                <a:cs typeface="Arial" panose="020B0604020202020204" pitchFamily="34" charset="0"/>
              </a:rPr>
              <a:t>hub@ccwales.org.uk</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18</a:t>
            </a:fld>
            <a:endParaRPr lang="en-GB"/>
          </a:p>
        </p:txBody>
      </p:sp>
    </p:spTree>
    <p:extLst>
      <p:ext uri="{BB962C8B-B14F-4D97-AF65-F5344CB8AC3E}">
        <p14:creationId xmlns:p14="http://schemas.microsoft.com/office/powerpoint/2010/main" val="288399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727075"/>
            <a:ext cx="4467225" cy="3351213"/>
          </a:xfrm>
        </p:spPr>
      </p:sp>
      <p:sp>
        <p:nvSpPr>
          <p:cNvPr id="3" name="Notes Placeholder 2"/>
          <p:cNvSpPr>
            <a:spLocks noGrp="1"/>
          </p:cNvSpPr>
          <p:nvPr>
            <p:ph type="body" idx="1"/>
          </p:nvPr>
        </p:nvSpPr>
        <p:spPr>
          <a:xfrm>
            <a:off x="225468" y="4777958"/>
            <a:ext cx="6400800" cy="3909238"/>
          </a:xfrm>
        </p:spPr>
        <p:txBody>
          <a:bodyPr>
            <a:normAutofit/>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Slide commentary:</a:t>
            </a:r>
          </a:p>
          <a:p>
            <a:pPr defTabSz="915040">
              <a:defRPr/>
            </a:pPr>
            <a:r>
              <a:rPr lang="en-GB" sz="1200" dirty="0" smtClean="0">
                <a:solidFill>
                  <a:schemeClr val="tx1"/>
                </a:solidFill>
                <a:latin typeface="Arial" panose="020B0604020202020204" pitchFamily="34" charset="0"/>
                <a:cs typeface="Arial" panose="020B0604020202020204" pitchFamily="34" charset="0"/>
              </a:rPr>
              <a:t>The </a:t>
            </a:r>
            <a:r>
              <a:rPr lang="en-GB" sz="1200" dirty="0">
                <a:solidFill>
                  <a:schemeClr val="tx1"/>
                </a:solidFill>
                <a:latin typeface="Arial" panose="020B0604020202020204" pitchFamily="34" charset="0"/>
                <a:cs typeface="Arial" panose="020B0604020202020204" pitchFamily="34" charset="0"/>
              </a:rPr>
              <a:t>Social Services and Well-being (Wales) Act is a landmark piece of legislation for social care in Wales. It became law in 2014 and came into force in April 2016. </a:t>
            </a:r>
          </a:p>
          <a:p>
            <a:pPr defTabSz="915040">
              <a:defRPr/>
            </a:pPr>
            <a:endParaRPr lang="en-GB" dirty="0">
              <a:solidFill>
                <a:schemeClr val="tx1"/>
              </a:solidFill>
              <a:latin typeface="Arial" panose="020B0604020202020204" pitchFamily="34" charset="0"/>
              <a:cs typeface="Arial" panose="020B0604020202020204" pitchFamily="34" charset="0"/>
            </a:endParaRPr>
          </a:p>
          <a:p>
            <a:pPr defTabSz="915040">
              <a:defRPr/>
            </a:pPr>
            <a:r>
              <a:rPr lang="en-GB" dirty="0">
                <a:solidFill>
                  <a:schemeClr val="tx1"/>
                </a:solidFill>
                <a:latin typeface="Arial" panose="020B0604020202020204" pitchFamily="34" charset="0"/>
                <a:cs typeface="Arial" panose="020B0604020202020204" pitchFamily="34" charset="0"/>
              </a:rPr>
              <a:t>This new legal framework consists of three </a:t>
            </a:r>
            <a:r>
              <a:rPr lang="en-GB" dirty="0" smtClean="0">
                <a:solidFill>
                  <a:schemeClr val="tx1"/>
                </a:solidFill>
                <a:latin typeface="Arial" panose="020B0604020202020204" pitchFamily="34" charset="0"/>
                <a:cs typeface="Arial" panose="020B0604020202020204" pitchFamily="34" charset="0"/>
              </a:rPr>
              <a:t>elements: </a:t>
            </a:r>
            <a:r>
              <a:rPr lang="en-GB" dirty="0">
                <a:solidFill>
                  <a:schemeClr val="tx1"/>
                </a:solidFill>
                <a:latin typeface="Arial" panose="020B0604020202020204" pitchFamily="34" charset="0"/>
                <a:cs typeface="Arial" panose="020B0604020202020204" pitchFamily="34" charset="0"/>
              </a:rPr>
              <a:t>the </a:t>
            </a:r>
            <a:r>
              <a:rPr lang="en-GB" b="1" dirty="0">
                <a:solidFill>
                  <a:schemeClr val="tx1"/>
                </a:solidFill>
                <a:latin typeface="Arial" panose="020B0604020202020204" pitchFamily="34" charset="0"/>
                <a:cs typeface="Arial" panose="020B0604020202020204" pitchFamily="34" charset="0"/>
              </a:rPr>
              <a:t>Act</a:t>
            </a:r>
            <a:r>
              <a:rPr lang="en-GB" dirty="0">
                <a:solidFill>
                  <a:schemeClr val="tx1"/>
                </a:solidFill>
                <a:latin typeface="Arial" panose="020B0604020202020204" pitchFamily="34" charset="0"/>
                <a:cs typeface="Arial" panose="020B0604020202020204" pitchFamily="34" charset="0"/>
              </a:rPr>
              <a:t> itself; </a:t>
            </a:r>
            <a:r>
              <a:rPr lang="en-GB" b="1" dirty="0" smtClean="0">
                <a:solidFill>
                  <a:schemeClr val="tx1"/>
                </a:solidFill>
                <a:latin typeface="Arial" panose="020B0604020202020204" pitchFamily="34" charset="0"/>
                <a:cs typeface="Arial" panose="020B0604020202020204" pitchFamily="34" charset="0"/>
              </a:rPr>
              <a:t>regulations</a:t>
            </a:r>
            <a:r>
              <a:rPr lang="en-GB" b="0" dirty="0" smtClean="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which provide greater detail about the requirements of the </a:t>
            </a:r>
            <a:r>
              <a:rPr lang="en-GB" dirty="0" smtClean="0">
                <a:solidFill>
                  <a:schemeClr val="tx1"/>
                </a:solidFill>
                <a:latin typeface="Arial" panose="020B0604020202020204" pitchFamily="34" charset="0"/>
                <a:cs typeface="Arial" panose="020B0604020202020204" pitchFamily="34" charset="0"/>
              </a:rPr>
              <a:t>Act; </a:t>
            </a:r>
            <a:r>
              <a:rPr lang="en-GB" dirty="0">
                <a:solidFill>
                  <a:schemeClr val="tx1"/>
                </a:solidFill>
                <a:latin typeface="Arial" panose="020B0604020202020204" pitchFamily="34" charset="0"/>
                <a:cs typeface="Arial" panose="020B0604020202020204" pitchFamily="34" charset="0"/>
              </a:rPr>
              <a:t>and the </a:t>
            </a:r>
            <a:r>
              <a:rPr lang="en-GB" b="1" dirty="0" smtClean="0">
                <a:solidFill>
                  <a:schemeClr val="tx1"/>
                </a:solidFill>
                <a:latin typeface="Arial" panose="020B0604020202020204" pitchFamily="34" charset="0"/>
                <a:cs typeface="Arial" panose="020B0604020202020204" pitchFamily="34" charset="0"/>
              </a:rPr>
              <a:t>codes </a:t>
            </a:r>
            <a:r>
              <a:rPr lang="en-GB" b="1" dirty="0">
                <a:solidFill>
                  <a:schemeClr val="tx1"/>
                </a:solidFill>
                <a:latin typeface="Arial" panose="020B0604020202020204" pitchFamily="34" charset="0"/>
                <a:cs typeface="Arial" panose="020B0604020202020204" pitchFamily="34" charset="0"/>
              </a:rPr>
              <a:t>of </a:t>
            </a:r>
            <a:r>
              <a:rPr lang="en-GB" b="1" dirty="0" smtClean="0">
                <a:solidFill>
                  <a:schemeClr val="tx1"/>
                </a:solidFill>
                <a:latin typeface="Arial" panose="020B0604020202020204" pitchFamily="34" charset="0"/>
                <a:cs typeface="Arial" panose="020B0604020202020204" pitchFamily="34" charset="0"/>
              </a:rPr>
              <a:t>practice</a:t>
            </a:r>
            <a:r>
              <a:rPr lang="en-GB" b="0" dirty="0" smtClean="0">
                <a:solidFill>
                  <a:schemeClr val="tx1"/>
                </a:solidFill>
                <a:latin typeface="Arial" panose="020B0604020202020204" pitchFamily="34" charset="0"/>
                <a:cs typeface="Arial" panose="020B0604020202020204" pitchFamily="34" charset="0"/>
              </a:rPr>
              <a:t>,</a:t>
            </a:r>
            <a:r>
              <a:rPr lang="en-GB" b="1"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which give practical guidance about how it should be implemented.</a:t>
            </a:r>
          </a:p>
          <a:p>
            <a:pPr defTabSz="915040">
              <a:defRPr/>
            </a:pPr>
            <a:endParaRPr lang="en-GB" dirty="0">
              <a:solidFill>
                <a:schemeClr val="tx1"/>
              </a:solidFill>
              <a:latin typeface="Arial" panose="020B0604020202020204" pitchFamily="34" charset="0"/>
              <a:cs typeface="Arial" panose="020B0604020202020204" pitchFamily="34" charset="0"/>
            </a:endParaRPr>
          </a:p>
          <a:p>
            <a:pPr defTabSz="915040">
              <a:defRPr/>
            </a:pPr>
            <a:r>
              <a:rPr lang="en-GB" dirty="0">
                <a:solidFill>
                  <a:schemeClr val="tx1"/>
                </a:solidFill>
                <a:latin typeface="Arial" panose="020B0604020202020204" pitchFamily="34" charset="0"/>
                <a:cs typeface="Arial" panose="020B0604020202020204" pitchFamily="34" charset="0"/>
              </a:rPr>
              <a:t>The Act </a:t>
            </a:r>
            <a:r>
              <a:rPr lang="en-GB" dirty="0" smtClean="0">
                <a:solidFill>
                  <a:schemeClr val="tx1"/>
                </a:solidFill>
                <a:latin typeface="Arial" panose="020B0604020202020204" pitchFamily="34" charset="0"/>
                <a:cs typeface="Arial" panose="020B0604020202020204" pitchFamily="34" charset="0"/>
              </a:rPr>
              <a:t>covers: </a:t>
            </a:r>
            <a:r>
              <a:rPr lang="en-GB" b="1" dirty="0" smtClean="0">
                <a:solidFill>
                  <a:schemeClr val="tx1"/>
                </a:solidFill>
                <a:latin typeface="Arial" panose="020B0604020202020204" pitchFamily="34" charset="0"/>
                <a:cs typeface="Arial" panose="020B0604020202020204" pitchFamily="34" charset="0"/>
              </a:rPr>
              <a:t>adults </a:t>
            </a:r>
            <a:r>
              <a:rPr lang="en-GB" dirty="0">
                <a:solidFill>
                  <a:schemeClr val="tx1"/>
                </a:solidFill>
                <a:latin typeface="Arial" panose="020B0604020202020204" pitchFamily="34" charset="0"/>
                <a:cs typeface="Arial" panose="020B0604020202020204" pitchFamily="34" charset="0"/>
              </a:rPr>
              <a:t>(people aged 18 or over); </a:t>
            </a:r>
            <a:r>
              <a:rPr lang="en-GB" b="1" dirty="0" smtClean="0">
                <a:solidFill>
                  <a:schemeClr val="tx1"/>
                </a:solidFill>
                <a:latin typeface="Arial" panose="020B0604020202020204" pitchFamily="34" charset="0"/>
                <a:cs typeface="Arial" panose="020B0604020202020204" pitchFamily="34" charset="0"/>
              </a:rPr>
              <a:t>children</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(people under the age of 18</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and </a:t>
            </a:r>
            <a:r>
              <a:rPr lang="en-GB" b="1" dirty="0" smtClean="0">
                <a:solidFill>
                  <a:schemeClr val="tx1"/>
                </a:solidFill>
                <a:latin typeface="Arial" panose="020B0604020202020204" pitchFamily="34" charset="0"/>
                <a:cs typeface="Arial" panose="020B0604020202020204" pitchFamily="34" charset="0"/>
              </a:rPr>
              <a:t>carers</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(adults or children who provide or intend to provide care and support</a:t>
            </a:r>
            <a:r>
              <a:rPr lang="en-GB" dirty="0" smtClean="0">
                <a:solidFill>
                  <a:schemeClr val="tx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a:p>
            <a:pPr defTabSz="915040">
              <a:defRPr/>
            </a:pPr>
            <a:endParaRPr lang="en-GB" dirty="0">
              <a:solidFill>
                <a:schemeClr val="tx1"/>
              </a:solidFill>
              <a:latin typeface="Arial" panose="020B0604020202020204" pitchFamily="34" charset="0"/>
              <a:cs typeface="Arial" panose="020B0604020202020204" pitchFamily="34" charset="0"/>
            </a:endParaRPr>
          </a:p>
          <a:p>
            <a:pPr defTabSz="915040">
              <a:defRPr/>
            </a:pPr>
            <a:r>
              <a:rPr lang="en-GB" dirty="0">
                <a:solidFill>
                  <a:schemeClr val="tx1"/>
                </a:solidFill>
                <a:latin typeface="Arial" panose="020B0604020202020204" pitchFamily="34" charset="0"/>
                <a:cs typeface="Arial" panose="020B0604020202020204" pitchFamily="34" charset="0"/>
              </a:rPr>
              <a:t>The Act consists of 11 </a:t>
            </a:r>
            <a:r>
              <a:rPr lang="en-GB" b="1" dirty="0">
                <a:solidFill>
                  <a:schemeClr val="tx1"/>
                </a:solidFill>
                <a:latin typeface="Arial" panose="020B0604020202020204" pitchFamily="34" charset="0"/>
                <a:cs typeface="Arial" panose="020B0604020202020204" pitchFamily="34" charset="0"/>
              </a:rPr>
              <a:t>parts, </a:t>
            </a:r>
            <a:r>
              <a:rPr lang="en-GB" dirty="0">
                <a:solidFill>
                  <a:schemeClr val="tx1"/>
                </a:solidFill>
                <a:latin typeface="Arial" panose="020B0604020202020204" pitchFamily="34" charset="0"/>
                <a:cs typeface="Arial" panose="020B0604020202020204" pitchFamily="34" charset="0"/>
              </a:rPr>
              <a:t>is built on </a:t>
            </a:r>
            <a:r>
              <a:rPr lang="en-GB" dirty="0" smtClean="0">
                <a:solidFill>
                  <a:schemeClr val="tx1"/>
                </a:solidFill>
                <a:latin typeface="Arial" panose="020B0604020202020204" pitchFamily="34" charset="0"/>
                <a:cs typeface="Arial" panose="020B0604020202020204" pitchFamily="34" charset="0"/>
              </a:rPr>
              <a:t>five </a:t>
            </a:r>
            <a:r>
              <a:rPr lang="en-GB" b="1" dirty="0">
                <a:solidFill>
                  <a:schemeClr val="tx1"/>
                </a:solidFill>
                <a:latin typeface="Arial" panose="020B0604020202020204" pitchFamily="34" charset="0"/>
                <a:cs typeface="Arial" panose="020B0604020202020204" pitchFamily="34" charset="0"/>
              </a:rPr>
              <a:t>principles </a:t>
            </a:r>
            <a:r>
              <a:rPr lang="en-GB" dirty="0">
                <a:solidFill>
                  <a:schemeClr val="tx1"/>
                </a:solidFill>
                <a:latin typeface="Arial" panose="020B0604020202020204" pitchFamily="34" charset="0"/>
                <a:cs typeface="Arial" panose="020B0604020202020204" pitchFamily="34" charset="0"/>
              </a:rPr>
              <a:t>and defines the </a:t>
            </a:r>
            <a:r>
              <a:rPr lang="en-GB" b="1" dirty="0">
                <a:solidFill>
                  <a:schemeClr val="tx1"/>
                </a:solidFill>
                <a:latin typeface="Arial" panose="020B0604020202020204" pitchFamily="34" charset="0"/>
                <a:cs typeface="Arial" panose="020B0604020202020204" pitchFamily="34" charset="0"/>
              </a:rPr>
              <a:t>people </a:t>
            </a:r>
            <a:r>
              <a:rPr lang="en-GB" dirty="0">
                <a:solidFill>
                  <a:schemeClr val="tx1"/>
                </a:solidFill>
                <a:latin typeface="Arial" panose="020B0604020202020204" pitchFamily="34" charset="0"/>
                <a:cs typeface="Arial" panose="020B0604020202020204" pitchFamily="34" charset="0"/>
              </a:rPr>
              <a:t>it affects. It is useful to think of these as ‘the three Ps’.</a:t>
            </a:r>
          </a:p>
          <a:p>
            <a:pPr defTabSz="915040">
              <a:defRPr/>
            </a:pPr>
            <a:endParaRPr lang="en-GB" dirty="0">
              <a:latin typeface="Arial" panose="020B0604020202020204" pitchFamily="34" charset="0"/>
              <a:cs typeface="Arial" panose="020B0604020202020204" pitchFamily="34" charset="0"/>
            </a:endParaRPr>
          </a:p>
          <a:p>
            <a:pPr defTabSz="915040">
              <a:defRPr/>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45C96A1-8090-4854-B4D1-E9A088A3A9BA}" type="slidenum">
              <a:rPr lang="en-GB" smtClean="0"/>
              <a:pPr/>
              <a:t>3</a:t>
            </a:fld>
            <a:endParaRPr lang="en-GB" dirty="0"/>
          </a:p>
        </p:txBody>
      </p:sp>
    </p:spTree>
    <p:extLst>
      <p:ext uri="{BB962C8B-B14F-4D97-AF65-F5344CB8AC3E}">
        <p14:creationId xmlns:p14="http://schemas.microsoft.com/office/powerpoint/2010/main" val="4340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52475"/>
            <a:ext cx="4467225" cy="3351213"/>
          </a:xfrm>
        </p:spPr>
      </p:sp>
      <p:sp>
        <p:nvSpPr>
          <p:cNvPr id="3" name="Notes Placeholder 2"/>
          <p:cNvSpPr>
            <a:spLocks noGrp="1"/>
          </p:cNvSpPr>
          <p:nvPr>
            <p:ph type="body" idx="1"/>
          </p:nvPr>
        </p:nvSpPr>
        <p:spPr>
          <a:xfrm>
            <a:off x="413359" y="4777958"/>
            <a:ext cx="6200383" cy="3909238"/>
          </a:xfrm>
        </p:spPr>
        <p:txBody>
          <a:bodyPr>
            <a:normAutofit/>
          </a:bodyPr>
          <a:lstStyle/>
          <a:p>
            <a:r>
              <a:rPr lang="en-GB" sz="1200" b="1" dirty="0" smtClean="0">
                <a:solidFill>
                  <a:schemeClr val="tx1"/>
                </a:solidFill>
                <a:latin typeface="Arial" panose="020B0604020202020204" pitchFamily="34" charset="0"/>
                <a:cs typeface="Arial" panose="020B0604020202020204" pitchFamily="34" charset="0"/>
              </a:rPr>
              <a:t>Slide commentary:</a:t>
            </a:r>
          </a:p>
          <a:p>
            <a:r>
              <a:rPr lang="en-GB" sz="1200" dirty="0" smtClean="0">
                <a:solidFill>
                  <a:schemeClr val="tx1"/>
                </a:solidFill>
                <a:latin typeface="Arial" panose="020B0604020202020204" pitchFamily="34" charset="0"/>
                <a:cs typeface="Arial" panose="020B0604020202020204" pitchFamily="34" charset="0"/>
              </a:rPr>
              <a:t>The </a:t>
            </a:r>
            <a:r>
              <a:rPr lang="en-GB" sz="1200" dirty="0">
                <a:solidFill>
                  <a:schemeClr val="tx1"/>
                </a:solidFill>
                <a:latin typeface="Arial" panose="020B0604020202020204" pitchFamily="34" charset="0"/>
                <a:cs typeface="Arial" panose="020B0604020202020204" pitchFamily="34" charset="0"/>
              </a:rPr>
              <a:t>principles or values of the Act are important as they underpin not only how services are delivered but how we work with individuals on a day-to-day basis</a:t>
            </a:r>
            <a:r>
              <a:rPr lang="en-GB" sz="1200" dirty="0" smtClean="0">
                <a:solidFill>
                  <a:schemeClr val="tx1"/>
                </a:solidFill>
                <a:latin typeface="Arial" panose="020B0604020202020204" pitchFamily="34" charset="0"/>
                <a:cs typeface="Arial" panose="020B0604020202020204" pitchFamily="34" charset="0"/>
              </a:rPr>
              <a:t>. The principles are:</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Voice and control</a:t>
            </a:r>
            <a:r>
              <a:rPr lang="en-GB" sz="1200" dirty="0">
                <a:solidFill>
                  <a:schemeClr val="tx1"/>
                </a:solidFill>
                <a:latin typeface="Arial" panose="020B0604020202020204" pitchFamily="34" charset="0"/>
                <a:cs typeface="Arial" panose="020B0604020202020204" pitchFamily="34" charset="0"/>
              </a:rPr>
              <a:t> – putting an individual and their needs at the centre of their care and support, with voice and control over the outcomes that will help them achieve well-being</a:t>
            </a:r>
          </a:p>
          <a:p>
            <a:pPr marL="171450" indent="-17145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Prevention and early intervention</a:t>
            </a:r>
            <a:r>
              <a:rPr lang="en-GB" sz="1200" dirty="0">
                <a:solidFill>
                  <a:schemeClr val="tx1"/>
                </a:solidFill>
                <a:latin typeface="Arial" panose="020B0604020202020204" pitchFamily="34" charset="0"/>
                <a:cs typeface="Arial" panose="020B0604020202020204" pitchFamily="34" charset="0"/>
              </a:rPr>
              <a:t> – being able to access advice and support at an early stage, to maintain a good quality of life, and reduce or delay the need for longer term care and support</a:t>
            </a:r>
          </a:p>
          <a:p>
            <a:pPr marL="171450" indent="-17145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Well-being</a:t>
            </a:r>
            <a:r>
              <a:rPr lang="en-GB" sz="1200" dirty="0">
                <a:solidFill>
                  <a:schemeClr val="tx1"/>
                </a:solidFill>
                <a:latin typeface="Arial" panose="020B0604020202020204" pitchFamily="34" charset="0"/>
                <a:cs typeface="Arial" panose="020B0604020202020204" pitchFamily="34" charset="0"/>
              </a:rPr>
              <a:t> – supporting individuals to achieve well-being in every part of their lives</a:t>
            </a:r>
          </a:p>
          <a:p>
            <a:pPr marL="171450" indent="-17145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Co-production</a:t>
            </a:r>
            <a:r>
              <a:rPr lang="en-GB" sz="1200" dirty="0">
                <a:solidFill>
                  <a:schemeClr val="tx1"/>
                </a:solidFill>
                <a:latin typeface="Arial" panose="020B0604020202020204" pitchFamily="34" charset="0"/>
                <a:cs typeface="Arial" panose="020B0604020202020204" pitchFamily="34" charset="0"/>
              </a:rPr>
              <a:t> – involving people in the design and delivery of support and services, and recognising the knowledge and expertise they can bring</a:t>
            </a:r>
          </a:p>
          <a:p>
            <a:pPr marL="171450" indent="-171450">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Multi agency</a:t>
            </a:r>
            <a:r>
              <a:rPr lang="en-GB" sz="1200" dirty="0">
                <a:solidFill>
                  <a:schemeClr val="tx1"/>
                </a:solidFill>
                <a:latin typeface="Arial" panose="020B0604020202020204" pitchFamily="34" charset="0"/>
                <a:cs typeface="Arial" panose="020B0604020202020204" pitchFamily="34" charset="0"/>
              </a:rPr>
              <a:t> – strong partnership working between all agencies and organisations is essential to improve the well-being of individuals in need of care and support, and carers in need of support</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These principles are also embedded in the Code of Professional Practice for Social Care.</a:t>
            </a:r>
          </a:p>
        </p:txBody>
      </p:sp>
      <p:sp>
        <p:nvSpPr>
          <p:cNvPr id="4" name="Slide Number Placeholder 3"/>
          <p:cNvSpPr>
            <a:spLocks noGrp="1"/>
          </p:cNvSpPr>
          <p:nvPr>
            <p:ph type="sldNum" sz="quarter" idx="10"/>
          </p:nvPr>
        </p:nvSpPr>
        <p:spPr/>
        <p:txBody>
          <a:bodyPr/>
          <a:lstStyle/>
          <a:p>
            <a:fld id="{F45C96A1-8090-4854-B4D1-E9A088A3A9BA}" type="slidenum">
              <a:rPr lang="en-GB" smtClean="0"/>
              <a:pPr/>
              <a:t>4</a:t>
            </a:fld>
            <a:endParaRPr lang="en-GB" dirty="0"/>
          </a:p>
        </p:txBody>
      </p:sp>
    </p:spTree>
    <p:extLst>
      <p:ext uri="{BB962C8B-B14F-4D97-AF65-F5344CB8AC3E}">
        <p14:creationId xmlns:p14="http://schemas.microsoft.com/office/powerpoint/2010/main" val="33724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77875"/>
            <a:ext cx="4467225" cy="3351213"/>
          </a:xfrm>
        </p:spPr>
      </p:sp>
      <p:sp>
        <p:nvSpPr>
          <p:cNvPr id="3" name="Notes Placeholder 2"/>
          <p:cNvSpPr>
            <a:spLocks noGrp="1"/>
          </p:cNvSpPr>
          <p:nvPr>
            <p:ph type="body" idx="1"/>
          </p:nvPr>
        </p:nvSpPr>
        <p:spPr>
          <a:xfrm>
            <a:off x="288099" y="4777958"/>
            <a:ext cx="6175331" cy="3909238"/>
          </a:xfrm>
        </p:spPr>
        <p:txBody>
          <a:bodyPr/>
          <a:lstStyle/>
          <a:p>
            <a:pPr defTabSz="915040">
              <a:defRPr/>
            </a:pPr>
            <a:r>
              <a:rPr lang="en-GB" sz="1200" b="1" dirty="0" smtClean="0">
                <a:solidFill>
                  <a:schemeClr val="tx1"/>
                </a:solidFill>
                <a:latin typeface="Arial" panose="020B0604020202020204" pitchFamily="34" charset="0"/>
                <a:cs typeface="Arial" panose="020B0604020202020204" pitchFamily="34" charset="0"/>
              </a:rPr>
              <a:t>Slide commentary:</a:t>
            </a:r>
          </a:p>
          <a:p>
            <a:pPr defTabSz="915040">
              <a:defRPr/>
            </a:pPr>
            <a:r>
              <a:rPr lang="en-GB" sz="1200" dirty="0" smtClean="0">
                <a:solidFill>
                  <a:schemeClr val="tx1"/>
                </a:solidFill>
                <a:latin typeface="Arial" panose="020B0604020202020204" pitchFamily="34" charset="0"/>
                <a:cs typeface="Arial" panose="020B0604020202020204" pitchFamily="34" charset="0"/>
              </a:rPr>
              <a:t>Watch </a:t>
            </a:r>
            <a:r>
              <a:rPr lang="en-GB" sz="1200" dirty="0">
                <a:solidFill>
                  <a:schemeClr val="tx1"/>
                </a:solidFill>
                <a:latin typeface="Arial" panose="020B0604020202020204" pitchFamily="34" charset="0"/>
                <a:cs typeface="Arial" panose="020B0604020202020204" pitchFamily="34" charset="0"/>
              </a:rPr>
              <a:t>this film on the principles of the Act and </a:t>
            </a:r>
            <a:r>
              <a:rPr lang="en-GB" sz="1200" dirty="0" smtClean="0">
                <a:solidFill>
                  <a:schemeClr val="tx1"/>
                </a:solidFill>
                <a:latin typeface="Arial" panose="020B0604020202020204" pitchFamily="34" charset="0"/>
                <a:cs typeface="Arial" panose="020B0604020202020204" pitchFamily="34" charset="0"/>
              </a:rPr>
              <a:t>ask yourself </a:t>
            </a:r>
            <a:r>
              <a:rPr lang="en-GB" sz="1200" dirty="0">
                <a:solidFill>
                  <a:schemeClr val="tx1"/>
                </a:solidFill>
                <a:latin typeface="Arial" panose="020B0604020202020204" pitchFamily="34" charset="0"/>
                <a:cs typeface="Arial" panose="020B0604020202020204" pitchFamily="34" charset="0"/>
              </a:rPr>
              <a:t>what will be the main changes the </a:t>
            </a:r>
            <a:r>
              <a:rPr lang="en-GB" sz="1200" dirty="0" smtClean="0">
                <a:solidFill>
                  <a:schemeClr val="tx1"/>
                </a:solidFill>
                <a:latin typeface="Arial" panose="020B0604020202020204" pitchFamily="34" charset="0"/>
                <a:cs typeface="Arial" panose="020B0604020202020204" pitchFamily="34" charset="0"/>
              </a:rPr>
              <a:t>Act</a:t>
            </a:r>
            <a:r>
              <a:rPr lang="en-GB" sz="1200" baseline="0" dirty="0" smtClean="0">
                <a:solidFill>
                  <a:schemeClr val="tx1"/>
                </a:solidFill>
                <a:latin typeface="Arial" panose="020B0604020202020204" pitchFamily="34" charset="0"/>
                <a:cs typeface="Arial" panose="020B0604020202020204" pitchFamily="34" charset="0"/>
              </a:rPr>
              <a:t> has</a:t>
            </a:r>
            <a:r>
              <a:rPr lang="en-GB" sz="1200" dirty="0" smtClean="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for your job? </a:t>
            </a:r>
          </a:p>
          <a:p>
            <a:pPr defTabSz="915040">
              <a:defRPr/>
            </a:pPr>
            <a:endParaRPr lang="en-GB" sz="1200" i="0" dirty="0" smtClean="0">
              <a:solidFill>
                <a:schemeClr val="tx1"/>
              </a:solidFill>
              <a:latin typeface="Arial" panose="020B0604020202020204" pitchFamily="34" charset="0"/>
              <a:cs typeface="Arial" panose="020B0604020202020204" pitchFamily="34" charset="0"/>
            </a:endParaRPr>
          </a:p>
          <a:p>
            <a:pPr defTabSz="915040">
              <a:defRPr/>
            </a:pPr>
            <a:r>
              <a:rPr lang="en-GB" sz="1200" b="1" i="0" dirty="0" smtClean="0">
                <a:solidFill>
                  <a:schemeClr val="tx1"/>
                </a:solidFill>
                <a:latin typeface="Arial" panose="020B0604020202020204" pitchFamily="34" charset="0"/>
                <a:cs typeface="Arial" panose="020B0604020202020204" pitchFamily="34" charset="0"/>
              </a:rPr>
              <a:t>Facilitator </a:t>
            </a:r>
            <a:r>
              <a:rPr lang="en-GB" sz="1200" b="1" i="0" dirty="0">
                <a:solidFill>
                  <a:schemeClr val="tx1"/>
                </a:solidFill>
                <a:latin typeface="Arial" panose="020B0604020202020204" pitchFamily="34" charset="0"/>
                <a:cs typeface="Arial" panose="020B0604020202020204" pitchFamily="34" charset="0"/>
              </a:rPr>
              <a:t>action: </a:t>
            </a:r>
            <a:endParaRPr lang="en-GB" sz="1200" b="1" i="0" dirty="0" smtClean="0">
              <a:solidFill>
                <a:schemeClr val="tx1"/>
              </a:solidFill>
              <a:latin typeface="Arial" panose="020B0604020202020204" pitchFamily="34" charset="0"/>
              <a:cs typeface="Arial" panose="020B0604020202020204" pitchFamily="34" charset="0"/>
            </a:endParaRPr>
          </a:p>
          <a:p>
            <a:pPr defTabSz="915040">
              <a:defRPr/>
            </a:pPr>
            <a:r>
              <a:rPr lang="en-GB" sz="1200" b="0" baseline="0" dirty="0" smtClean="0">
                <a:solidFill>
                  <a:schemeClr val="tx1"/>
                </a:solidFill>
                <a:latin typeface="Arial" panose="020B0604020202020204" pitchFamily="34" charset="0"/>
                <a:cs typeface="Arial" panose="020B0604020202020204" pitchFamily="34" charset="0"/>
              </a:rPr>
              <a:t>Double click on the black box to bring up the video. </a:t>
            </a:r>
            <a:r>
              <a:rPr lang="en-GB" sz="1200" b="0" i="0" dirty="0" smtClean="0">
                <a:solidFill>
                  <a:schemeClr val="tx1"/>
                </a:solidFill>
                <a:latin typeface="Arial" panose="020B0604020202020204" pitchFamily="34" charset="0"/>
                <a:cs typeface="Arial" panose="020B0604020202020204" pitchFamily="34" charset="0"/>
              </a:rPr>
              <a:t>Encourage reflective and group discussion on</a:t>
            </a:r>
            <a:r>
              <a:rPr lang="en-GB" sz="1200" b="0" i="0" baseline="0" dirty="0" smtClean="0">
                <a:solidFill>
                  <a:schemeClr val="tx1"/>
                </a:solidFill>
                <a:latin typeface="Arial" panose="020B0604020202020204" pitchFamily="34" charset="0"/>
                <a:cs typeface="Arial" panose="020B0604020202020204" pitchFamily="34" charset="0"/>
              </a:rPr>
              <a:t> how the Act impacts on day-to-day practice.</a:t>
            </a:r>
            <a:endParaRPr lang="en-GB" sz="1200" b="0" i="0" dirty="0">
              <a:solidFill>
                <a:schemeClr val="tx1"/>
              </a:solidFill>
              <a:latin typeface="Arial" panose="020B0604020202020204" pitchFamily="34" charset="0"/>
              <a:cs typeface="Arial" panose="020B0604020202020204" pitchFamily="34" charset="0"/>
            </a:endParaRPr>
          </a:p>
          <a:p>
            <a:pPr defTabSz="915040">
              <a:defRPr/>
            </a:pPr>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5</a:t>
            </a:fld>
            <a:endParaRPr lang="en-GB" dirty="0"/>
          </a:p>
        </p:txBody>
      </p:sp>
    </p:spTree>
    <p:extLst>
      <p:ext uri="{BB962C8B-B14F-4D97-AF65-F5344CB8AC3E}">
        <p14:creationId xmlns:p14="http://schemas.microsoft.com/office/powerpoint/2010/main" val="19403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276225"/>
            <a:ext cx="4467225" cy="3351213"/>
          </a:xfrm>
        </p:spPr>
      </p:sp>
      <p:sp>
        <p:nvSpPr>
          <p:cNvPr id="3" name="Notes Placeholder 2"/>
          <p:cNvSpPr>
            <a:spLocks noGrp="1"/>
          </p:cNvSpPr>
          <p:nvPr>
            <p:ph type="body" idx="1"/>
          </p:nvPr>
        </p:nvSpPr>
        <p:spPr>
          <a:xfrm>
            <a:off x="162837" y="3782860"/>
            <a:ext cx="6463431" cy="5999968"/>
          </a:xfrm>
        </p:spPr>
        <p:txBody>
          <a:bodyPr/>
          <a:lstStyle/>
          <a:p>
            <a:r>
              <a:rPr lang="en-GB" sz="1100" b="1" dirty="0" smtClean="0">
                <a:solidFill>
                  <a:schemeClr val="tx1"/>
                </a:solidFill>
                <a:latin typeface="Arial" panose="020B0604020202020204" pitchFamily="34" charset="0"/>
                <a:cs typeface="Arial" panose="020B0604020202020204" pitchFamily="34" charset="0"/>
              </a:rPr>
              <a:t>Slide commentary:</a:t>
            </a:r>
          </a:p>
          <a:p>
            <a:r>
              <a:rPr lang="en-GB" sz="1100" dirty="0" smtClean="0">
                <a:solidFill>
                  <a:schemeClr val="tx1"/>
                </a:solidFill>
                <a:latin typeface="Arial" panose="020B0604020202020204" pitchFamily="34" charset="0"/>
                <a:cs typeface="Arial" panose="020B0604020202020204" pitchFamily="34" charset="0"/>
              </a:rPr>
              <a:t>The </a:t>
            </a:r>
            <a:r>
              <a:rPr lang="en-GB" sz="1100" dirty="0">
                <a:solidFill>
                  <a:schemeClr val="tx1"/>
                </a:solidFill>
                <a:latin typeface="Arial" panose="020B0604020202020204" pitchFamily="34" charset="0"/>
                <a:cs typeface="Arial" panose="020B0604020202020204" pitchFamily="34" charset="0"/>
              </a:rPr>
              <a:t>Act gives people a stronger voice and greater control over the support and services they receive to help them achieve well-being and the things that matter most to them.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As a result, care and support services will need to have a greater focus on maximising people’s independence, helping them to remain or become a bigger part of their communities with the support of their family and friends.</a:t>
            </a:r>
          </a:p>
          <a:p>
            <a:endParaRPr lang="en-GB" sz="1100" dirty="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Examples that </a:t>
            </a:r>
            <a:r>
              <a:rPr lang="en-GB" sz="1100" dirty="0">
                <a:solidFill>
                  <a:schemeClr val="tx1"/>
                </a:solidFill>
                <a:latin typeface="Arial" panose="020B0604020202020204" pitchFamily="34" charset="0"/>
                <a:cs typeface="Arial" panose="020B0604020202020204" pitchFamily="34" charset="0"/>
              </a:rPr>
              <a:t>illustrate different ways of working with people that support the voice and control of </a:t>
            </a:r>
            <a:r>
              <a:rPr lang="en-GB" sz="1100" dirty="0" smtClean="0">
                <a:solidFill>
                  <a:schemeClr val="tx1"/>
                </a:solidFill>
                <a:latin typeface="Arial" panose="020B0604020202020204" pitchFamily="34" charset="0"/>
                <a:cs typeface="Arial" panose="020B0604020202020204" pitchFamily="34" charset="0"/>
              </a:rPr>
              <a:t>individuals </a:t>
            </a:r>
            <a:r>
              <a:rPr lang="en-GB" sz="1100" dirty="0">
                <a:solidFill>
                  <a:schemeClr val="tx1"/>
                </a:solidFill>
                <a:latin typeface="Arial" panose="020B0604020202020204" pitchFamily="34" charset="0"/>
                <a:cs typeface="Arial" panose="020B0604020202020204" pitchFamily="34" charset="0"/>
              </a:rPr>
              <a:t>include:</a:t>
            </a:r>
          </a:p>
          <a:p>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The</a:t>
            </a:r>
            <a:r>
              <a:rPr lang="en-GB" sz="1100" b="1" dirty="0">
                <a:solidFill>
                  <a:schemeClr val="tx1"/>
                </a:solidFill>
                <a:latin typeface="Arial" panose="020B0604020202020204" pitchFamily="34" charset="0"/>
                <a:cs typeface="Arial" panose="020B0604020202020204" pitchFamily="34" charset="0"/>
              </a:rPr>
              <a:t> Raglan </a:t>
            </a:r>
            <a:r>
              <a:rPr lang="en-GB" sz="1100" b="1" dirty="0" smtClean="0">
                <a:solidFill>
                  <a:schemeClr val="tx1"/>
                </a:solidFill>
                <a:latin typeface="Arial" panose="020B0604020202020204" pitchFamily="34" charset="0"/>
                <a:cs typeface="Arial" panose="020B0604020202020204" pitchFamily="34" charset="0"/>
              </a:rPr>
              <a:t>Project, </a:t>
            </a:r>
            <a:r>
              <a:rPr lang="en-GB" sz="1100" dirty="0">
                <a:solidFill>
                  <a:schemeClr val="tx1"/>
                </a:solidFill>
                <a:latin typeface="Arial" panose="020B0604020202020204" pitchFamily="34" charset="0"/>
                <a:cs typeface="Arial" panose="020B0604020202020204" pitchFamily="34" charset="0"/>
              </a:rPr>
              <a:t>which</a:t>
            </a:r>
            <a:r>
              <a:rPr lang="en-GB" sz="1100" b="1" dirty="0">
                <a:solidFill>
                  <a:schemeClr val="tx1"/>
                </a:solidFill>
                <a:latin typeface="Arial" panose="020B0604020202020204" pitchFamily="34" charset="0"/>
                <a:cs typeface="Arial" panose="020B0604020202020204" pitchFamily="34" charset="0"/>
              </a:rPr>
              <a:t> </a:t>
            </a:r>
            <a:r>
              <a:rPr lang="en-GB" sz="1100" dirty="0" smtClean="0">
                <a:solidFill>
                  <a:schemeClr val="tx1"/>
                </a:solidFill>
                <a:latin typeface="Arial" panose="020B0604020202020204" pitchFamily="34" charset="0"/>
                <a:cs typeface="Arial" panose="020B0604020202020204" pitchFamily="34" charset="0"/>
              </a:rPr>
              <a:t>provides </a:t>
            </a:r>
            <a:r>
              <a:rPr lang="en-GB" sz="1100" dirty="0">
                <a:solidFill>
                  <a:schemeClr val="tx1"/>
                </a:solidFill>
                <a:latin typeface="Arial" panose="020B0604020202020204" pitchFamily="34" charset="0"/>
                <a:cs typeface="Arial" panose="020B0604020202020204" pitchFamily="34" charset="0"/>
              </a:rPr>
              <a:t>care and support to people living with dementia in a rural community </a:t>
            </a:r>
            <a:r>
              <a:rPr lang="en-GB" sz="1100" dirty="0" smtClean="0">
                <a:solidFill>
                  <a:schemeClr val="tx1"/>
                </a:solidFill>
                <a:latin typeface="Arial" panose="020B0604020202020204" pitchFamily="34" charset="0"/>
                <a:cs typeface="Arial" panose="020B0604020202020204" pitchFamily="34" charset="0"/>
              </a:rPr>
              <a:t>in </a:t>
            </a:r>
            <a:r>
              <a:rPr lang="en-GB" sz="1100" dirty="0">
                <a:solidFill>
                  <a:schemeClr val="tx1"/>
                </a:solidFill>
                <a:latin typeface="Arial" panose="020B0604020202020204" pitchFamily="34" charset="0"/>
                <a:cs typeface="Arial" panose="020B0604020202020204" pitchFamily="34" charset="0"/>
              </a:rPr>
              <a:t>a flexible way. This helps </a:t>
            </a:r>
            <a:r>
              <a:rPr lang="en-GB" sz="1100" dirty="0" smtClean="0">
                <a:solidFill>
                  <a:schemeClr val="tx1"/>
                </a:solidFill>
                <a:latin typeface="Arial" panose="020B0604020202020204" pitchFamily="34" charset="0"/>
                <a:cs typeface="Arial" panose="020B0604020202020204" pitchFamily="34" charset="0"/>
              </a:rPr>
              <a:t>to individually tailor services and ensure they are responsive </a:t>
            </a:r>
            <a:r>
              <a:rPr lang="en-GB" sz="1100" dirty="0">
                <a:solidFill>
                  <a:schemeClr val="tx1"/>
                </a:solidFill>
                <a:latin typeface="Arial" panose="020B0604020202020204" pitchFamily="34" charset="0"/>
                <a:cs typeface="Arial" panose="020B0604020202020204" pitchFamily="34" charset="0"/>
              </a:rPr>
              <a:t>to people’s changing </a:t>
            </a:r>
            <a:r>
              <a:rPr lang="en-GB" sz="1100" dirty="0" smtClean="0">
                <a:solidFill>
                  <a:schemeClr val="tx1"/>
                </a:solidFill>
                <a:latin typeface="Arial" panose="020B0604020202020204" pitchFamily="34" charset="0"/>
                <a:cs typeface="Arial" panose="020B0604020202020204" pitchFamily="34" charset="0"/>
              </a:rPr>
              <a:t>needs. </a:t>
            </a:r>
            <a:endParaRPr lang="en-GB" sz="1100" dirty="0">
              <a:solidFill>
                <a:schemeClr val="tx1"/>
              </a:solidFill>
              <a:latin typeface="Arial" panose="020B0604020202020204" pitchFamily="34" charset="0"/>
              <a:cs typeface="Arial" panose="020B0604020202020204" pitchFamily="34" charset="0"/>
            </a:endParaRPr>
          </a:p>
          <a:p>
            <a:endParaRPr lang="en-GB" sz="1100" b="1" i="0" dirty="0" smtClean="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a:solidFill>
                  <a:schemeClr val="tx1"/>
                </a:solidFill>
                <a:latin typeface="Arial" panose="020B0604020202020204" pitchFamily="34" charset="0"/>
                <a:cs typeface="Arial" panose="020B0604020202020204" pitchFamily="34" charset="0"/>
              </a:rPr>
              <a:t>action: </a:t>
            </a:r>
            <a:r>
              <a:rPr lang="en-GB" sz="1100" b="0" i="0" dirty="0" smtClean="0">
                <a:solidFill>
                  <a:schemeClr val="tx1"/>
                </a:solidFill>
                <a:latin typeface="Arial" panose="020B0604020202020204" pitchFamily="34" charset="0"/>
                <a:cs typeface="Arial" panose="020B0604020202020204" pitchFamily="34" charset="0"/>
              </a:rPr>
              <a:t>Click </a:t>
            </a:r>
            <a:r>
              <a:rPr lang="en-GB" sz="1100" b="0" i="0" dirty="0" smtClean="0">
                <a:solidFill>
                  <a:schemeClr val="tx1"/>
                </a:solidFill>
                <a:latin typeface="Arial" panose="020B0604020202020204" pitchFamily="34" charset="0"/>
                <a:cs typeface="Arial" panose="020B0604020202020204" pitchFamily="34" charset="0"/>
              </a:rPr>
              <a:t>the hyperlink </a:t>
            </a:r>
            <a:r>
              <a:rPr lang="en-GB" sz="1100" b="0" i="0" dirty="0">
                <a:solidFill>
                  <a:schemeClr val="tx1"/>
                </a:solidFill>
                <a:latin typeface="Arial" panose="020B0604020202020204" pitchFamily="34" charset="0"/>
                <a:cs typeface="Arial" panose="020B0604020202020204" pitchFamily="34" charset="0"/>
              </a:rPr>
              <a:t>on </a:t>
            </a:r>
            <a:r>
              <a:rPr lang="en-GB" sz="1100" b="0" i="0" dirty="0" smtClean="0">
                <a:solidFill>
                  <a:schemeClr val="tx1"/>
                </a:solidFill>
                <a:latin typeface="Arial" panose="020B0604020202020204" pitchFamily="34" charset="0"/>
                <a:cs typeface="Arial" panose="020B0604020202020204" pitchFamily="34" charset="0"/>
              </a:rPr>
              <a:t>the slide </a:t>
            </a:r>
            <a:r>
              <a:rPr lang="en-GB" sz="1100" b="0" i="0" dirty="0">
                <a:solidFill>
                  <a:schemeClr val="tx1"/>
                </a:solidFill>
                <a:latin typeface="Arial" panose="020B0604020202020204" pitchFamily="34" charset="0"/>
                <a:cs typeface="Arial" panose="020B0604020202020204" pitchFamily="34" charset="0"/>
              </a:rPr>
              <a:t>to </a:t>
            </a:r>
            <a:r>
              <a:rPr lang="en-GB" sz="1100" b="0" i="0" dirty="0" smtClean="0">
                <a:solidFill>
                  <a:schemeClr val="tx1"/>
                </a:solidFill>
                <a:latin typeface="Arial" panose="020B0604020202020204" pitchFamily="34" charset="0"/>
                <a:cs typeface="Arial" panose="020B0604020202020204" pitchFamily="34" charset="0"/>
              </a:rPr>
              <a:t>watch a </a:t>
            </a:r>
            <a:r>
              <a:rPr lang="en-GB" sz="1100" b="0" i="0" dirty="0">
                <a:solidFill>
                  <a:schemeClr val="tx1"/>
                </a:solidFill>
                <a:latin typeface="Arial" panose="020B0604020202020204" pitchFamily="34" charset="0"/>
                <a:cs typeface="Arial" panose="020B0604020202020204" pitchFamily="34" charset="0"/>
              </a:rPr>
              <a:t>film </a:t>
            </a:r>
            <a:r>
              <a:rPr lang="en-GB" sz="1100" b="0" i="0" dirty="0" smtClean="0">
                <a:solidFill>
                  <a:schemeClr val="tx1"/>
                </a:solidFill>
                <a:latin typeface="Arial" panose="020B0604020202020204" pitchFamily="34" charset="0"/>
                <a:cs typeface="Arial" panose="020B0604020202020204" pitchFamily="34" charset="0"/>
              </a:rPr>
              <a:t>of the project.</a:t>
            </a:r>
            <a:endParaRPr lang="en-GB" sz="1100" b="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smtClean="0">
                <a:solidFill>
                  <a:schemeClr val="tx1"/>
                </a:solidFill>
                <a:latin typeface="Arial" panose="020B0604020202020204" pitchFamily="34" charset="0"/>
                <a:cs typeface="Arial" panose="020B0604020202020204" pitchFamily="34" charset="0"/>
              </a:rPr>
              <a:t>The </a:t>
            </a:r>
            <a:r>
              <a:rPr lang="en-GB" sz="1100" b="1" dirty="0" smtClean="0">
                <a:solidFill>
                  <a:schemeClr val="tx1"/>
                </a:solidFill>
                <a:latin typeface="Arial" panose="020B0604020202020204" pitchFamily="34" charset="0"/>
                <a:cs typeface="Arial" panose="020B0604020202020204" pitchFamily="34" charset="0"/>
              </a:rPr>
              <a:t>Valley </a:t>
            </a:r>
            <a:r>
              <a:rPr lang="en-GB" sz="1100" b="1" dirty="0">
                <a:solidFill>
                  <a:schemeClr val="tx1"/>
                </a:solidFill>
                <a:latin typeface="Arial" panose="020B0604020202020204" pitchFamily="34" charset="0"/>
                <a:cs typeface="Arial" panose="020B0604020202020204" pitchFamily="34" charset="0"/>
              </a:rPr>
              <a:t>and Vale Community Arts </a:t>
            </a:r>
            <a:r>
              <a:rPr lang="en-GB" sz="1100" dirty="0">
                <a:solidFill>
                  <a:schemeClr val="tx1"/>
                </a:solidFill>
                <a:latin typeface="Arial" panose="020B0604020202020204" pitchFamily="34" charset="0"/>
                <a:cs typeface="Arial" panose="020B0604020202020204" pitchFamily="34" charset="0"/>
              </a:rPr>
              <a:t>project worked with young patients in a hospital in Cardiff as part of an initiative to help hospital staff understand them better and </a:t>
            </a:r>
            <a:r>
              <a:rPr lang="en-GB" sz="1100" dirty="0" smtClean="0">
                <a:solidFill>
                  <a:schemeClr val="tx1"/>
                </a:solidFill>
                <a:latin typeface="Arial" panose="020B0604020202020204" pitchFamily="34" charset="0"/>
                <a:cs typeface="Arial" panose="020B0604020202020204" pitchFamily="34" charset="0"/>
              </a:rPr>
              <a:t>find out </a:t>
            </a:r>
            <a:r>
              <a:rPr lang="en-GB" sz="1100" dirty="0">
                <a:solidFill>
                  <a:schemeClr val="tx1"/>
                </a:solidFill>
                <a:latin typeface="Arial" panose="020B0604020202020204" pitchFamily="34" charset="0"/>
                <a:cs typeface="Arial" panose="020B0604020202020204" pitchFamily="34" charset="0"/>
              </a:rPr>
              <a:t>what was important to them. The patients were invited to draw or write something about themselves and what </a:t>
            </a:r>
            <a:r>
              <a:rPr lang="en-GB" sz="1100" dirty="0" smtClean="0">
                <a:solidFill>
                  <a:schemeClr val="tx1"/>
                </a:solidFill>
                <a:latin typeface="Arial" panose="020B0604020202020204" pitchFamily="34" charset="0"/>
                <a:cs typeface="Arial" panose="020B0604020202020204" pitchFamily="34" charset="0"/>
              </a:rPr>
              <a:t>mattered </a:t>
            </a:r>
            <a:r>
              <a:rPr lang="en-GB" sz="1100" dirty="0">
                <a:solidFill>
                  <a:schemeClr val="tx1"/>
                </a:solidFill>
                <a:latin typeface="Arial" panose="020B0604020202020204" pitchFamily="34" charset="0"/>
                <a:cs typeface="Arial" panose="020B0604020202020204" pitchFamily="34" charset="0"/>
              </a:rPr>
              <a:t>to them and these were then placed on their medical notes for staff to </a:t>
            </a:r>
            <a:r>
              <a:rPr lang="en-GB" sz="1100" dirty="0" smtClean="0">
                <a:solidFill>
                  <a:schemeClr val="tx1"/>
                </a:solidFill>
                <a:latin typeface="Arial" panose="020B0604020202020204" pitchFamily="34" charset="0"/>
                <a:cs typeface="Arial" panose="020B0604020202020204" pitchFamily="34" charset="0"/>
              </a:rPr>
              <a:t>see. </a:t>
            </a:r>
            <a:endParaRPr lang="en-GB" sz="1100" dirty="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    </a:t>
            </a:r>
          </a:p>
          <a:p>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a:solidFill>
                  <a:schemeClr val="tx1"/>
                </a:solidFill>
                <a:latin typeface="Arial" panose="020B0604020202020204" pitchFamily="34" charset="0"/>
                <a:cs typeface="Arial" panose="020B0604020202020204" pitchFamily="34" charset="0"/>
              </a:rPr>
              <a:t>action: </a:t>
            </a:r>
            <a:r>
              <a:rPr lang="en-GB" sz="1100" b="0" i="0" dirty="0" smtClean="0">
                <a:solidFill>
                  <a:schemeClr val="tx1"/>
                </a:solidFill>
                <a:latin typeface="Arial" panose="020B0604020202020204" pitchFamily="34" charset="0"/>
                <a:cs typeface="Arial" panose="020B0604020202020204" pitchFamily="34" charset="0"/>
              </a:rPr>
              <a:t>Click </a:t>
            </a:r>
            <a:r>
              <a:rPr lang="en-GB" sz="1100" b="0" i="0" dirty="0" smtClean="0">
                <a:solidFill>
                  <a:schemeClr val="tx1"/>
                </a:solidFill>
                <a:latin typeface="Arial" panose="020B0604020202020204" pitchFamily="34" charset="0"/>
                <a:cs typeface="Arial" panose="020B0604020202020204" pitchFamily="34" charset="0"/>
              </a:rPr>
              <a:t>the hyperlink </a:t>
            </a:r>
            <a:r>
              <a:rPr lang="en-GB" sz="1100" b="0" i="0" dirty="0">
                <a:solidFill>
                  <a:schemeClr val="tx1"/>
                </a:solidFill>
                <a:latin typeface="Arial" panose="020B0604020202020204" pitchFamily="34" charset="0"/>
                <a:cs typeface="Arial" panose="020B0604020202020204" pitchFamily="34" charset="0"/>
              </a:rPr>
              <a:t>on </a:t>
            </a:r>
            <a:r>
              <a:rPr lang="en-GB" sz="1100" b="0" i="0" dirty="0" smtClean="0">
                <a:solidFill>
                  <a:schemeClr val="tx1"/>
                </a:solidFill>
                <a:latin typeface="Arial" panose="020B0604020202020204" pitchFamily="34" charset="0"/>
                <a:cs typeface="Arial" panose="020B0604020202020204" pitchFamily="34" charset="0"/>
              </a:rPr>
              <a:t>the slide </a:t>
            </a:r>
            <a:r>
              <a:rPr lang="en-GB" sz="1100" b="0" i="0" dirty="0">
                <a:solidFill>
                  <a:schemeClr val="tx1"/>
                </a:solidFill>
                <a:latin typeface="Arial" panose="020B0604020202020204" pitchFamily="34" charset="0"/>
                <a:cs typeface="Arial" panose="020B0604020202020204" pitchFamily="34" charset="0"/>
              </a:rPr>
              <a:t>to </a:t>
            </a:r>
            <a:r>
              <a:rPr lang="en-GB" sz="1100" b="0" i="0" dirty="0" smtClean="0">
                <a:solidFill>
                  <a:schemeClr val="tx1"/>
                </a:solidFill>
                <a:latin typeface="Arial" panose="020B0604020202020204" pitchFamily="34" charset="0"/>
                <a:cs typeface="Arial" panose="020B0604020202020204" pitchFamily="34" charset="0"/>
              </a:rPr>
              <a:t>watch a film of the project.</a:t>
            </a:r>
            <a:endParaRPr lang="en-GB" sz="1100" b="0" i="0" dirty="0">
              <a:solidFill>
                <a:schemeClr val="tx1"/>
              </a:solidFill>
              <a:latin typeface="Arial" panose="020B0604020202020204" pitchFamily="34" charset="0"/>
              <a:cs typeface="Arial" panose="020B0604020202020204" pitchFamily="34" charset="0"/>
            </a:endParaRPr>
          </a:p>
          <a:p>
            <a:endParaRPr lang="en-GB" sz="1100"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dirty="0">
                <a:solidFill>
                  <a:schemeClr val="tx1"/>
                </a:solidFill>
                <a:latin typeface="Arial" panose="020B0604020202020204" pitchFamily="34" charset="0"/>
                <a:cs typeface="Arial" panose="020B0604020202020204" pitchFamily="34" charset="0"/>
              </a:rPr>
              <a:t>Advocacy underpins all the principles of the Act and is an important tool to support the voice and control and well-being of individuals. </a:t>
            </a:r>
          </a:p>
          <a:p>
            <a:endParaRPr lang="en-GB" sz="1100" dirty="0" smtClean="0">
              <a:solidFill>
                <a:schemeClr val="tx1"/>
              </a:solidFill>
              <a:latin typeface="Arial" panose="020B0604020202020204" pitchFamily="34" charset="0"/>
              <a:cs typeface="Arial" panose="020B0604020202020204" pitchFamily="34" charset="0"/>
            </a:endParaRPr>
          </a:p>
          <a:p>
            <a:r>
              <a:rPr lang="en-GB" sz="1100" b="1" dirty="0" smtClean="0">
                <a:solidFill>
                  <a:schemeClr val="tx1"/>
                </a:solidFill>
                <a:latin typeface="Arial" panose="020B0604020202020204" pitchFamily="34" charset="0"/>
                <a:cs typeface="Arial" panose="020B0604020202020204" pitchFamily="34" charset="0"/>
              </a:rPr>
              <a:t>What </a:t>
            </a:r>
            <a:r>
              <a:rPr lang="en-GB" sz="1100" b="1" dirty="0">
                <a:solidFill>
                  <a:schemeClr val="tx1"/>
                </a:solidFill>
                <a:latin typeface="Arial" panose="020B0604020202020204" pitchFamily="34" charset="0"/>
                <a:cs typeface="Arial" panose="020B0604020202020204" pitchFamily="34" charset="0"/>
              </a:rPr>
              <a:t>is advocacy? </a:t>
            </a:r>
            <a:endParaRPr lang="en-GB" sz="1100" b="1" dirty="0" smtClean="0">
              <a:solidFill>
                <a:schemeClr val="tx1"/>
              </a:solidFill>
              <a:latin typeface="Arial" panose="020B0604020202020204" pitchFamily="34" charset="0"/>
              <a:cs typeface="Arial" panose="020B0604020202020204" pitchFamily="34" charset="0"/>
            </a:endParaRPr>
          </a:p>
          <a:p>
            <a:endParaRPr lang="en-GB" sz="1100" b="1" i="1" dirty="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a:solidFill>
                  <a:schemeClr val="tx1"/>
                </a:solidFill>
                <a:latin typeface="Arial" panose="020B0604020202020204" pitchFamily="34" charset="0"/>
                <a:cs typeface="Arial" panose="020B0604020202020204" pitchFamily="34" charset="0"/>
              </a:rPr>
              <a:t>action: </a:t>
            </a:r>
            <a:r>
              <a:rPr lang="en-GB" sz="1100" b="0" i="0" dirty="0">
                <a:solidFill>
                  <a:schemeClr val="tx1"/>
                </a:solidFill>
                <a:latin typeface="Arial" panose="020B0604020202020204" pitchFamily="34" charset="0"/>
                <a:cs typeface="Arial" panose="020B0604020202020204" pitchFamily="34" charset="0"/>
              </a:rPr>
              <a:t>Refer to </a:t>
            </a:r>
            <a:r>
              <a:rPr lang="en-GB" sz="1100" b="0" i="0" dirty="0" smtClean="0">
                <a:solidFill>
                  <a:schemeClr val="tx1"/>
                </a:solidFill>
                <a:latin typeface="Arial" panose="020B0604020202020204" pitchFamily="34" charset="0"/>
                <a:cs typeface="Arial" panose="020B0604020202020204" pitchFamily="34" charset="0"/>
              </a:rPr>
              <a:t>the definitions </a:t>
            </a:r>
            <a:r>
              <a:rPr lang="en-GB" sz="1100" b="0" i="0" dirty="0">
                <a:solidFill>
                  <a:schemeClr val="tx1"/>
                </a:solidFill>
                <a:latin typeface="Arial" panose="020B0604020202020204" pitchFamily="34" charset="0"/>
                <a:cs typeface="Arial" panose="020B0604020202020204" pitchFamily="34" charset="0"/>
              </a:rPr>
              <a:t>on </a:t>
            </a:r>
            <a:r>
              <a:rPr lang="en-GB" sz="1100" b="0" i="0" dirty="0" smtClean="0">
                <a:solidFill>
                  <a:schemeClr val="tx1"/>
                </a:solidFill>
                <a:latin typeface="Arial" panose="020B0604020202020204" pitchFamily="34" charset="0"/>
                <a:cs typeface="Arial" panose="020B0604020202020204" pitchFamily="34" charset="0"/>
              </a:rPr>
              <a:t>page 8 of the </a:t>
            </a:r>
            <a:r>
              <a:rPr lang="en-GB" sz="1100" b="0" i="1" dirty="0" smtClean="0">
                <a:solidFill>
                  <a:schemeClr val="tx1"/>
                </a:solidFill>
                <a:latin typeface="Arial" panose="020B0604020202020204" pitchFamily="34" charset="0"/>
                <a:cs typeface="Arial" panose="020B0604020202020204" pitchFamily="34" charset="0"/>
              </a:rPr>
              <a:t>What </a:t>
            </a:r>
            <a:r>
              <a:rPr lang="en-GB" sz="1100" b="0" i="1" dirty="0">
                <a:solidFill>
                  <a:schemeClr val="tx1"/>
                </a:solidFill>
                <a:latin typeface="Arial" panose="020B0604020202020204" pitchFamily="34" charset="0"/>
                <a:cs typeface="Arial" panose="020B0604020202020204" pitchFamily="34" charset="0"/>
              </a:rPr>
              <a:t>does the Act mean for </a:t>
            </a:r>
            <a:r>
              <a:rPr lang="en-GB" sz="1100" b="0" i="1" dirty="0" smtClean="0">
                <a:solidFill>
                  <a:schemeClr val="tx1"/>
                </a:solidFill>
                <a:latin typeface="Arial" panose="020B0604020202020204" pitchFamily="34" charset="0"/>
                <a:cs typeface="Arial" panose="020B0604020202020204" pitchFamily="34" charset="0"/>
              </a:rPr>
              <a:t>me?</a:t>
            </a:r>
            <a:r>
              <a:rPr lang="en-GB" sz="1100" b="0" i="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workbook.</a:t>
            </a:r>
            <a:endParaRPr lang="en-GB" sz="1100" b="0" i="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Advocacy </a:t>
            </a:r>
            <a:r>
              <a:rPr lang="en-GB" sz="1100" dirty="0" smtClean="0">
                <a:solidFill>
                  <a:schemeClr val="tx1"/>
                </a:solidFill>
                <a:latin typeface="Arial" panose="020B0604020202020204" pitchFamily="34" charset="0"/>
                <a:cs typeface="Arial" panose="020B0604020202020204" pitchFamily="34" charset="0"/>
              </a:rPr>
              <a:t>services help vulnerable people:</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Access </a:t>
            </a:r>
            <a:r>
              <a:rPr lang="en-GB" sz="1100" dirty="0">
                <a:solidFill>
                  <a:schemeClr val="tx1"/>
                </a:solidFill>
                <a:latin typeface="Arial" panose="020B0604020202020204" pitchFamily="34" charset="0"/>
                <a:cs typeface="Arial" panose="020B0604020202020204" pitchFamily="34" charset="0"/>
              </a:rPr>
              <a:t>information and </a:t>
            </a:r>
            <a:r>
              <a:rPr lang="en-GB" sz="1100" dirty="0" smtClean="0">
                <a:solidFill>
                  <a:schemeClr val="tx1"/>
                </a:solidFill>
                <a:latin typeface="Arial" panose="020B0604020202020204" pitchFamily="34" charset="0"/>
                <a:cs typeface="Arial" panose="020B0604020202020204" pitchFamily="34" charset="0"/>
              </a:rPr>
              <a:t>services</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Be </a:t>
            </a:r>
            <a:r>
              <a:rPr lang="en-GB" sz="1100" dirty="0">
                <a:solidFill>
                  <a:schemeClr val="tx1"/>
                </a:solidFill>
                <a:latin typeface="Arial" panose="020B0604020202020204" pitchFamily="34" charset="0"/>
                <a:cs typeface="Arial" panose="020B0604020202020204" pitchFamily="34" charset="0"/>
              </a:rPr>
              <a:t>involved in decisions about their </a:t>
            </a:r>
            <a:r>
              <a:rPr lang="en-GB" sz="1100" dirty="0" smtClean="0">
                <a:solidFill>
                  <a:schemeClr val="tx1"/>
                </a:solidFill>
                <a:latin typeface="Arial" panose="020B0604020202020204" pitchFamily="34" charset="0"/>
                <a:cs typeface="Arial" panose="020B0604020202020204" pitchFamily="34" charset="0"/>
              </a:rPr>
              <a:t>lives</a:t>
            </a: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Explore </a:t>
            </a:r>
            <a:r>
              <a:rPr lang="en-GB" sz="1100" dirty="0">
                <a:solidFill>
                  <a:schemeClr val="tx1"/>
                </a:solidFill>
                <a:latin typeface="Arial" panose="020B0604020202020204" pitchFamily="34" charset="0"/>
                <a:cs typeface="Arial" panose="020B0604020202020204" pitchFamily="34" charset="0"/>
              </a:rPr>
              <a:t>choices and options </a:t>
            </a:r>
            <a:endParaRPr lang="en-GB" sz="11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solidFill>
                  <a:schemeClr val="tx1"/>
                </a:solidFill>
                <a:latin typeface="Arial" panose="020B0604020202020204" pitchFamily="34" charset="0"/>
                <a:cs typeface="Arial" panose="020B0604020202020204" pitchFamily="34" charset="0"/>
              </a:rPr>
              <a:t>Express </a:t>
            </a:r>
            <a:r>
              <a:rPr lang="en-GB" sz="1100" dirty="0">
                <a:solidFill>
                  <a:schemeClr val="tx1"/>
                </a:solidFill>
                <a:latin typeface="Arial" panose="020B0604020202020204" pitchFamily="34" charset="0"/>
                <a:cs typeface="Arial" panose="020B0604020202020204" pitchFamily="34" charset="0"/>
              </a:rPr>
              <a:t>their needs and </a:t>
            </a:r>
            <a:r>
              <a:rPr lang="en-GB" sz="1100" dirty="0" smtClean="0">
                <a:solidFill>
                  <a:schemeClr val="tx1"/>
                </a:solidFill>
                <a:latin typeface="Arial" panose="020B0604020202020204" pitchFamily="34" charset="0"/>
                <a:cs typeface="Arial" panose="020B0604020202020204" pitchFamily="34" charset="0"/>
              </a:rPr>
              <a:t>wishes</a:t>
            </a:r>
          </a:p>
          <a:p>
            <a:endParaRPr lang="en-GB" sz="1100" dirty="0" smtClean="0">
              <a:solidFill>
                <a:schemeClr val="tx1"/>
              </a:solidFill>
              <a:latin typeface="Arial" panose="020B0604020202020204" pitchFamily="34" charset="0"/>
              <a:cs typeface="Arial" panose="020B0604020202020204" pitchFamily="34" charset="0"/>
            </a:endParaRPr>
          </a:p>
          <a:p>
            <a:r>
              <a:rPr lang="en-GB" sz="1100" dirty="0" smtClean="0">
                <a:solidFill>
                  <a:schemeClr val="tx1"/>
                </a:solidFill>
                <a:latin typeface="Arial" panose="020B0604020202020204" pitchFamily="34" charset="0"/>
                <a:cs typeface="Arial" panose="020B0604020202020204" pitchFamily="34" charset="0"/>
              </a:rPr>
              <a:t>Listen </a:t>
            </a:r>
            <a:r>
              <a:rPr lang="en-GB" sz="1100" dirty="0">
                <a:solidFill>
                  <a:schemeClr val="tx1"/>
                </a:solidFill>
                <a:latin typeface="Arial" panose="020B0604020202020204" pitchFamily="34" charset="0"/>
                <a:cs typeface="Arial" panose="020B0604020202020204" pitchFamily="34" charset="0"/>
              </a:rPr>
              <a:t>to this soundbite of </a:t>
            </a:r>
            <a:r>
              <a:rPr lang="en-GB" sz="1100" dirty="0" smtClean="0">
                <a:solidFill>
                  <a:schemeClr val="tx1"/>
                </a:solidFill>
                <a:latin typeface="Arial" panose="020B0604020202020204" pitchFamily="34" charset="0"/>
                <a:cs typeface="Arial" panose="020B0604020202020204" pitchFamily="34" charset="0"/>
              </a:rPr>
              <a:t>an </a:t>
            </a:r>
            <a:r>
              <a:rPr lang="en-GB" sz="1100" dirty="0">
                <a:solidFill>
                  <a:schemeClr val="tx1"/>
                </a:solidFill>
                <a:latin typeface="Arial" panose="020B0604020202020204" pitchFamily="34" charset="0"/>
                <a:cs typeface="Arial" panose="020B0604020202020204" pitchFamily="34" charset="0"/>
              </a:rPr>
              <a:t>advocacy officer who works in a project in Cardiff providing support to </a:t>
            </a:r>
            <a:r>
              <a:rPr lang="en-GB" sz="1100" dirty="0" smtClean="0">
                <a:solidFill>
                  <a:schemeClr val="tx1"/>
                </a:solidFill>
                <a:latin typeface="Arial" panose="020B0604020202020204" pitchFamily="34" charset="0"/>
                <a:cs typeface="Arial" panose="020B0604020202020204" pitchFamily="34" charset="0"/>
              </a:rPr>
              <a:t>minority ethnic elders </a:t>
            </a:r>
            <a:r>
              <a:rPr lang="en-GB" sz="1100" dirty="0">
                <a:solidFill>
                  <a:schemeClr val="tx1"/>
                </a:solidFill>
                <a:latin typeface="Arial" panose="020B0604020202020204" pitchFamily="34" charset="0"/>
                <a:cs typeface="Arial" panose="020B0604020202020204" pitchFamily="34" charset="0"/>
              </a:rPr>
              <a:t>through an </a:t>
            </a:r>
            <a:r>
              <a:rPr lang="en-GB" sz="1100" dirty="0" err="1" smtClean="0">
                <a:solidFill>
                  <a:schemeClr val="tx1"/>
                </a:solidFill>
                <a:latin typeface="Arial" panose="020B0604020202020204" pitchFamily="34" charset="0"/>
                <a:cs typeface="Arial" panose="020B0604020202020204" pitchFamily="34" charset="0"/>
              </a:rPr>
              <a:t>Advocafé</a:t>
            </a:r>
            <a:r>
              <a:rPr lang="en-GB" sz="1100" dirty="0" smtClean="0">
                <a:solidFill>
                  <a:schemeClr val="tx1"/>
                </a:solidFill>
                <a:latin typeface="Arial" panose="020B0604020202020204" pitchFamily="34" charset="0"/>
                <a:cs typeface="Arial" panose="020B0604020202020204" pitchFamily="34" charset="0"/>
              </a:rPr>
              <a:t>. </a:t>
            </a:r>
            <a:endParaRPr lang="en-GB" sz="1100" dirty="0">
              <a:solidFill>
                <a:schemeClr val="tx1"/>
              </a:solidFill>
              <a:latin typeface="Arial" panose="020B0604020202020204" pitchFamily="34" charset="0"/>
              <a:cs typeface="Arial" panose="020B0604020202020204" pitchFamily="34" charset="0"/>
            </a:endParaRPr>
          </a:p>
          <a:p>
            <a:endParaRPr lang="en-GB" sz="1100" b="0" i="0" dirty="0" smtClean="0">
              <a:solidFill>
                <a:schemeClr val="tx1"/>
              </a:solidFill>
              <a:latin typeface="Arial" panose="020B0604020202020204" pitchFamily="34" charset="0"/>
              <a:cs typeface="Arial" panose="020B0604020202020204" pitchFamily="34" charset="0"/>
            </a:endParaRPr>
          </a:p>
          <a:p>
            <a:r>
              <a:rPr lang="en-GB" sz="1100" b="1" i="0" dirty="0" smtClean="0">
                <a:solidFill>
                  <a:schemeClr val="tx1"/>
                </a:solidFill>
                <a:latin typeface="Arial" panose="020B0604020202020204" pitchFamily="34" charset="0"/>
                <a:cs typeface="Arial" panose="020B0604020202020204" pitchFamily="34" charset="0"/>
              </a:rPr>
              <a:t>Facilitator </a:t>
            </a:r>
            <a:r>
              <a:rPr lang="en-GB" sz="1100" b="1" i="0" dirty="0" smtClean="0">
                <a:solidFill>
                  <a:schemeClr val="tx1"/>
                </a:solidFill>
                <a:latin typeface="Arial" panose="020B0604020202020204" pitchFamily="34" charset="0"/>
                <a:cs typeface="Arial" panose="020B0604020202020204" pitchFamily="34" charset="0"/>
              </a:rPr>
              <a:t>action:</a:t>
            </a:r>
            <a:r>
              <a:rPr lang="en-GB" sz="1100" b="0" i="0" dirty="0" smtClean="0">
                <a:solidFill>
                  <a:schemeClr val="tx1"/>
                </a:solidFill>
                <a:latin typeface="Arial" panose="020B0604020202020204" pitchFamily="34" charset="0"/>
                <a:cs typeface="Arial" panose="020B0604020202020204" pitchFamily="34" charset="0"/>
              </a:rPr>
              <a:t> Click </a:t>
            </a:r>
            <a:r>
              <a:rPr lang="en-GB" sz="1100" b="0" i="0" dirty="0" smtClean="0">
                <a:solidFill>
                  <a:schemeClr val="tx1"/>
                </a:solidFill>
                <a:latin typeface="Arial" panose="020B0604020202020204" pitchFamily="34" charset="0"/>
                <a:cs typeface="Arial" panose="020B0604020202020204" pitchFamily="34" charset="0"/>
              </a:rPr>
              <a:t>the hyperlink </a:t>
            </a:r>
            <a:r>
              <a:rPr lang="en-GB" sz="1100" b="0" i="0" dirty="0">
                <a:solidFill>
                  <a:schemeClr val="tx1"/>
                </a:solidFill>
                <a:latin typeface="Arial" panose="020B0604020202020204" pitchFamily="34" charset="0"/>
                <a:cs typeface="Arial" panose="020B0604020202020204" pitchFamily="34" charset="0"/>
              </a:rPr>
              <a:t>on </a:t>
            </a:r>
            <a:r>
              <a:rPr lang="en-GB" sz="1100" b="0" i="0" dirty="0" smtClean="0">
                <a:solidFill>
                  <a:schemeClr val="tx1"/>
                </a:solidFill>
                <a:latin typeface="Arial" panose="020B0604020202020204" pitchFamily="34" charset="0"/>
                <a:cs typeface="Arial" panose="020B0604020202020204" pitchFamily="34" charset="0"/>
              </a:rPr>
              <a:t>the</a:t>
            </a:r>
            <a:r>
              <a:rPr lang="en-GB" sz="1100" b="0" i="0" baseline="0" dirty="0" smtClean="0">
                <a:solidFill>
                  <a:schemeClr val="tx1"/>
                </a:solidFill>
                <a:latin typeface="Arial" panose="020B0604020202020204" pitchFamily="34" charset="0"/>
                <a:cs typeface="Arial" panose="020B0604020202020204" pitchFamily="34" charset="0"/>
              </a:rPr>
              <a:t> </a:t>
            </a:r>
            <a:r>
              <a:rPr lang="en-GB" sz="1100" b="0" i="0" dirty="0" smtClean="0">
                <a:solidFill>
                  <a:schemeClr val="tx1"/>
                </a:solidFill>
                <a:latin typeface="Arial" panose="020B0604020202020204" pitchFamily="34" charset="0"/>
                <a:cs typeface="Arial" panose="020B0604020202020204" pitchFamily="34" charset="0"/>
              </a:rPr>
              <a:t>slide </a:t>
            </a:r>
            <a:r>
              <a:rPr lang="en-GB" sz="1100" b="0" i="0" dirty="0">
                <a:solidFill>
                  <a:schemeClr val="tx1"/>
                </a:solidFill>
                <a:latin typeface="Arial" panose="020B0604020202020204" pitchFamily="34" charset="0"/>
                <a:cs typeface="Arial" panose="020B0604020202020204" pitchFamily="34" charset="0"/>
              </a:rPr>
              <a:t>to listen to </a:t>
            </a:r>
            <a:r>
              <a:rPr lang="en-GB" sz="1100" b="0" i="0" dirty="0" smtClean="0">
                <a:solidFill>
                  <a:schemeClr val="tx1"/>
                </a:solidFill>
                <a:latin typeface="Arial" panose="020B0604020202020204" pitchFamily="34" charset="0"/>
                <a:cs typeface="Arial" panose="020B0604020202020204" pitchFamily="34" charset="0"/>
              </a:rPr>
              <a:t>the soundbite.</a:t>
            </a:r>
            <a:endParaRPr lang="en-GB" sz="1100" b="0" i="0" dirty="0">
              <a:solidFill>
                <a:schemeClr val="tx1"/>
              </a:solidFill>
              <a:latin typeface="Arial" panose="020B0604020202020204" pitchFamily="34" charset="0"/>
              <a:cs typeface="Arial" panose="020B0604020202020204" pitchFamily="34" charset="0"/>
            </a:endParaRPr>
          </a:p>
          <a:p>
            <a:endParaRPr lang="en-GB" sz="1050" dirty="0"/>
          </a:p>
        </p:txBody>
      </p:sp>
      <p:sp>
        <p:nvSpPr>
          <p:cNvPr id="4" name="Slide Number Placeholder 3"/>
          <p:cNvSpPr>
            <a:spLocks noGrp="1"/>
          </p:cNvSpPr>
          <p:nvPr>
            <p:ph type="sldNum" sz="quarter" idx="10"/>
          </p:nvPr>
        </p:nvSpPr>
        <p:spPr/>
        <p:txBody>
          <a:bodyPr/>
          <a:lstStyle/>
          <a:p>
            <a:fld id="{6A4AAAC3-7B93-4108-9BB7-94A250CD2D89}" type="slidenum">
              <a:rPr lang="en-GB" smtClean="0"/>
              <a:t>6</a:t>
            </a:fld>
            <a:endParaRPr lang="en-GB" dirty="0"/>
          </a:p>
        </p:txBody>
      </p:sp>
    </p:spTree>
    <p:extLst>
      <p:ext uri="{BB962C8B-B14F-4D97-AF65-F5344CB8AC3E}">
        <p14:creationId xmlns:p14="http://schemas.microsoft.com/office/powerpoint/2010/main" val="117729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15975"/>
            <a:ext cx="4467225" cy="3351213"/>
          </a:xfrm>
        </p:spPr>
      </p:sp>
      <p:sp>
        <p:nvSpPr>
          <p:cNvPr id="3" name="Notes Placeholder 2"/>
          <p:cNvSpPr>
            <a:spLocks noGrp="1"/>
          </p:cNvSpPr>
          <p:nvPr>
            <p:ph type="body" idx="1"/>
          </p:nvPr>
        </p:nvSpPr>
        <p:spPr>
          <a:xfrm>
            <a:off x="313151" y="4777958"/>
            <a:ext cx="6125227" cy="3909238"/>
          </a:xfrm>
        </p:spPr>
        <p:txBody>
          <a:bodyPr/>
          <a:lstStyle/>
          <a:p>
            <a:r>
              <a:rPr lang="en-GB" sz="1200" b="1" i="0" dirty="0" smtClean="0">
                <a:solidFill>
                  <a:schemeClr val="tx1"/>
                </a:solidFill>
                <a:latin typeface="Arial" panose="020B0604020202020204" pitchFamily="34" charset="0"/>
                <a:cs typeface="Arial" panose="020B0604020202020204" pitchFamily="34" charset="0"/>
              </a:rPr>
              <a:t>Facilitator note: </a:t>
            </a:r>
          </a:p>
          <a:p>
            <a:r>
              <a:rPr lang="en-GB" sz="1200" i="0" dirty="0" smtClean="0">
                <a:solidFill>
                  <a:schemeClr val="tx1"/>
                </a:solidFill>
                <a:latin typeface="Arial" panose="020B0604020202020204" pitchFamily="34" charset="0"/>
                <a:cs typeface="Arial" panose="020B0604020202020204" pitchFamily="34" charset="0"/>
              </a:rPr>
              <a:t>This activity can be undertaken individually or</a:t>
            </a:r>
            <a:r>
              <a:rPr lang="en-GB" sz="1200" i="0" baseline="0" dirty="0" smtClean="0">
                <a:solidFill>
                  <a:schemeClr val="tx1"/>
                </a:solidFill>
                <a:latin typeface="Arial" panose="020B0604020202020204" pitchFamily="34" charset="0"/>
                <a:cs typeface="Arial" panose="020B0604020202020204" pitchFamily="34" charset="0"/>
              </a:rPr>
              <a:t> in</a:t>
            </a:r>
            <a:r>
              <a:rPr lang="en-GB" sz="1200" i="0" dirty="0" smtClean="0">
                <a:solidFill>
                  <a:schemeClr val="tx1"/>
                </a:solidFill>
                <a:latin typeface="Arial" panose="020B0604020202020204" pitchFamily="34" charset="0"/>
                <a:cs typeface="Arial" panose="020B0604020202020204" pitchFamily="34" charset="0"/>
              </a:rPr>
              <a:t> small groups,</a:t>
            </a:r>
            <a:r>
              <a:rPr lang="en-GB" sz="1200" i="0" baseline="0" dirty="0" smtClean="0">
                <a:solidFill>
                  <a:schemeClr val="tx1"/>
                </a:solidFill>
                <a:latin typeface="Arial" panose="020B0604020202020204" pitchFamily="34" charset="0"/>
                <a:cs typeface="Arial" panose="020B0604020202020204" pitchFamily="34" charset="0"/>
              </a:rPr>
              <a:t> with opportunity to feedback into a larger group discussion with facilitator input.</a:t>
            </a:r>
          </a:p>
          <a:p>
            <a:endParaRPr lang="en-GB" i="0" dirty="0"/>
          </a:p>
        </p:txBody>
      </p:sp>
      <p:sp>
        <p:nvSpPr>
          <p:cNvPr id="4" name="Slide Number Placeholder 3"/>
          <p:cNvSpPr>
            <a:spLocks noGrp="1"/>
          </p:cNvSpPr>
          <p:nvPr>
            <p:ph type="sldNum" sz="quarter" idx="10"/>
          </p:nvPr>
        </p:nvSpPr>
        <p:spPr/>
        <p:txBody>
          <a:bodyPr/>
          <a:lstStyle/>
          <a:p>
            <a:fld id="{6A4AAAC3-7B93-4108-9BB7-94A250CD2D89}" type="slidenum">
              <a:rPr lang="en-GB" smtClean="0"/>
              <a:t>7</a:t>
            </a:fld>
            <a:endParaRPr lang="en-GB" dirty="0"/>
          </a:p>
        </p:txBody>
      </p:sp>
    </p:spTree>
    <p:extLst>
      <p:ext uri="{BB962C8B-B14F-4D97-AF65-F5344CB8AC3E}">
        <p14:creationId xmlns:p14="http://schemas.microsoft.com/office/powerpoint/2010/main" val="33846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815975"/>
            <a:ext cx="4467225" cy="3351213"/>
          </a:xfrm>
        </p:spPr>
      </p:sp>
      <p:sp>
        <p:nvSpPr>
          <p:cNvPr id="3" name="Notes Placeholder 2"/>
          <p:cNvSpPr>
            <a:spLocks noGrp="1"/>
          </p:cNvSpPr>
          <p:nvPr>
            <p:ph type="body" idx="1"/>
          </p:nvPr>
        </p:nvSpPr>
        <p:spPr>
          <a:xfrm>
            <a:off x="463463" y="4459266"/>
            <a:ext cx="5874707" cy="4227930"/>
          </a:xfrm>
        </p:spPr>
        <p:txBody>
          <a:bodyPr/>
          <a:lstStyle/>
          <a:p>
            <a:r>
              <a:rPr lang="en-GB" b="1" i="0" dirty="0" smtClean="0">
                <a:solidFill>
                  <a:schemeClr val="tx1"/>
                </a:solidFill>
                <a:latin typeface="Arial" panose="020B0604020202020204" pitchFamily="34" charset="0"/>
                <a:cs typeface="Arial" panose="020B0604020202020204" pitchFamily="34" charset="0"/>
              </a:rPr>
              <a:t>Slide commentary:</a:t>
            </a:r>
          </a:p>
          <a:p>
            <a:r>
              <a:rPr lang="en-GB" i="0" dirty="0" smtClean="0">
                <a:solidFill>
                  <a:schemeClr val="tx1"/>
                </a:solidFill>
                <a:latin typeface="Arial" panose="020B0604020202020204" pitchFamily="34" charset="0"/>
                <a:cs typeface="Arial" panose="020B0604020202020204" pitchFamily="34" charset="0"/>
              </a:rPr>
              <a:t>It is important that timely advice and assistance is provided to individuals to prevent things reaching a crisis point for them. Stepping in early to</a:t>
            </a:r>
            <a:r>
              <a:rPr lang="en-GB" i="0" baseline="0" dirty="0" smtClean="0">
                <a:solidFill>
                  <a:schemeClr val="tx1"/>
                </a:solidFill>
                <a:latin typeface="Arial" panose="020B0604020202020204" pitchFamily="34" charset="0"/>
                <a:cs typeface="Arial" panose="020B0604020202020204" pitchFamily="34" charset="0"/>
              </a:rPr>
              <a:t> help people is crucial as it can reduce or delay the need for longer term care and support.</a:t>
            </a:r>
          </a:p>
          <a:p>
            <a:endParaRPr lang="en-GB" i="1" baseline="0" dirty="0" smtClean="0">
              <a:solidFill>
                <a:schemeClr val="tx1"/>
              </a:solidFill>
              <a:latin typeface="Arial" panose="020B0604020202020204" pitchFamily="34" charset="0"/>
              <a:cs typeface="Arial" panose="020B0604020202020204" pitchFamily="34" charset="0"/>
            </a:endParaRPr>
          </a:p>
          <a:p>
            <a:pPr marL="0" indent="0">
              <a:lnSpc>
                <a:spcPct val="115000"/>
              </a:lnSpc>
              <a:spcAft>
                <a:spcPts val="1000"/>
              </a:spcAft>
              <a:buFont typeface="Courier New" panose="02070309020205020404" pitchFamily="49" charset="0"/>
              <a:buNone/>
            </a:pPr>
            <a:r>
              <a:rPr lang="en-GB" sz="1200" b="0" i="0" baseline="0" dirty="0" smtClean="0">
                <a:solidFill>
                  <a:schemeClr val="tx1"/>
                </a:solidFill>
                <a:latin typeface="Arial" panose="020B0604020202020204" pitchFamily="34" charset="0"/>
                <a:cs typeface="Arial" panose="020B0604020202020204" pitchFamily="34" charset="0"/>
              </a:rPr>
              <a:t>The Act is designed to ensure that:</a:t>
            </a:r>
          </a:p>
          <a:p>
            <a:pPr marL="171450" indent="-171450">
              <a:lnSpc>
                <a:spcPct val="115000"/>
              </a:lnSpc>
              <a:spcAft>
                <a:spcPts val="1000"/>
              </a:spcAft>
              <a:buFont typeface="Arial" panose="020B0604020202020204" pitchFamily="34" charset="0"/>
              <a:buChar char="•"/>
            </a:pPr>
            <a:r>
              <a:rPr lang="en-GB" sz="1200" b="0" dirty="0" smtClean="0">
                <a:solidFill>
                  <a:schemeClr val="tx1"/>
                </a:solidFill>
                <a:latin typeface="Arial" panose="020B0604020202020204" pitchFamily="34" charset="0"/>
                <a:ea typeface="Calibri" panose="020F0502020204030204" pitchFamily="34" charset="0"/>
                <a:cs typeface="Arial" panose="020B0604020202020204" pitchFamily="34" charset="0"/>
              </a:rPr>
              <a:t>People can ask for the help they need when they need it to prevent their situation getting worse, and</a:t>
            </a:r>
          </a:p>
          <a:p>
            <a:pPr marL="171450" indent="-171450">
              <a:lnSpc>
                <a:spcPct val="115000"/>
              </a:lnSpc>
              <a:spcAft>
                <a:spcPts val="1000"/>
              </a:spcAft>
              <a:buFont typeface="Arial" panose="020B0604020202020204" pitchFamily="34" charset="0"/>
              <a:buChar char="•"/>
            </a:pPr>
            <a:r>
              <a:rPr lang="en-GB" sz="1200" b="0" dirty="0" smtClean="0">
                <a:solidFill>
                  <a:schemeClr val="tx1"/>
                </a:solidFill>
                <a:latin typeface="Arial" panose="020B0604020202020204" pitchFamily="34" charset="0"/>
                <a:cs typeface="Arial" panose="020B0604020202020204" pitchFamily="34" charset="0"/>
              </a:rPr>
              <a:t>Carers can access support to assist them in their caring roles and maintain their own well-being</a:t>
            </a:r>
            <a:endParaRPr lang="en-GB" i="1" dirty="0" smtClean="0">
              <a:solidFill>
                <a:schemeClr val="tx1"/>
              </a:solidFill>
              <a:latin typeface="Arial" panose="020B0604020202020204" pitchFamily="34" charset="0"/>
              <a:cs typeface="Arial" panose="020B0604020202020204" pitchFamily="34" charset="0"/>
            </a:endParaRPr>
          </a:p>
          <a:p>
            <a:endParaRPr lang="en-GB" b="1" i="0" dirty="0" smtClean="0">
              <a:solidFill>
                <a:schemeClr val="tx1"/>
              </a:solidFill>
              <a:latin typeface="Arial" panose="020B0604020202020204" pitchFamily="34" charset="0"/>
              <a:cs typeface="Arial" panose="020B0604020202020204" pitchFamily="34" charset="0"/>
            </a:endParaRPr>
          </a:p>
          <a:p>
            <a:r>
              <a:rPr lang="en-GB" b="1" i="0" dirty="0" smtClean="0">
                <a:solidFill>
                  <a:schemeClr val="tx1"/>
                </a:solidFill>
                <a:latin typeface="Arial" panose="020B0604020202020204" pitchFamily="34" charset="0"/>
                <a:cs typeface="Arial" panose="020B0604020202020204" pitchFamily="34" charset="0"/>
              </a:rPr>
              <a:t>Facilitator</a:t>
            </a:r>
            <a:r>
              <a:rPr lang="en-GB" b="1" dirty="0" smtClean="0">
                <a:latin typeface="Arial" panose="020B0604020202020204" pitchFamily="34" charset="0"/>
                <a:cs typeface="Arial" panose="020B0604020202020204" pitchFamily="34" charset="0"/>
              </a:rPr>
              <a:t> </a:t>
            </a:r>
            <a:r>
              <a:rPr lang="en-GB" b="1" i="0" baseline="0" dirty="0" smtClean="0">
                <a:solidFill>
                  <a:schemeClr val="tx1"/>
                </a:solidFill>
                <a:latin typeface="Arial" panose="020B0604020202020204" pitchFamily="34" charset="0"/>
                <a:cs typeface="Arial" panose="020B0604020202020204" pitchFamily="34" charset="0"/>
              </a:rPr>
              <a:t>action: </a:t>
            </a:r>
          </a:p>
          <a:p>
            <a:r>
              <a:rPr lang="en-GB" i="0" baseline="0" dirty="0" smtClean="0">
                <a:solidFill>
                  <a:schemeClr val="tx1"/>
                </a:solidFill>
                <a:latin typeface="Arial" panose="020B0604020202020204" pitchFamily="34" charset="0"/>
                <a:cs typeface="Arial" panose="020B0604020202020204" pitchFamily="34" charset="0"/>
              </a:rPr>
              <a:t>There are three case studies and associated learning activities for this principle included in the </a:t>
            </a:r>
            <a:r>
              <a:rPr lang="en-GB" i="1" dirty="0" smtClean="0">
                <a:solidFill>
                  <a:schemeClr val="tx1"/>
                </a:solidFill>
                <a:latin typeface="Arial" panose="020B0604020202020204" pitchFamily="34" charset="0"/>
                <a:cs typeface="Arial" panose="020B0604020202020204" pitchFamily="34" charset="0"/>
              </a:rPr>
              <a:t>What </a:t>
            </a:r>
            <a:r>
              <a:rPr lang="en-GB" i="1" dirty="0">
                <a:solidFill>
                  <a:schemeClr val="tx1"/>
                </a:solidFill>
                <a:latin typeface="Arial" panose="020B0604020202020204" pitchFamily="34" charset="0"/>
                <a:cs typeface="Arial" panose="020B0604020202020204" pitchFamily="34" charset="0"/>
              </a:rPr>
              <a:t>does the Act mean for </a:t>
            </a:r>
            <a:r>
              <a:rPr lang="en-GB" i="1" dirty="0" smtClean="0">
                <a:solidFill>
                  <a:schemeClr val="tx1"/>
                </a:solidFill>
                <a:latin typeface="Arial" panose="020B0604020202020204" pitchFamily="34" charset="0"/>
                <a:cs typeface="Arial" panose="020B0604020202020204" pitchFamily="34" charset="0"/>
              </a:rPr>
              <a:t>me?</a:t>
            </a:r>
            <a:r>
              <a:rPr lang="en-GB" i="0" dirty="0" smtClean="0">
                <a:solidFill>
                  <a:schemeClr val="tx1"/>
                </a:solidFill>
                <a:latin typeface="Arial" panose="020B0604020202020204" pitchFamily="34" charset="0"/>
                <a:cs typeface="Arial" panose="020B0604020202020204" pitchFamily="34" charset="0"/>
              </a:rPr>
              <a:t> </a:t>
            </a:r>
            <a:r>
              <a:rPr lang="en-GB" i="0" dirty="0" smtClean="0">
                <a:solidFill>
                  <a:schemeClr val="tx1"/>
                </a:solidFill>
                <a:latin typeface="Arial" panose="020B0604020202020204" pitchFamily="34" charset="0"/>
                <a:cs typeface="Arial" panose="020B0604020202020204" pitchFamily="34" charset="0"/>
              </a:rPr>
              <a:t>workbook (pages 12-14)</a:t>
            </a:r>
            <a:r>
              <a:rPr lang="en-GB" i="0" baseline="0" dirty="0" smtClean="0">
                <a:solidFill>
                  <a:schemeClr val="tx1"/>
                </a:solidFill>
                <a:latin typeface="Arial" panose="020B0604020202020204" pitchFamily="34" charset="0"/>
                <a:cs typeface="Arial" panose="020B0604020202020204" pitchFamily="34" charset="0"/>
              </a:rPr>
              <a:t>. Choose the case study that is most appropriate for the staff group you are working with. The page can be photocopied for individual or group-based completion and reflective discussion.</a:t>
            </a:r>
            <a:endParaRPr lang="en-GB"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8</a:t>
            </a:fld>
            <a:endParaRPr lang="en-GB" dirty="0"/>
          </a:p>
        </p:txBody>
      </p:sp>
    </p:spTree>
    <p:extLst>
      <p:ext uri="{BB962C8B-B14F-4D97-AF65-F5344CB8AC3E}">
        <p14:creationId xmlns:p14="http://schemas.microsoft.com/office/powerpoint/2010/main" val="37860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903288"/>
            <a:ext cx="4467225" cy="3351212"/>
          </a:xfrm>
        </p:spPr>
      </p:sp>
      <p:sp>
        <p:nvSpPr>
          <p:cNvPr id="3" name="Notes Placeholder 2"/>
          <p:cNvSpPr>
            <a:spLocks noGrp="1"/>
          </p:cNvSpPr>
          <p:nvPr>
            <p:ph type="body" idx="1"/>
          </p:nvPr>
        </p:nvSpPr>
        <p:spPr>
          <a:xfrm>
            <a:off x="425885" y="4777958"/>
            <a:ext cx="6012493" cy="3909238"/>
          </a:xfrm>
        </p:spPr>
        <p:txBody>
          <a:bodyPr/>
          <a:lstStyle/>
          <a:p>
            <a:r>
              <a:rPr lang="en-GB" sz="1200" b="1" dirty="0" smtClean="0">
                <a:solidFill>
                  <a:schemeClr val="tx1"/>
                </a:solidFill>
                <a:latin typeface="Arial" panose="020B0604020202020204" pitchFamily="34" charset="0"/>
                <a:cs typeface="Arial" panose="020B0604020202020204" pitchFamily="34" charset="0"/>
              </a:rPr>
              <a:t>Slide commentary:</a:t>
            </a:r>
          </a:p>
          <a:p>
            <a:r>
              <a:rPr lang="en-GB" sz="1200" dirty="0" smtClean="0">
                <a:solidFill>
                  <a:schemeClr val="tx1"/>
                </a:solidFill>
                <a:latin typeface="Arial" panose="020B0604020202020204" pitchFamily="34" charset="0"/>
                <a:cs typeface="Arial" panose="020B0604020202020204" pitchFamily="34" charset="0"/>
              </a:rPr>
              <a:t>At </a:t>
            </a:r>
            <a:r>
              <a:rPr lang="en-GB" sz="1200" dirty="0">
                <a:solidFill>
                  <a:schemeClr val="tx1"/>
                </a:solidFill>
                <a:latin typeface="Arial" panose="020B0604020202020204" pitchFamily="34" charset="0"/>
                <a:cs typeface="Arial" panose="020B0604020202020204" pitchFamily="34" charset="0"/>
              </a:rPr>
              <a:t>the heart of the Act is people’s right to well-being. While people have a responsibility for their own well-being, it’s recognised that some people will need help to achieve this. The Act will change the way social services and health, as well as other care services, voluntary and community groups, work together to help and support people. It places an emphasis on ensuring people who need care and support, and carers who need support, enjoy well-being in every area of their lives.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are many interpretations of well-being. The Oxford English Dictionary defines well-being as </a:t>
            </a:r>
            <a:r>
              <a:rPr lang="en-GB" sz="1200" i="1" dirty="0">
                <a:solidFill>
                  <a:schemeClr val="tx1"/>
                </a:solidFill>
                <a:latin typeface="Arial" panose="020B0604020202020204" pitchFamily="34" charset="0"/>
                <a:cs typeface="Arial" panose="020B0604020202020204" pitchFamily="34" charset="0"/>
              </a:rPr>
              <a:t>“the state of being comfortable, healthy or </a:t>
            </a:r>
            <a:r>
              <a:rPr lang="en-GB" sz="1200" i="1" dirty="0" smtClean="0">
                <a:solidFill>
                  <a:schemeClr val="tx1"/>
                </a:solidFill>
                <a:latin typeface="Arial" panose="020B0604020202020204" pitchFamily="34" charset="0"/>
                <a:cs typeface="Arial" panose="020B0604020202020204" pitchFamily="34" charset="0"/>
              </a:rPr>
              <a:t>happy”</a:t>
            </a:r>
            <a:r>
              <a:rPr lang="en-GB" sz="1200" i="0" dirty="0" smtClean="0">
                <a:solidFill>
                  <a:schemeClr val="tx1"/>
                </a:solidFill>
                <a:latin typeface="Arial" panose="020B0604020202020204" pitchFamily="34" charset="0"/>
                <a:cs typeface="Arial" panose="020B0604020202020204" pitchFamily="34" charset="0"/>
              </a:rPr>
              <a:t>.</a:t>
            </a:r>
            <a:r>
              <a:rPr lang="en-GB" sz="1200" dirty="0" smtClean="0">
                <a:solidFill>
                  <a:schemeClr val="tx1"/>
                </a:solidFill>
                <a:latin typeface="Arial" panose="020B0604020202020204" pitchFamily="34" charset="0"/>
                <a:cs typeface="Arial" panose="020B0604020202020204" pitchFamily="34" charset="0"/>
              </a:rPr>
              <a:t> </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4AAAC3-7B93-4108-9BB7-94A250CD2D89}" type="slidenum">
              <a:rPr lang="en-GB" smtClean="0"/>
              <a:t>9</a:t>
            </a:fld>
            <a:endParaRPr lang="en-GB"/>
          </a:p>
        </p:txBody>
      </p:sp>
    </p:spTree>
    <p:extLst>
      <p:ext uri="{BB962C8B-B14F-4D97-AF65-F5344CB8AC3E}">
        <p14:creationId xmlns:p14="http://schemas.microsoft.com/office/powerpoint/2010/main" val="84197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990600"/>
            <a:ext cx="4467225" cy="3351213"/>
          </a:xfrm>
        </p:spPr>
      </p:sp>
      <p:sp>
        <p:nvSpPr>
          <p:cNvPr id="3" name="Notes Placeholder 2"/>
          <p:cNvSpPr>
            <a:spLocks noGrp="1"/>
          </p:cNvSpPr>
          <p:nvPr>
            <p:ph type="body" idx="1"/>
          </p:nvPr>
        </p:nvSpPr>
        <p:spPr>
          <a:xfrm>
            <a:off x="463463" y="4777958"/>
            <a:ext cx="5962389" cy="3909238"/>
          </a:xfrm>
        </p:spPr>
        <p:txBody>
          <a:bodyPr/>
          <a:lstStyle/>
          <a:p>
            <a:r>
              <a:rPr lang="en-GB" sz="1200" b="1" dirty="0" smtClean="0">
                <a:solidFill>
                  <a:schemeClr val="tx1"/>
                </a:solidFill>
                <a:latin typeface="Arial" panose="020B0604020202020204" pitchFamily="34" charset="0"/>
                <a:cs typeface="Arial" panose="020B0604020202020204" pitchFamily="34" charset="0"/>
              </a:rPr>
              <a:t>Slide commentary:</a:t>
            </a:r>
          </a:p>
          <a:p>
            <a:r>
              <a:rPr lang="en-GB" sz="1200" dirty="0" smtClean="0">
                <a:solidFill>
                  <a:schemeClr val="tx1"/>
                </a:solidFill>
                <a:latin typeface="Arial" panose="020B0604020202020204" pitchFamily="34" charset="0"/>
                <a:cs typeface="Arial" panose="020B0604020202020204" pitchFamily="34" charset="0"/>
              </a:rPr>
              <a:t>In </a:t>
            </a:r>
            <a:r>
              <a:rPr lang="en-GB" sz="1200" dirty="0">
                <a:solidFill>
                  <a:schemeClr val="tx1"/>
                </a:solidFill>
                <a:latin typeface="Arial" panose="020B0604020202020204" pitchFamily="34" charset="0"/>
                <a:cs typeface="Arial" panose="020B0604020202020204" pitchFamily="34" charset="0"/>
              </a:rPr>
              <a:t>supporting individuals with their well-being, it is essential to understand what this means to them.</a:t>
            </a:r>
          </a:p>
          <a:p>
            <a:endParaRPr lang="en-GB" sz="1200" dirty="0">
              <a:solidFill>
                <a:schemeClr val="tx1"/>
              </a:solidFill>
              <a:latin typeface="Arial" panose="020B0604020202020204" pitchFamily="34" charset="0"/>
              <a:cs typeface="Arial" panose="020B0604020202020204" pitchFamily="34" charset="0"/>
            </a:endParaRPr>
          </a:p>
          <a:p>
            <a:r>
              <a:rPr lang="en-GB" sz="1200" b="1" i="0" dirty="0">
                <a:solidFill>
                  <a:schemeClr val="tx1"/>
                </a:solidFill>
                <a:latin typeface="Arial" panose="020B0604020202020204" pitchFamily="34" charset="0"/>
                <a:cs typeface="Arial" panose="020B0604020202020204" pitchFamily="34" charset="0"/>
              </a:rPr>
              <a:t>Facilitator action: </a:t>
            </a:r>
            <a:endParaRPr lang="en-GB" sz="1200" b="1" i="0" dirty="0" smtClean="0">
              <a:solidFill>
                <a:schemeClr val="tx1"/>
              </a:solidFill>
              <a:latin typeface="Arial" panose="020B0604020202020204" pitchFamily="34" charset="0"/>
              <a:cs typeface="Arial" panose="020B0604020202020204" pitchFamily="34" charset="0"/>
            </a:endParaRPr>
          </a:p>
          <a:p>
            <a:r>
              <a:rPr lang="en-GB" sz="1200" i="0" dirty="0" smtClean="0">
                <a:solidFill>
                  <a:schemeClr val="tx1"/>
                </a:solidFill>
                <a:latin typeface="Arial" panose="020B0604020202020204" pitchFamily="34" charset="0"/>
                <a:cs typeface="Arial" panose="020B0604020202020204" pitchFamily="34" charset="0"/>
              </a:rPr>
              <a:t>Encourage </a:t>
            </a:r>
            <a:r>
              <a:rPr lang="en-GB" sz="1200" i="0" dirty="0">
                <a:solidFill>
                  <a:schemeClr val="tx1"/>
                </a:solidFill>
                <a:latin typeface="Arial" panose="020B0604020202020204" pitchFamily="34" charset="0"/>
                <a:cs typeface="Arial" panose="020B0604020202020204" pitchFamily="34" charset="0"/>
              </a:rPr>
              <a:t>individual or </a:t>
            </a:r>
            <a:r>
              <a:rPr lang="en-GB" sz="1200" i="0" dirty="0" smtClean="0">
                <a:solidFill>
                  <a:schemeClr val="tx1"/>
                </a:solidFill>
                <a:latin typeface="Arial" panose="020B0604020202020204" pitchFamily="34" charset="0"/>
                <a:cs typeface="Arial" panose="020B0604020202020204" pitchFamily="34" charset="0"/>
              </a:rPr>
              <a:t>group-based </a:t>
            </a:r>
            <a:r>
              <a:rPr lang="en-GB" sz="1200" i="0" dirty="0">
                <a:solidFill>
                  <a:schemeClr val="tx1"/>
                </a:solidFill>
                <a:latin typeface="Arial" panose="020B0604020202020204" pitchFamily="34" charset="0"/>
                <a:cs typeface="Arial" panose="020B0604020202020204" pitchFamily="34" charset="0"/>
              </a:rPr>
              <a:t>reflection on what well-being means on a personal level, highlighting that people will have different perspectives on what is </a:t>
            </a:r>
            <a:r>
              <a:rPr lang="en-GB" sz="1200" i="0" dirty="0" smtClean="0">
                <a:solidFill>
                  <a:schemeClr val="tx1"/>
                </a:solidFill>
                <a:latin typeface="Arial" panose="020B0604020202020204" pitchFamily="34" charset="0"/>
                <a:cs typeface="Arial" panose="020B0604020202020204" pitchFamily="34" charset="0"/>
              </a:rPr>
              <a:t>important</a:t>
            </a:r>
            <a:r>
              <a:rPr lang="en-GB" sz="1200" i="0" baseline="0" dirty="0" smtClean="0">
                <a:solidFill>
                  <a:schemeClr val="tx1"/>
                </a:solidFill>
                <a:latin typeface="Arial" panose="020B0604020202020204" pitchFamily="34" charset="0"/>
                <a:cs typeface="Arial" panose="020B0604020202020204" pitchFamily="34" charset="0"/>
              </a:rPr>
              <a:t> for</a:t>
            </a:r>
            <a:r>
              <a:rPr lang="en-GB" sz="1200" i="0" dirty="0" smtClean="0">
                <a:solidFill>
                  <a:schemeClr val="tx1"/>
                </a:solidFill>
                <a:latin typeface="Arial" panose="020B0604020202020204" pitchFamily="34" charset="0"/>
                <a:cs typeface="Arial" panose="020B0604020202020204" pitchFamily="34" charset="0"/>
              </a:rPr>
              <a:t> </a:t>
            </a:r>
            <a:r>
              <a:rPr lang="en-GB" sz="1200" i="0" dirty="0">
                <a:solidFill>
                  <a:schemeClr val="tx1"/>
                </a:solidFill>
                <a:latin typeface="Arial" panose="020B0604020202020204" pitchFamily="34" charset="0"/>
                <a:cs typeface="Arial" panose="020B0604020202020204" pitchFamily="34" charset="0"/>
              </a:rPr>
              <a:t>their own sense of well-being.</a:t>
            </a:r>
          </a:p>
          <a:p>
            <a:r>
              <a:rPr lang="en-GB" dirty="0"/>
              <a:t> </a:t>
            </a:r>
          </a:p>
        </p:txBody>
      </p:sp>
      <p:sp>
        <p:nvSpPr>
          <p:cNvPr id="4" name="Slide Number Placeholder 3"/>
          <p:cNvSpPr>
            <a:spLocks noGrp="1"/>
          </p:cNvSpPr>
          <p:nvPr>
            <p:ph type="sldNum" sz="quarter" idx="10"/>
          </p:nvPr>
        </p:nvSpPr>
        <p:spPr/>
        <p:txBody>
          <a:bodyPr/>
          <a:lstStyle/>
          <a:p>
            <a:fld id="{6A4AAAC3-7B93-4108-9BB7-94A250CD2D89}" type="slidenum">
              <a:rPr lang="en-GB" smtClean="0"/>
              <a:t>10</a:t>
            </a:fld>
            <a:endParaRPr lang="en-GB"/>
          </a:p>
        </p:txBody>
      </p:sp>
    </p:spTree>
    <p:extLst>
      <p:ext uri="{BB962C8B-B14F-4D97-AF65-F5344CB8AC3E}">
        <p14:creationId xmlns:p14="http://schemas.microsoft.com/office/powerpoint/2010/main" val="127489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0061" y="128584"/>
            <a:ext cx="1509343" cy="1312735"/>
          </a:xfrm>
          <a:prstGeom prst="rect">
            <a:avLst/>
          </a:prstGeom>
        </p:spPr>
      </p:pic>
    </p:spTree>
    <p:extLst>
      <p:ext uri="{BB962C8B-B14F-4D97-AF65-F5344CB8AC3E}">
        <p14:creationId xmlns:p14="http://schemas.microsoft.com/office/powerpoint/2010/main" val="20562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2718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288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08C7B-1239-4495-AAF3-DECEF8F7E6B0}"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83758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8C7B-1239-4495-AAF3-DECEF8F7E6B0}"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17537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08C7B-1239-4495-AAF3-DECEF8F7E6B0}"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02080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08C7B-1239-4495-AAF3-DECEF8F7E6B0}" type="datetimeFigureOut">
              <a:rPr lang="en-GB" smtClean="0"/>
              <a:t>22/07/2016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71305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08C7B-1239-4495-AAF3-DECEF8F7E6B0}"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42549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8C7B-1239-4495-AAF3-DECEF8F7E6B0}" type="datetimeFigureOut">
              <a:rPr lang="en-GB" smtClean="0"/>
              <a:t>22/07/2016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2318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832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8C7B-1239-4495-AAF3-DECEF8F7E6B0}"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61284-FB72-4304-82E1-1D561C73B366}" type="slidenum">
              <a:rPr lang="en-GB" smtClean="0"/>
              <a:t>‹#›</a:t>
            </a:fld>
            <a:endParaRPr lang="en-GB"/>
          </a:p>
        </p:txBody>
      </p:sp>
    </p:spTree>
    <p:extLst>
      <p:ext uri="{BB962C8B-B14F-4D97-AF65-F5344CB8AC3E}">
        <p14:creationId xmlns:p14="http://schemas.microsoft.com/office/powerpoint/2010/main" val="396422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8C7B-1239-4495-AAF3-DECEF8F7E6B0}" type="datetimeFigureOut">
              <a:rPr lang="en-GB" smtClean="0"/>
              <a:t>22/07/2016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61284-FB72-4304-82E1-1D561C73B366}" type="slidenum">
              <a:rPr lang="en-GB" smtClean="0"/>
              <a:t>‹#›</a:t>
            </a:fld>
            <a:endParaRPr lang="en-GB"/>
          </a:p>
        </p:txBody>
      </p:sp>
    </p:spTree>
    <p:extLst>
      <p:ext uri="{BB962C8B-B14F-4D97-AF65-F5344CB8AC3E}">
        <p14:creationId xmlns:p14="http://schemas.microsoft.com/office/powerpoint/2010/main" val="2243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df"/><Relationship Id="rId10" Type="http://schemas.openxmlformats.org/officeDocument/2006/relationships/image" Target="../media/image6.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df"/><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s://player.vimeo.com/video/7720250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df"/><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s://soundcloud.com/charmine-smikle/re-live-holme-tower-participant-cy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df"/><Relationship Id="rId4" Type="http://schemas.openxmlformats.org/officeDocument/2006/relationships/hyperlink" Target="https://soundcloud.com/charmine-smikle/re-live-holme-tower-social-worker"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df"/><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s://www.youtube.com/watch?v=IZ0RxIJmXZ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image" Target="../media/image4.png"/><Relationship Id="rId5" Type="http://schemas.openxmlformats.org/officeDocument/2006/relationships/hyperlink" Target="http://www.ssiacymru.org.uk/home.php?page_id=8875" TargetMode="External"/><Relationship Id="rId10" Type="http://schemas.openxmlformats.org/officeDocument/2006/relationships/image" Target="../media/image5.pdf"/><Relationship Id="rId4" Type="http://schemas.openxmlformats.org/officeDocument/2006/relationships/hyperlink" Target="https://www.youtube.com/watch?v=bv8EAdQhRRU" TargetMode="Externa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s://player.vimeo.com/video/134081468" TargetMode="Externa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df"/><Relationship Id="rId5" Type="http://schemas.openxmlformats.org/officeDocument/2006/relationships/hyperlink" Target="https://www.youtube.com/watch?v=HDFnTVlZE0k" TargetMode="External"/><Relationship Id="rId4" Type="http://schemas.openxmlformats.org/officeDocument/2006/relationships/hyperlink" Target="https://www.youtube.com/watch?v=KPPAXi1YmME" TargetMode="Externa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www.ccwales.org.uk/getting-in-on-the-act-hub/"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df"/><Relationship Id="rId4" Type="http://schemas.openxmlformats.org/officeDocument/2006/relationships/hyperlink" Target="mailto:hub@ccwales.org.uk"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d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hyperlink" Target="http://www.ccwales.org.uk/edrms/156600/"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df"/><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Ci5WByP6Gw?rel=0" TargetMode="External"/><Relationship Id="rId6" Type="http://schemas.openxmlformats.org/officeDocument/2006/relationships/image" Target="../media/image5.pdf"/><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7" Type="http://schemas.openxmlformats.org/officeDocument/2006/relationships/hyperlink" Target="https://soundcloud.com/charmine-smikle/advocaf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player.vimeo.com/video/85333816" TargetMode="External"/><Relationship Id="rId5" Type="http://schemas.openxmlformats.org/officeDocument/2006/relationships/hyperlink" Target="https://www.youtube.com/watch?v=Lta8zCm8ADY" TargetMode="External"/><Relationship Id="rId4" Type="http://schemas.openxmlformats.org/officeDocument/2006/relationships/image" Target="../media/image4.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pdf"/><Relationship Id="rId3" Type="http://schemas.openxmlformats.org/officeDocument/2006/relationships/image" Target="../media/image5.pd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2298"/>
            <a:ext cx="9144000" cy="954107"/>
          </a:xfrm>
          <a:prstGeom prst="rect">
            <a:avLst/>
          </a:prstGeom>
        </p:spPr>
        <p:txBody>
          <a:bodyPr wrap="square">
            <a:spAutoFit/>
          </a:bodyPr>
          <a:lstStyle/>
          <a:p>
            <a:pPr algn="ctr"/>
            <a:r>
              <a:rPr lang="en-GB" sz="2800" dirty="0">
                <a:solidFill>
                  <a:srgbClr val="595959"/>
                </a:solidFill>
                <a:latin typeface="Arial"/>
                <a:ea typeface="+mj-ea"/>
                <a:cs typeface="Arial"/>
              </a:rPr>
              <a:t>Social Services and Well-being </a:t>
            </a:r>
            <a:br>
              <a:rPr lang="en-GB" sz="2800" dirty="0">
                <a:solidFill>
                  <a:srgbClr val="595959"/>
                </a:solidFill>
                <a:latin typeface="Arial"/>
                <a:ea typeface="+mj-ea"/>
                <a:cs typeface="Arial"/>
              </a:rPr>
            </a:br>
            <a:r>
              <a:rPr lang="en-GB" sz="2800" dirty="0">
                <a:solidFill>
                  <a:srgbClr val="595959"/>
                </a:solidFill>
                <a:latin typeface="Arial"/>
                <a:ea typeface="+mj-ea"/>
                <a:cs typeface="Arial"/>
              </a:rPr>
              <a:t>(Wales) Act 2014 </a:t>
            </a:r>
          </a:p>
        </p:txBody>
      </p:sp>
      <p:sp>
        <p:nvSpPr>
          <p:cNvPr id="5" name="Rectangle 4"/>
          <p:cNvSpPr/>
          <p:nvPr/>
        </p:nvSpPr>
        <p:spPr>
          <a:xfrm>
            <a:off x="0" y="2743686"/>
            <a:ext cx="9143999" cy="2616101"/>
          </a:xfrm>
          <a:prstGeom prst="rect">
            <a:avLst/>
          </a:prstGeom>
        </p:spPr>
        <p:txBody>
          <a:bodyPr wrap="square">
            <a:spAutoFit/>
          </a:bodyPr>
          <a:lstStyle/>
          <a:p>
            <a:pPr algn="ctr"/>
            <a:r>
              <a:rPr lang="en-GB" sz="4000" b="1" dirty="0" smtClean="0">
                <a:solidFill>
                  <a:schemeClr val="tx1">
                    <a:lumMod val="65000"/>
                    <a:lumOff val="35000"/>
                  </a:schemeClr>
                </a:solidFill>
                <a:latin typeface="Arial"/>
                <a:ea typeface="+mj-ea"/>
                <a:cs typeface="Arial"/>
              </a:rPr>
              <a:t>What does the Act </a:t>
            </a:r>
            <a:br>
              <a:rPr lang="en-GB" sz="4000" b="1" dirty="0" smtClean="0">
                <a:solidFill>
                  <a:schemeClr val="tx1">
                    <a:lumMod val="65000"/>
                    <a:lumOff val="35000"/>
                  </a:schemeClr>
                </a:solidFill>
                <a:latin typeface="Arial"/>
                <a:ea typeface="+mj-ea"/>
                <a:cs typeface="Arial"/>
              </a:rPr>
            </a:br>
            <a:r>
              <a:rPr lang="en-GB" sz="4000" b="1" dirty="0" smtClean="0">
                <a:solidFill>
                  <a:schemeClr val="tx1">
                    <a:lumMod val="65000"/>
                    <a:lumOff val="35000"/>
                  </a:schemeClr>
                </a:solidFill>
                <a:latin typeface="Arial"/>
                <a:ea typeface="+mj-ea"/>
                <a:cs typeface="Arial"/>
              </a:rPr>
              <a:t>mean for me?  </a:t>
            </a:r>
            <a:endParaRPr lang="en-GB" sz="4000" b="1" dirty="0">
              <a:solidFill>
                <a:schemeClr val="tx1">
                  <a:lumMod val="65000"/>
                  <a:lumOff val="35000"/>
                </a:schemeClr>
              </a:solidFill>
              <a:latin typeface="Arial"/>
              <a:ea typeface="+mj-ea"/>
              <a:cs typeface="Arial"/>
            </a:endParaRPr>
          </a:p>
          <a:p>
            <a:pPr algn="ctr"/>
            <a:r>
              <a:rPr lang="en-GB" sz="2800" dirty="0">
                <a:solidFill>
                  <a:srgbClr val="595959"/>
                </a:solidFill>
                <a:latin typeface="Arial"/>
                <a:ea typeface="+mj-ea"/>
                <a:cs typeface="Arial"/>
              </a:rPr>
              <a:t>A learning and development </a:t>
            </a:r>
            <a:r>
              <a:rPr lang="en-GB" sz="2800" dirty="0" smtClean="0">
                <a:solidFill>
                  <a:srgbClr val="595959"/>
                </a:solidFill>
                <a:latin typeface="Arial"/>
                <a:ea typeface="+mj-ea"/>
                <a:cs typeface="Arial"/>
              </a:rPr>
              <a:t/>
            </a:r>
            <a:br>
              <a:rPr lang="en-GB" sz="2800" dirty="0" smtClean="0">
                <a:solidFill>
                  <a:srgbClr val="595959"/>
                </a:solidFill>
                <a:latin typeface="Arial"/>
                <a:ea typeface="+mj-ea"/>
                <a:cs typeface="Arial"/>
              </a:rPr>
            </a:br>
            <a:r>
              <a:rPr lang="en-GB" sz="2800" dirty="0" smtClean="0">
                <a:solidFill>
                  <a:srgbClr val="595959"/>
                </a:solidFill>
                <a:latin typeface="Arial"/>
                <a:ea typeface="+mj-ea"/>
                <a:cs typeface="Arial"/>
              </a:rPr>
              <a:t>resource </a:t>
            </a:r>
            <a:r>
              <a:rPr lang="en-GB" sz="2800" dirty="0">
                <a:solidFill>
                  <a:srgbClr val="595959"/>
                </a:solidFill>
                <a:latin typeface="Arial"/>
                <a:ea typeface="+mj-ea"/>
                <a:cs typeface="Arial"/>
              </a:rPr>
              <a:t>for direct care </a:t>
            </a:r>
            <a:r>
              <a:rPr lang="en-GB" sz="2800" dirty="0" smtClean="0">
                <a:solidFill>
                  <a:srgbClr val="595959"/>
                </a:solidFill>
                <a:latin typeface="Arial"/>
                <a:ea typeface="+mj-ea"/>
                <a:cs typeface="Arial"/>
              </a:rPr>
              <a:t/>
            </a:r>
            <a:br>
              <a:rPr lang="en-GB" sz="2800" dirty="0" smtClean="0">
                <a:solidFill>
                  <a:srgbClr val="595959"/>
                </a:solidFill>
                <a:latin typeface="Arial"/>
                <a:ea typeface="+mj-ea"/>
                <a:cs typeface="Arial"/>
              </a:rPr>
            </a:br>
            <a:r>
              <a:rPr lang="en-GB" sz="2800" dirty="0" smtClean="0">
                <a:solidFill>
                  <a:srgbClr val="595959"/>
                </a:solidFill>
                <a:latin typeface="Arial"/>
                <a:ea typeface="+mj-ea"/>
                <a:cs typeface="Arial"/>
              </a:rPr>
              <a:t>and support </a:t>
            </a:r>
            <a:r>
              <a:rPr lang="en-GB" sz="2800" dirty="0">
                <a:solidFill>
                  <a:srgbClr val="595959"/>
                </a:solidFill>
                <a:latin typeface="Arial"/>
                <a:ea typeface="+mj-ea"/>
                <a:cs typeface="Arial"/>
              </a:rPr>
              <a:t>workers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12" y="33029"/>
            <a:ext cx="1357313" cy="1180508"/>
          </a:xfrm>
          <a:prstGeom prst="rect">
            <a:avLst/>
          </a:prstGeom>
        </p:spPr>
      </p:pic>
      <p:cxnSp>
        <p:nvCxnSpPr>
          <p:cNvPr id="7" name="Straight Connector 6"/>
          <p:cNvCxnSpPr/>
          <p:nvPr/>
        </p:nvCxnSpPr>
        <p:spPr>
          <a:xfrm>
            <a:off x="1166816" y="2638384"/>
            <a:ext cx="6553200" cy="1588"/>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098" y="184624"/>
            <a:ext cx="3391627" cy="1028913"/>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1645257"/>
            <a:ext cx="1937346" cy="5227031"/>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6514" y="227488"/>
            <a:ext cx="2485072" cy="834873"/>
          </a:xfrm>
          <a:prstGeom prst="rect">
            <a:avLst/>
          </a:prstGeom>
        </p:spPr>
      </p:pic>
    </p:spTree>
    <p:extLst>
      <p:ext uri="{BB962C8B-B14F-4D97-AF65-F5344CB8AC3E}">
        <p14:creationId xmlns:p14="http://schemas.microsoft.com/office/powerpoint/2010/main" val="9398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914"/>
            <a:ext cx="9144000" cy="1325563"/>
          </a:xfrm>
        </p:spPr>
        <p:txBody>
          <a:bodyPr>
            <a:normAutofit/>
          </a:bodyPr>
          <a:lstStyle/>
          <a:p>
            <a:pPr algn="ctr"/>
            <a:r>
              <a:rPr lang="en-GB" sz="4200" b="1" u="sng" dirty="0" smtClean="0">
                <a:solidFill>
                  <a:srgbClr val="ED1E87"/>
                </a:solidFill>
                <a:latin typeface="Arial"/>
                <a:cs typeface="Arial"/>
              </a:rPr>
              <a:t>Well-being</a:t>
            </a:r>
            <a:endParaRPr lang="en-GB" sz="4200" b="1" u="sng" dirty="0">
              <a:solidFill>
                <a:srgbClr val="ED1E87"/>
              </a:solidFill>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949" y="153607"/>
            <a:ext cx="1495614" cy="1300794"/>
          </a:xfrm>
          <a:prstGeom prst="rect">
            <a:avLst/>
          </a:prstGeom>
        </p:spPr>
      </p:pic>
      <p:sp>
        <p:nvSpPr>
          <p:cNvPr id="11" name="Rectangle 1"/>
          <p:cNvSpPr>
            <a:spLocks noChangeArrowheads="1"/>
          </p:cNvSpPr>
          <p:nvPr/>
        </p:nvSpPr>
        <p:spPr bwMode="auto">
          <a:xfrm>
            <a:off x="989856" y="2286654"/>
            <a:ext cx="7449548" cy="2970044"/>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Learning </a:t>
            </a:r>
            <a:r>
              <a:rPr lang="en-GB" sz="2400" b="1" u="sng" dirty="0">
                <a:solidFill>
                  <a:srgbClr val="ED1E87"/>
                </a:solidFill>
                <a:latin typeface="Arial"/>
                <a:cs typeface="Arial"/>
              </a:rPr>
              <a:t>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Think </a:t>
            </a:r>
            <a:r>
              <a:rPr lang="en-GB" sz="2400" dirty="0">
                <a:solidFill>
                  <a:srgbClr val="595959"/>
                </a:solidFill>
                <a:latin typeface="Arial"/>
                <a:cs typeface="Arial"/>
              </a:rPr>
              <a:t>about well-being in relation to your own life </a:t>
            </a:r>
            <a:r>
              <a:rPr lang="en-GB" sz="2400" dirty="0" smtClean="0">
                <a:solidFill>
                  <a:srgbClr val="595959"/>
                </a:solidFill>
                <a:latin typeface="Arial"/>
                <a:cs typeface="Arial"/>
              </a:rPr>
              <a:t>and what </a:t>
            </a:r>
            <a:r>
              <a:rPr lang="en-GB" sz="2400" dirty="0">
                <a:solidFill>
                  <a:srgbClr val="595959"/>
                </a:solidFill>
                <a:latin typeface="Arial"/>
                <a:cs typeface="Arial"/>
              </a:rPr>
              <a:t>this means to </a:t>
            </a:r>
            <a:r>
              <a:rPr lang="en-GB" sz="2400" dirty="0" smtClean="0">
                <a:solidFill>
                  <a:srgbClr val="595959"/>
                </a:solidFill>
                <a:latin typeface="Arial"/>
                <a:cs typeface="Arial"/>
              </a:rPr>
              <a:t>you.  </a:t>
            </a:r>
          </a:p>
          <a:p>
            <a:pPr marL="450850" defTabSz="914377" eaLnBrk="0" fontAlgn="base" hangingPunct="0">
              <a:spcBef>
                <a:spcPct val="0"/>
              </a:spcBef>
              <a:spcAft>
                <a:spcPct val="0"/>
              </a:spcAft>
            </a:pPr>
            <a:endParaRPr lang="en-GB" sz="2400" dirty="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Reflect </a:t>
            </a:r>
            <a:r>
              <a:rPr lang="en-GB" sz="2400" dirty="0">
                <a:solidFill>
                  <a:srgbClr val="595959"/>
                </a:solidFill>
                <a:latin typeface="Arial"/>
                <a:cs typeface="Arial"/>
              </a:rPr>
              <a:t>upon what is important to you and what helps you achieve a good life. </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804091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826335" y="1899314"/>
            <a:ext cx="7356397" cy="22929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GB" altLang="en-US" sz="2400" b="1" dirty="0">
              <a:ea typeface="Calibri" panose="020F0502020204030204" pitchFamily="34" charset="0"/>
              <a:cs typeface="Arial" panose="020B0604020202020204" pitchFamily="34" charset="0"/>
            </a:endParaRPr>
          </a:p>
          <a:p>
            <a:pPr defTabSz="914377"/>
            <a:r>
              <a:rPr lang="en-GB" altLang="en-US" dirty="0">
                <a:solidFill>
                  <a:srgbClr val="595959"/>
                </a:solidFill>
                <a:latin typeface="Arial"/>
                <a:cs typeface="Arial"/>
              </a:rPr>
              <a:t>Engaging with the arts can:</a:t>
            </a:r>
          </a:p>
          <a:p>
            <a:pPr marL="342900" indent="-342900" defTabSz="914377">
              <a:buClr>
                <a:srgbClr val="ED1E87"/>
              </a:buClr>
              <a:buFont typeface="Arial" panose="020B0604020202020204" pitchFamily="34" charset="0"/>
              <a:buChar char="•"/>
            </a:pPr>
            <a:r>
              <a:rPr lang="en-GB" altLang="en-US" dirty="0">
                <a:solidFill>
                  <a:srgbClr val="595959"/>
                </a:solidFill>
                <a:latin typeface="Arial"/>
                <a:cs typeface="Arial"/>
              </a:rPr>
              <a:t>Improve emotional health</a:t>
            </a:r>
          </a:p>
          <a:p>
            <a:pPr marL="342900" indent="-342900" defTabSz="914377">
              <a:buClr>
                <a:srgbClr val="ED1E87"/>
              </a:buClr>
              <a:buFont typeface="Arial" panose="020B0604020202020204" pitchFamily="34" charset="0"/>
              <a:buChar char="•"/>
            </a:pPr>
            <a:r>
              <a:rPr lang="en-GB" altLang="en-US" dirty="0">
                <a:solidFill>
                  <a:srgbClr val="595959"/>
                </a:solidFill>
                <a:latin typeface="Arial"/>
                <a:cs typeface="Arial"/>
              </a:rPr>
              <a:t>Provide an important outlet for self expression</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Provide enjoyable </a:t>
            </a:r>
            <a:r>
              <a:rPr lang="en-GB" altLang="en-US" dirty="0">
                <a:solidFill>
                  <a:srgbClr val="595959"/>
                </a:solidFill>
                <a:latin typeface="Arial"/>
                <a:cs typeface="Arial"/>
              </a:rPr>
              <a:t>contact</a:t>
            </a:r>
          </a:p>
          <a:p>
            <a:pPr marL="342900" indent="-342900" defTabSz="914377">
              <a:buClr>
                <a:srgbClr val="ED1E87"/>
              </a:buClr>
              <a:buFont typeface="Arial" panose="020B0604020202020204" pitchFamily="34" charset="0"/>
              <a:buChar char="•"/>
            </a:pPr>
            <a:r>
              <a:rPr lang="en-GB" altLang="en-US" dirty="0">
                <a:solidFill>
                  <a:srgbClr val="595959"/>
                </a:solidFill>
                <a:latin typeface="Arial"/>
                <a:cs typeface="Arial"/>
              </a:rPr>
              <a:t>Increase self-esteem, confidence and personal growth</a:t>
            </a:r>
          </a:p>
          <a:p>
            <a:pPr marL="342900" indent="-342900" defTabSz="914377">
              <a:buClr>
                <a:srgbClr val="ED1E87"/>
              </a:buClr>
              <a:buFont typeface="Arial" panose="020B0604020202020204" pitchFamily="34" charset="0"/>
              <a:buChar char="•"/>
            </a:pPr>
            <a:r>
              <a:rPr lang="en-GB" altLang="en-US" dirty="0">
                <a:solidFill>
                  <a:srgbClr val="595959"/>
                </a:solidFill>
                <a:latin typeface="Arial"/>
                <a:cs typeface="Arial"/>
              </a:rPr>
              <a:t>Develop capacity for self-awareness </a:t>
            </a:r>
          </a:p>
          <a:p>
            <a:pPr marL="171450" indent="-171450" defTabSz="914377">
              <a:buClr>
                <a:srgbClr val="ED1E87"/>
              </a:buClr>
              <a:buFont typeface="Arial" panose="020B0604020202020204" pitchFamily="34" charset="0"/>
              <a:buChar char="•"/>
            </a:pPr>
            <a:endParaRPr lang="en-GB" altLang="en-US" sz="1100" b="1" dirty="0">
              <a:ea typeface="Calibri" panose="020F0502020204030204" pitchFamily="34" charset="0"/>
              <a:cs typeface="Arial" panose="020B0604020202020204" pitchFamily="34" charset="0"/>
            </a:endParaRPr>
          </a:p>
        </p:txBody>
      </p:sp>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157161"/>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The arts and </a:t>
            </a:r>
            <a:br>
              <a:rPr lang="en-GB" sz="4200" b="1" u="sng" dirty="0" smtClean="0">
                <a:solidFill>
                  <a:srgbClr val="ED1E87"/>
                </a:solidFill>
                <a:latin typeface="Arial"/>
                <a:cs typeface="Arial"/>
              </a:rPr>
            </a:br>
            <a:r>
              <a:rPr lang="en-GB" sz="4200" b="1" u="sng" dirty="0" smtClean="0">
                <a:solidFill>
                  <a:srgbClr val="ED1E87"/>
                </a:solidFill>
                <a:latin typeface="Arial"/>
                <a:cs typeface="Arial"/>
              </a:rPr>
              <a:t>well-being</a:t>
            </a:r>
            <a:endParaRPr lang="en-GB" sz="4200" b="1" u="sng" dirty="0">
              <a:solidFill>
                <a:srgbClr val="ED1E87"/>
              </a:solidFill>
              <a:latin typeface="Arial"/>
              <a:cs typeface="Arial"/>
            </a:endParaRPr>
          </a:p>
        </p:txBody>
      </p:sp>
      <p:sp>
        <p:nvSpPr>
          <p:cNvPr id="15" name="Rectangle 1"/>
          <p:cNvSpPr>
            <a:spLocks noChangeArrowheads="1"/>
          </p:cNvSpPr>
          <p:nvPr/>
        </p:nvSpPr>
        <p:spPr bwMode="auto">
          <a:xfrm>
            <a:off x="830292" y="4264790"/>
            <a:ext cx="7449548" cy="2416046"/>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sz="2200" b="1" u="sng" dirty="0" smtClean="0">
                <a:solidFill>
                  <a:srgbClr val="ED1E87"/>
                </a:solidFill>
                <a:latin typeface="Arial"/>
                <a:cs typeface="Arial"/>
              </a:rPr>
              <a:t>Learning 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200" dirty="0" smtClean="0">
                <a:solidFill>
                  <a:srgbClr val="595959"/>
                </a:solidFill>
                <a:latin typeface="Arial"/>
                <a:cs typeface="Arial"/>
              </a:rPr>
              <a:t>The </a:t>
            </a:r>
            <a:r>
              <a:rPr lang="en-GB" sz="2200" dirty="0">
                <a:solidFill>
                  <a:srgbClr val="595959"/>
                </a:solidFill>
                <a:latin typeface="Arial"/>
                <a:cs typeface="Arial"/>
              </a:rPr>
              <a:t>A</a:t>
            </a:r>
            <a:r>
              <a:rPr lang="en-GB" sz="2200" dirty="0" smtClean="0">
                <a:solidFill>
                  <a:srgbClr val="595959"/>
                </a:solidFill>
                <a:latin typeface="Arial"/>
                <a:cs typeface="Arial"/>
              </a:rPr>
              <a:t>rts and Social Care (Skills for Care) – </a:t>
            </a:r>
            <a:r>
              <a:rPr lang="en-GB" altLang="en-US" sz="2400" b="1" dirty="0" smtClean="0">
                <a:latin typeface="Arial" panose="020B0604020202020204" pitchFamily="34" charset="0"/>
                <a:ea typeface="Calibri" panose="020F0502020204030204" pitchFamily="34" charset="0"/>
                <a:cs typeface="Arial" panose="020B0604020202020204" pitchFamily="34" charset="0"/>
                <a:hlinkClick r:id="rId3"/>
              </a:rPr>
              <a:t>film</a:t>
            </a:r>
            <a:endParaRPr lang="en-GB" sz="2000" dirty="0" smtClean="0">
              <a:solidFill>
                <a:srgbClr val="595959"/>
              </a:solidFill>
              <a:latin typeface="Arial"/>
              <a:cs typeface="Arial"/>
            </a:endParaRP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200" dirty="0" smtClean="0">
                <a:solidFill>
                  <a:srgbClr val="595959"/>
                </a:solidFill>
                <a:latin typeface="Arial"/>
                <a:cs typeface="Arial"/>
              </a:rPr>
              <a:t>How do you think the arts could be used with individuals that you work with, to contribute to their well-being?</a:t>
            </a:r>
          </a:p>
          <a:p>
            <a:pPr marL="450850" defTabSz="914377" eaLnBrk="0" fontAlgn="base" hangingPunct="0">
              <a:spcBef>
                <a:spcPct val="0"/>
              </a:spcBef>
              <a:spcAft>
                <a:spcPct val="0"/>
              </a:spcAft>
            </a:pPr>
            <a:endParaRPr lang="en-GB" altLang="en-US" sz="1400" b="1" dirty="0" smtClean="0">
              <a:latin typeface="Arial" panose="020B0604020202020204" pitchFamily="34" charset="0"/>
              <a:cs typeface="Arial" panose="020B0604020202020204" pitchFamily="34" charset="0"/>
            </a:endParaRPr>
          </a:p>
        </p:txBody>
      </p:sp>
      <p:pic>
        <p:nvPicPr>
          <p:cNvPr id="18" name="Picture 1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2686050"/>
            <a:ext cx="1551587" cy="4186238"/>
          </a:xfrm>
          <a:prstGeom prst="rect">
            <a:avLst/>
          </a:prstGeom>
        </p:spPr>
      </p:pic>
      <p:pic>
        <p:nvPicPr>
          <p:cNvPr id="19" name="Pictur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204136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808642" y="2652850"/>
            <a:ext cx="7356397" cy="13696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914377">
              <a:buClr>
                <a:srgbClr val="ED1E87"/>
              </a:buClr>
              <a:buFont typeface="Arial" panose="020B0604020202020204" pitchFamily="34" charset="0"/>
              <a:buChar char="•"/>
            </a:pPr>
            <a:r>
              <a:rPr lang="en-GB" altLang="en-US" sz="2400" dirty="0" smtClean="0">
                <a:solidFill>
                  <a:srgbClr val="595959"/>
                </a:solidFill>
                <a:latin typeface="Arial"/>
                <a:cs typeface="Arial"/>
              </a:rPr>
              <a:t>The </a:t>
            </a:r>
            <a:r>
              <a:rPr lang="en-GB" altLang="en-US" sz="2400" dirty="0">
                <a:solidFill>
                  <a:srgbClr val="595959"/>
                </a:solidFill>
                <a:latin typeface="Arial"/>
                <a:cs typeface="Arial"/>
              </a:rPr>
              <a:t>Unearthing </a:t>
            </a:r>
            <a:r>
              <a:rPr lang="en-GB" altLang="en-US" sz="2400" dirty="0" smtClean="0">
                <a:solidFill>
                  <a:srgbClr val="595959"/>
                </a:solidFill>
                <a:latin typeface="Arial"/>
                <a:cs typeface="Arial"/>
              </a:rPr>
              <a:t>Box </a:t>
            </a:r>
            <a:r>
              <a:rPr lang="en-GB" altLang="en-US" sz="2400" dirty="0">
                <a:solidFill>
                  <a:srgbClr val="595959"/>
                </a:solidFill>
                <a:latin typeface="Arial"/>
                <a:cs typeface="Arial"/>
              </a:rPr>
              <a:t>– </a:t>
            </a:r>
            <a:r>
              <a:rPr lang="en-GB" altLang="en-US" sz="2400" dirty="0" smtClean="0">
                <a:solidFill>
                  <a:srgbClr val="595959"/>
                </a:solidFill>
                <a:latin typeface="Arial"/>
                <a:cs typeface="Arial"/>
              </a:rPr>
              <a:t>case study</a:t>
            </a:r>
            <a:endParaRPr lang="en-GB" altLang="en-US" sz="2400" dirty="0">
              <a:solidFill>
                <a:srgbClr val="595959"/>
              </a:solidFill>
              <a:latin typeface="Arial"/>
              <a:cs typeface="Arial"/>
            </a:endParaRPr>
          </a:p>
          <a:p>
            <a:pPr marL="285750" indent="-285750" defTabSz="914377">
              <a:buClr>
                <a:srgbClr val="ED1E87"/>
              </a:buClr>
              <a:buFont typeface="Arial" panose="020B0604020202020204" pitchFamily="34" charset="0"/>
              <a:buChar char="•"/>
            </a:pPr>
            <a:r>
              <a:rPr lang="en-GB" altLang="en-US" sz="2400" dirty="0" smtClean="0">
                <a:solidFill>
                  <a:srgbClr val="595959"/>
                </a:solidFill>
                <a:latin typeface="Arial"/>
                <a:cs typeface="Arial"/>
              </a:rPr>
              <a:t>Stories </a:t>
            </a:r>
            <a:r>
              <a:rPr lang="en-GB" altLang="en-US" sz="2400" dirty="0">
                <a:solidFill>
                  <a:srgbClr val="595959"/>
                </a:solidFill>
                <a:latin typeface="Arial"/>
                <a:cs typeface="Arial"/>
              </a:rPr>
              <a:t>to </a:t>
            </a:r>
            <a:r>
              <a:rPr lang="en-GB" altLang="en-US" sz="2400" dirty="0" smtClean="0">
                <a:solidFill>
                  <a:srgbClr val="595959"/>
                </a:solidFill>
                <a:latin typeface="Arial"/>
                <a:cs typeface="Arial"/>
              </a:rPr>
              <a:t>Leave </a:t>
            </a:r>
            <a:r>
              <a:rPr lang="en-GB" altLang="en-US" sz="2400" dirty="0">
                <a:solidFill>
                  <a:srgbClr val="595959"/>
                </a:solidFill>
                <a:latin typeface="Arial"/>
                <a:cs typeface="Arial"/>
              </a:rPr>
              <a:t>– </a:t>
            </a:r>
            <a:r>
              <a:rPr lang="en-GB" altLang="en-US" sz="2400" b="1" dirty="0" smtClean="0">
                <a:ea typeface="Calibri" panose="020F0502020204030204" pitchFamily="34" charset="0"/>
                <a:cs typeface="Arial" panose="020B0604020202020204" pitchFamily="34" charset="0"/>
                <a:hlinkClick r:id="rId3"/>
              </a:rPr>
              <a:t>soundbite 1</a:t>
            </a:r>
            <a:r>
              <a:rPr lang="en-GB" altLang="en-US" sz="2400" b="1" dirty="0" smtClean="0">
                <a:ea typeface="Calibri" panose="020F0502020204030204" pitchFamily="34" charset="0"/>
                <a:cs typeface="Arial" panose="020B0604020202020204" pitchFamily="34" charset="0"/>
              </a:rPr>
              <a:t> </a:t>
            </a:r>
            <a:r>
              <a:rPr lang="en-GB" altLang="en-US" sz="2400" dirty="0">
                <a:solidFill>
                  <a:srgbClr val="595959"/>
                </a:solidFill>
                <a:latin typeface="Arial"/>
                <a:cs typeface="Arial"/>
              </a:rPr>
              <a:t>and</a:t>
            </a:r>
            <a:r>
              <a:rPr lang="en-GB" altLang="en-US" sz="2400" b="1" dirty="0" smtClean="0">
                <a:ea typeface="Calibri" panose="020F0502020204030204" pitchFamily="34" charset="0"/>
                <a:cs typeface="Arial" panose="020B0604020202020204" pitchFamily="34" charset="0"/>
              </a:rPr>
              <a:t>                                 </a:t>
            </a:r>
            <a:r>
              <a:rPr lang="en-GB" altLang="en-US" sz="2400" b="1" dirty="0" smtClean="0">
                <a:ea typeface="Calibri" panose="020F0502020204030204" pitchFamily="34" charset="0"/>
                <a:cs typeface="Arial" panose="020B0604020202020204" pitchFamily="34" charset="0"/>
                <a:hlinkClick r:id="rId4"/>
              </a:rPr>
              <a:t>soundbite 2</a:t>
            </a:r>
            <a:endParaRPr lang="en-GB" altLang="en-US" sz="2400" b="1" dirty="0" smtClean="0">
              <a:solidFill>
                <a:srgbClr val="0070C0"/>
              </a:solidFill>
              <a:ea typeface="Calibri" panose="020F0502020204030204" pitchFamily="34" charset="0"/>
              <a:cs typeface="Arial" panose="020B0604020202020204" pitchFamily="34" charset="0"/>
            </a:endParaRPr>
          </a:p>
          <a:p>
            <a:pPr marL="171450" indent="-171450" defTabSz="914377">
              <a:buFont typeface="Wingdings" panose="05000000000000000000" pitchFamily="2" charset="2"/>
              <a:buChar char="Ø"/>
            </a:pPr>
            <a:endParaRPr lang="en-GB" altLang="en-US" sz="1100" b="1" dirty="0">
              <a:ea typeface="Calibri" panose="020F0502020204030204" pitchFamily="34" charset="0"/>
              <a:cs typeface="Arial" panose="020B0604020202020204" pitchFamily="34" charset="0"/>
            </a:endParaRPr>
          </a:p>
        </p:txBody>
      </p:sp>
      <p:cxnSp>
        <p:nvCxnSpPr>
          <p:cNvPr id="5" name="Straight Arrow Connector 4"/>
          <p:cNvCxnSpPr/>
          <p:nvPr/>
        </p:nvCxnSpPr>
        <p:spPr>
          <a:xfrm>
            <a:off x="3602635" y="361539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0" y="171449"/>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The arts and </a:t>
            </a:r>
            <a:br>
              <a:rPr lang="en-GB" sz="4200" b="1" u="sng" dirty="0" smtClean="0">
                <a:solidFill>
                  <a:srgbClr val="ED1E87"/>
                </a:solidFill>
                <a:latin typeface="Arial"/>
                <a:cs typeface="Arial"/>
              </a:rPr>
            </a:br>
            <a:r>
              <a:rPr lang="en-GB" sz="4200" b="1" u="sng" dirty="0" smtClean="0">
                <a:solidFill>
                  <a:srgbClr val="ED1E87"/>
                </a:solidFill>
                <a:latin typeface="Arial"/>
                <a:cs typeface="Arial"/>
              </a:rPr>
              <a:t>well-being</a:t>
            </a:r>
            <a:endParaRPr lang="en-GB" sz="4200" b="1" u="sng" dirty="0">
              <a:solidFill>
                <a:srgbClr val="ED1E87"/>
              </a:solidFill>
              <a:latin typeface="Arial"/>
              <a:cs typeface="Arial"/>
            </a:endParaRPr>
          </a:p>
        </p:txBody>
      </p:sp>
      <p:sp>
        <p:nvSpPr>
          <p:cNvPr id="12" name="Rectangle 1"/>
          <p:cNvSpPr>
            <a:spLocks noChangeArrowheads="1"/>
          </p:cNvSpPr>
          <p:nvPr/>
        </p:nvSpPr>
        <p:spPr bwMode="auto">
          <a:xfrm>
            <a:off x="830292" y="4183466"/>
            <a:ext cx="7449548" cy="2292935"/>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Learning 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smtClean="0">
                <a:solidFill>
                  <a:srgbClr val="595959"/>
                </a:solidFill>
                <a:latin typeface="Arial"/>
                <a:cs typeface="Arial"/>
              </a:rPr>
              <a:t>Case study 1 – the importance of language</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dirty="0">
                <a:solidFill>
                  <a:srgbClr val="595959"/>
                </a:solidFill>
                <a:latin typeface="Arial"/>
                <a:cs typeface="Arial"/>
              </a:rPr>
              <a:t>Case study </a:t>
            </a:r>
            <a:r>
              <a:rPr lang="en-GB" sz="2400" dirty="0" smtClean="0">
                <a:solidFill>
                  <a:srgbClr val="595959"/>
                </a:solidFill>
                <a:latin typeface="Arial"/>
                <a:cs typeface="Arial"/>
              </a:rPr>
              <a:t>2 – supporting diversity and challenging discrimination</a:t>
            </a:r>
            <a:endParaRPr lang="en-GB" sz="2400" dirty="0">
              <a:solidFill>
                <a:srgbClr val="595959"/>
              </a:solidFill>
              <a:latin typeface="Arial"/>
              <a:cs typeface="Arial"/>
            </a:endParaRPr>
          </a:p>
          <a:p>
            <a:pPr marL="450850" defTabSz="914377" eaLnBrk="0" fontAlgn="base" hangingPunct="0">
              <a:spcBef>
                <a:spcPct val="0"/>
              </a:spcBef>
              <a:spcAft>
                <a:spcPct val="0"/>
              </a:spcAft>
            </a:pPr>
            <a:endParaRPr lang="en-GB" altLang="en-US" sz="1400" b="1" dirty="0" smtClean="0">
              <a:latin typeface="Arial" panose="020B0604020202020204" pitchFamily="34" charset="0"/>
              <a:cs typeface="Arial" panose="020B0604020202020204" pitchFamily="34" charset="0"/>
            </a:endParaRPr>
          </a:p>
        </p:txBody>
      </p:sp>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800350"/>
            <a:ext cx="1509221" cy="4071937"/>
          </a:xfrm>
          <a:prstGeom prst="rect">
            <a:avLst/>
          </a:prstGeom>
        </p:spPr>
      </p:pic>
      <p:pic>
        <p:nvPicPr>
          <p:cNvPr id="17" name="Picture 1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78745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566"/>
            <a:ext cx="9144000" cy="1900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u="sng" dirty="0" smtClean="0">
                <a:solidFill>
                  <a:srgbClr val="ED1E87"/>
                </a:solidFill>
                <a:latin typeface="Arial"/>
                <a:cs typeface="Arial"/>
              </a:rPr>
              <a:t>Well-being </a:t>
            </a:r>
            <a:br>
              <a:rPr lang="en-GB" sz="4200" b="1" u="sng" dirty="0" smtClean="0">
                <a:solidFill>
                  <a:srgbClr val="ED1E87"/>
                </a:solidFill>
                <a:latin typeface="Arial"/>
                <a:cs typeface="Arial"/>
              </a:rPr>
            </a:br>
            <a:r>
              <a:rPr lang="en-GB" sz="4200" b="1" u="sng" dirty="0" smtClean="0">
                <a:solidFill>
                  <a:srgbClr val="ED1E87"/>
                </a:solidFill>
                <a:latin typeface="Arial"/>
                <a:cs typeface="Arial"/>
              </a:rPr>
              <a:t>and the Code</a:t>
            </a:r>
            <a:endParaRPr lang="en-GB" sz="4200" b="1" u="sng" dirty="0">
              <a:solidFill>
                <a:srgbClr val="ED1E87"/>
              </a:solidFill>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773" y="22286"/>
            <a:ext cx="1410780" cy="1227011"/>
          </a:xfrm>
          <a:prstGeom prst="rect">
            <a:avLst/>
          </a:prstGeom>
        </p:spPr>
      </p:pic>
      <p:sp>
        <p:nvSpPr>
          <p:cNvPr id="8" name="Rectangle 1"/>
          <p:cNvSpPr>
            <a:spLocks noChangeArrowheads="1"/>
          </p:cNvSpPr>
          <p:nvPr/>
        </p:nvSpPr>
        <p:spPr bwMode="auto">
          <a:xfrm>
            <a:off x="1161312" y="2489944"/>
            <a:ext cx="7449548" cy="3677930"/>
          </a:xfrm>
          <a:prstGeom prst="rect">
            <a:avLst/>
          </a:prstGeom>
          <a:noFill/>
          <a:ln w="9525" cmpd="dbl">
            <a:solidFill>
              <a:srgbClr val="ED1E8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ED1E87"/>
              </a:solidFill>
              <a:latin typeface="Arial"/>
              <a:cs typeface="Arial"/>
            </a:endParaRPr>
          </a:p>
          <a:p>
            <a:pPr marL="450850" defTabSz="914377" eaLnBrk="0" fontAlgn="base" hangingPunct="0">
              <a:spcBef>
                <a:spcPct val="0"/>
              </a:spcBef>
              <a:spcAft>
                <a:spcPct val="0"/>
              </a:spcAft>
            </a:pPr>
            <a:r>
              <a:rPr lang="en-GB" sz="2400" b="1" u="sng" dirty="0" smtClean="0">
                <a:solidFill>
                  <a:srgbClr val="ED1E87"/>
                </a:solidFill>
                <a:latin typeface="Arial"/>
                <a:cs typeface="Arial"/>
              </a:rPr>
              <a:t>Learning </a:t>
            </a:r>
            <a:r>
              <a:rPr lang="en-GB" sz="2400" b="1" u="sng" dirty="0">
                <a:solidFill>
                  <a:srgbClr val="ED1E87"/>
                </a:solidFill>
                <a:latin typeface="Arial"/>
                <a:cs typeface="Arial"/>
              </a:rPr>
              <a:t>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450850" defTabSz="914377" eaLnBrk="0" fontAlgn="base" hangingPunct="0">
              <a:spcBef>
                <a:spcPct val="0"/>
              </a:spcBef>
              <a:spcAft>
                <a:spcPct val="0"/>
              </a:spcAft>
            </a:pPr>
            <a:r>
              <a:rPr lang="en-GB" sz="2400" b="1" dirty="0" smtClean="0">
                <a:solidFill>
                  <a:srgbClr val="ED1E87"/>
                </a:solidFill>
                <a:latin typeface="Arial"/>
                <a:cs typeface="Arial"/>
              </a:rPr>
              <a:t>a.) </a:t>
            </a:r>
            <a:r>
              <a:rPr lang="en-GB" sz="2400" dirty="0" smtClean="0">
                <a:solidFill>
                  <a:srgbClr val="595959"/>
                </a:solidFill>
                <a:latin typeface="Arial"/>
                <a:cs typeface="Arial"/>
              </a:rPr>
              <a:t>Identify the statements in the Code that reflect your understanding of practice that supports the well-being of individuals  </a:t>
            </a:r>
          </a:p>
          <a:p>
            <a:pPr marL="450850" defTabSz="914377" eaLnBrk="0" fontAlgn="base" hangingPunct="0">
              <a:spcBef>
                <a:spcPct val="0"/>
              </a:spcBef>
              <a:spcAft>
                <a:spcPct val="0"/>
              </a:spcAft>
            </a:pPr>
            <a:endParaRPr lang="en-GB" sz="2200" dirty="0">
              <a:solidFill>
                <a:srgbClr val="595959"/>
              </a:solidFill>
              <a:latin typeface="Arial"/>
              <a:cs typeface="Arial"/>
            </a:endParaRPr>
          </a:p>
          <a:p>
            <a:pPr marL="450850" defTabSz="914377" eaLnBrk="0" fontAlgn="base" hangingPunct="0">
              <a:spcBef>
                <a:spcPct val="0"/>
              </a:spcBef>
              <a:spcAft>
                <a:spcPct val="0"/>
              </a:spcAft>
            </a:pPr>
            <a:r>
              <a:rPr lang="en-GB" sz="2400" b="1" dirty="0" smtClean="0">
                <a:solidFill>
                  <a:srgbClr val="ED1E87"/>
                </a:solidFill>
                <a:latin typeface="Arial"/>
                <a:cs typeface="Arial"/>
              </a:rPr>
              <a:t>b.)</a:t>
            </a:r>
            <a:r>
              <a:rPr lang="en-GB" sz="2400" dirty="0" smtClean="0">
                <a:solidFill>
                  <a:srgbClr val="595959"/>
                </a:solidFill>
                <a:latin typeface="Arial"/>
                <a:cs typeface="Arial"/>
              </a:rPr>
              <a:t> Select one of the statements you have identified and give an example of how you </a:t>
            </a:r>
            <a:br>
              <a:rPr lang="en-GB" sz="2400" dirty="0" smtClean="0">
                <a:solidFill>
                  <a:srgbClr val="595959"/>
                </a:solidFill>
                <a:latin typeface="Arial"/>
                <a:cs typeface="Arial"/>
              </a:rPr>
            </a:br>
            <a:r>
              <a:rPr lang="en-GB" sz="2400" dirty="0" smtClean="0">
                <a:solidFill>
                  <a:srgbClr val="595959"/>
                </a:solidFill>
                <a:latin typeface="Arial"/>
                <a:cs typeface="Arial"/>
              </a:rPr>
              <a:t>work to uphold this</a:t>
            </a:r>
            <a:endParaRPr lang="en-GB" altLang="en-US" sz="2400" dirty="0">
              <a:solidFill>
                <a:srgbClr val="595959"/>
              </a:solidFill>
              <a:latin typeface="Arial"/>
              <a:cs typeface="Arial"/>
            </a:endParaRP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154268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30548" y="2986766"/>
            <a:ext cx="7167708" cy="3046988"/>
          </a:xfrm>
          <a:prstGeom prst="rect">
            <a:avLst/>
          </a:prstGeom>
          <a:noFill/>
        </p:spPr>
        <p:txBody>
          <a:bodyPr wrap="square" rtlCol="0">
            <a:spAutoFit/>
          </a:bodyPr>
          <a:lstStyle/>
          <a:p>
            <a:r>
              <a:rPr lang="en-GB" sz="2200" dirty="0">
                <a:solidFill>
                  <a:srgbClr val="595959"/>
                </a:solidFill>
                <a:latin typeface="Arial"/>
                <a:cs typeface="Arial"/>
              </a:rPr>
              <a:t>What is co-production?  </a:t>
            </a:r>
          </a:p>
          <a:p>
            <a:endParaRPr lang="en-GB" sz="1600" b="1" dirty="0">
              <a:latin typeface="Arial" panose="020B0604020202020204" pitchFamily="34" charset="0"/>
              <a:cs typeface="Arial" panose="020B0604020202020204" pitchFamily="34" charset="0"/>
            </a:endParaRPr>
          </a:p>
          <a:p>
            <a:r>
              <a:rPr lang="en-GB" sz="2200" i="1" dirty="0">
                <a:solidFill>
                  <a:srgbClr val="595959"/>
                </a:solidFill>
                <a:latin typeface="Arial"/>
                <a:cs typeface="Arial"/>
              </a:rPr>
              <a:t>“Co-production is a relationship where professionals </a:t>
            </a:r>
            <a:r>
              <a:rPr lang="en-GB" sz="2200" i="1" dirty="0" smtClean="0">
                <a:solidFill>
                  <a:srgbClr val="595959"/>
                </a:solidFill>
                <a:latin typeface="Arial"/>
                <a:cs typeface="Arial"/>
              </a:rPr>
              <a:t/>
            </a:r>
            <a:br>
              <a:rPr lang="en-GB" sz="2200" i="1" dirty="0" smtClean="0">
                <a:solidFill>
                  <a:srgbClr val="595959"/>
                </a:solidFill>
                <a:latin typeface="Arial"/>
                <a:cs typeface="Arial"/>
              </a:rPr>
            </a:br>
            <a:r>
              <a:rPr lang="en-GB" sz="2200" i="1" dirty="0" smtClean="0">
                <a:solidFill>
                  <a:srgbClr val="595959"/>
                </a:solidFill>
                <a:latin typeface="Arial"/>
                <a:cs typeface="Arial"/>
              </a:rPr>
              <a:t>and </a:t>
            </a:r>
            <a:r>
              <a:rPr lang="en-GB" sz="2200" i="1" dirty="0">
                <a:solidFill>
                  <a:srgbClr val="595959"/>
                </a:solidFill>
                <a:latin typeface="Arial"/>
                <a:cs typeface="Arial"/>
              </a:rPr>
              <a:t>citizens share power to plan and deliver support </a:t>
            </a:r>
            <a:r>
              <a:rPr lang="en-GB" sz="2200" i="1" dirty="0" smtClean="0">
                <a:solidFill>
                  <a:srgbClr val="595959"/>
                </a:solidFill>
                <a:latin typeface="Arial"/>
                <a:cs typeface="Arial"/>
              </a:rPr>
              <a:t>–</a:t>
            </a:r>
          </a:p>
          <a:p>
            <a:r>
              <a:rPr lang="en-GB" sz="2200" i="1" dirty="0" smtClean="0">
                <a:solidFill>
                  <a:srgbClr val="595959"/>
                </a:solidFill>
                <a:latin typeface="Arial"/>
                <a:cs typeface="Arial"/>
              </a:rPr>
              <a:t>together</a:t>
            </a:r>
            <a:r>
              <a:rPr lang="en-GB" sz="2200" i="1" dirty="0">
                <a:solidFill>
                  <a:srgbClr val="595959"/>
                </a:solidFill>
                <a:latin typeface="Arial"/>
                <a:cs typeface="Arial"/>
              </a:rPr>
              <a:t>, recognising that both have vital contributions to make in order to improve quality of life for people </a:t>
            </a:r>
            <a:r>
              <a:rPr lang="en-GB" sz="2200" i="1" dirty="0" smtClean="0">
                <a:solidFill>
                  <a:srgbClr val="595959"/>
                </a:solidFill>
                <a:latin typeface="Arial"/>
                <a:cs typeface="Arial"/>
              </a:rPr>
              <a:t/>
            </a:r>
            <a:br>
              <a:rPr lang="en-GB" sz="2200" i="1" dirty="0" smtClean="0">
                <a:solidFill>
                  <a:srgbClr val="595959"/>
                </a:solidFill>
                <a:latin typeface="Arial"/>
                <a:cs typeface="Arial"/>
              </a:rPr>
            </a:br>
            <a:r>
              <a:rPr lang="en-GB" sz="2200" i="1" dirty="0" smtClean="0">
                <a:solidFill>
                  <a:srgbClr val="595959"/>
                </a:solidFill>
                <a:latin typeface="Arial"/>
                <a:cs typeface="Arial"/>
              </a:rPr>
              <a:t>and communities.”</a:t>
            </a:r>
            <a:endParaRPr lang="en-GB" sz="2200" i="1" dirty="0">
              <a:solidFill>
                <a:srgbClr val="595959"/>
              </a:solidFill>
              <a:latin typeface="Arial"/>
              <a:cs typeface="Arial"/>
            </a:endParaRPr>
          </a:p>
          <a:p>
            <a:pPr algn="ctr"/>
            <a:r>
              <a:rPr lang="en-GB" sz="2200" i="1" dirty="0" smtClean="0">
                <a:solidFill>
                  <a:srgbClr val="595959"/>
                </a:solidFill>
                <a:latin typeface="Arial"/>
                <a:cs typeface="Arial"/>
              </a:rPr>
              <a:t>           	      	        – </a:t>
            </a:r>
            <a:r>
              <a:rPr lang="en-GB" sz="2200" dirty="0" smtClean="0">
                <a:solidFill>
                  <a:srgbClr val="595959"/>
                </a:solidFill>
                <a:latin typeface="Arial"/>
                <a:cs typeface="Arial"/>
              </a:rPr>
              <a:t>National </a:t>
            </a:r>
            <a:r>
              <a:rPr lang="en-GB" sz="2200" dirty="0">
                <a:solidFill>
                  <a:srgbClr val="595959"/>
                </a:solidFill>
                <a:latin typeface="Arial"/>
                <a:cs typeface="Arial"/>
              </a:rPr>
              <a:t>Co-production </a:t>
            </a:r>
            <a:r>
              <a:rPr lang="en-GB" sz="2200" dirty="0" smtClean="0">
                <a:solidFill>
                  <a:srgbClr val="595959"/>
                </a:solidFill>
                <a:latin typeface="Arial"/>
                <a:cs typeface="Arial"/>
              </a:rPr>
              <a:t/>
            </a:r>
            <a:br>
              <a:rPr lang="en-GB" sz="2200" dirty="0" smtClean="0">
                <a:solidFill>
                  <a:srgbClr val="595959"/>
                </a:solidFill>
                <a:latin typeface="Arial"/>
                <a:cs typeface="Arial"/>
              </a:rPr>
            </a:br>
            <a:r>
              <a:rPr lang="en-GB" sz="2200" dirty="0" smtClean="0">
                <a:solidFill>
                  <a:srgbClr val="595959"/>
                </a:solidFill>
                <a:latin typeface="Arial"/>
                <a:cs typeface="Arial"/>
              </a:rPr>
              <a:t>		            Critical Friends </a:t>
            </a:r>
            <a:r>
              <a:rPr lang="en-GB" sz="2200" dirty="0">
                <a:solidFill>
                  <a:srgbClr val="595959"/>
                </a:solidFill>
                <a:latin typeface="Arial"/>
                <a:cs typeface="Arial"/>
              </a:rPr>
              <a:t>Group</a:t>
            </a:r>
          </a:p>
        </p:txBody>
      </p:sp>
      <p:sp>
        <p:nvSpPr>
          <p:cNvPr id="7" name="Title 1"/>
          <p:cNvSpPr txBox="1">
            <a:spLocks/>
          </p:cNvSpPr>
          <p:nvPr/>
        </p:nvSpPr>
        <p:spPr>
          <a:xfrm>
            <a:off x="0" y="1343027"/>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85C441"/>
                </a:solidFill>
                <a:latin typeface="Arial"/>
                <a:cs typeface="Arial"/>
              </a:rPr>
              <a:t>Co-production</a:t>
            </a:r>
          </a:p>
        </p:txBody>
      </p:sp>
      <p:sp>
        <p:nvSpPr>
          <p:cNvPr id="8" name="Rectangle 7"/>
          <p:cNvSpPr/>
          <p:nvPr/>
        </p:nvSpPr>
        <p:spPr>
          <a:xfrm>
            <a:off x="300038" y="963623"/>
            <a:ext cx="8443912" cy="461665"/>
          </a:xfrm>
          <a:prstGeom prst="rect">
            <a:avLst/>
          </a:prstGeom>
        </p:spPr>
        <p:txBody>
          <a:bodyPr wrap="square">
            <a:spAutoFit/>
          </a:bodyPr>
          <a:lstStyle/>
          <a:p>
            <a:pPr algn="ctr"/>
            <a:r>
              <a:rPr lang="en-GB" sz="2400" dirty="0">
                <a:solidFill>
                  <a:srgbClr val="595959"/>
                </a:solidFill>
                <a:latin typeface="Arial"/>
                <a:cs typeface="Arial"/>
              </a:rPr>
              <a:t>Principle</a:t>
            </a:r>
            <a:r>
              <a:rPr lang="en-GB" sz="2000" b="1" dirty="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4 </a:t>
            </a:r>
            <a:endParaRPr lang="en-GB" sz="2400" dirty="0">
              <a:solidFill>
                <a:srgbClr val="595959"/>
              </a:solidFill>
              <a:latin typeface="Arial"/>
              <a:cs typeface="Arial"/>
            </a:endParaRP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193322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57139"/>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u="sng" dirty="0" smtClean="0">
                <a:solidFill>
                  <a:srgbClr val="85C441"/>
                </a:solidFill>
                <a:latin typeface="Arial"/>
                <a:cs typeface="Arial"/>
              </a:rPr>
              <a:t>Co-production</a:t>
            </a:r>
          </a:p>
        </p:txBody>
      </p:sp>
      <p:sp>
        <p:nvSpPr>
          <p:cNvPr id="8" name="Rectangle 1"/>
          <p:cNvSpPr>
            <a:spLocks noChangeArrowheads="1"/>
          </p:cNvSpPr>
          <p:nvPr/>
        </p:nvSpPr>
        <p:spPr bwMode="auto">
          <a:xfrm>
            <a:off x="1004158" y="1940370"/>
            <a:ext cx="7449548" cy="4662815"/>
          </a:xfrm>
          <a:prstGeom prst="rect">
            <a:avLst/>
          </a:prstGeom>
          <a:noFill/>
          <a:ln w="9525" cmpd="dbl">
            <a:solidFill>
              <a:srgbClr val="85C4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85C441"/>
              </a:solidFill>
              <a:latin typeface="Arial"/>
              <a:cs typeface="Arial"/>
            </a:endParaRPr>
          </a:p>
          <a:p>
            <a:pPr marL="450850" defTabSz="914377" eaLnBrk="0" fontAlgn="base" hangingPunct="0">
              <a:spcBef>
                <a:spcPct val="0"/>
              </a:spcBef>
              <a:spcAft>
                <a:spcPct val="0"/>
              </a:spcAft>
            </a:pPr>
            <a:r>
              <a:rPr lang="en-GB" sz="2400" b="1" u="sng" dirty="0" smtClean="0">
                <a:solidFill>
                  <a:srgbClr val="85C441"/>
                </a:solidFill>
                <a:latin typeface="Arial"/>
                <a:cs typeface="Arial"/>
              </a:rPr>
              <a:t>Learning </a:t>
            </a:r>
            <a:r>
              <a:rPr lang="en-GB" sz="2400" b="1" u="sng" dirty="0">
                <a:solidFill>
                  <a:srgbClr val="85C441"/>
                </a:solidFill>
                <a:latin typeface="Arial"/>
                <a:cs typeface="Arial"/>
              </a:rPr>
              <a:t>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Case study – John’s story</a:t>
            </a:r>
            <a:r>
              <a:rPr lang="en-GB" sz="2400" dirty="0">
                <a:solidFill>
                  <a:srgbClr val="595959"/>
                </a:solidFill>
                <a:latin typeface="Arial"/>
                <a:cs typeface="Arial"/>
              </a:rPr>
              <a:t/>
            </a:r>
            <a:br>
              <a:rPr lang="en-GB" sz="2400" dirty="0">
                <a:solidFill>
                  <a:srgbClr val="595959"/>
                </a:solidFill>
                <a:latin typeface="Arial"/>
                <a:cs typeface="Arial"/>
              </a:rPr>
            </a:br>
            <a:r>
              <a:rPr lang="en-GB" sz="2400" dirty="0">
                <a:solidFill>
                  <a:srgbClr val="595959"/>
                </a:solidFill>
                <a:latin typeface="Arial"/>
                <a:cs typeface="Arial"/>
              </a:rPr>
              <a:t>The importance of working with individuals </a:t>
            </a:r>
            <a:r>
              <a:rPr lang="en-GB" sz="2400" dirty="0" smtClean="0">
                <a:solidFill>
                  <a:srgbClr val="595959"/>
                </a:solidFill>
                <a:latin typeface="Arial"/>
                <a:cs typeface="Arial"/>
              </a:rPr>
              <a:t>to achieve </a:t>
            </a:r>
            <a:r>
              <a:rPr lang="en-GB" sz="2400" dirty="0">
                <a:solidFill>
                  <a:srgbClr val="595959"/>
                </a:solidFill>
                <a:latin typeface="Arial"/>
                <a:cs typeface="Arial"/>
              </a:rPr>
              <a:t>positive </a:t>
            </a:r>
            <a:r>
              <a:rPr lang="en-GB" sz="2400" dirty="0" smtClean="0">
                <a:solidFill>
                  <a:srgbClr val="595959"/>
                </a:solidFill>
                <a:latin typeface="Arial"/>
                <a:cs typeface="Arial"/>
              </a:rPr>
              <a:t>outcomes</a:t>
            </a:r>
          </a:p>
          <a:p>
            <a:pPr marL="342900" indent="-342900">
              <a:buClr>
                <a:srgbClr val="85C441"/>
              </a:buClr>
              <a:buFont typeface="Arial" panose="020B0604020202020204" pitchFamily="34" charset="0"/>
              <a:buChar char="•"/>
            </a:pPr>
            <a:endParaRPr lang="en-GB" sz="2400" b="1" dirty="0">
              <a:solidFill>
                <a:srgbClr val="595959"/>
              </a:solidFill>
              <a:latin typeface="Arial"/>
              <a:cs typeface="Arial"/>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Planning </a:t>
            </a:r>
            <a:r>
              <a:rPr lang="en-GB" sz="2400" dirty="0">
                <a:solidFill>
                  <a:srgbClr val="595959"/>
                </a:solidFill>
                <a:latin typeface="Arial"/>
                <a:cs typeface="Arial"/>
              </a:rPr>
              <a:t>for the </a:t>
            </a:r>
            <a:r>
              <a:rPr lang="en-GB" sz="2400" dirty="0" smtClean="0">
                <a:solidFill>
                  <a:srgbClr val="595959"/>
                </a:solidFill>
                <a:latin typeface="Arial"/>
                <a:cs typeface="Arial"/>
              </a:rPr>
              <a:t>Future: Conwy </a:t>
            </a:r>
            <a:r>
              <a:rPr lang="en-GB" sz="2400" dirty="0">
                <a:solidFill>
                  <a:srgbClr val="595959"/>
                </a:solidFill>
                <a:latin typeface="Arial"/>
                <a:cs typeface="Arial"/>
              </a:rPr>
              <a:t>County Borough Council –</a:t>
            </a:r>
            <a:r>
              <a:rPr lang="en-GB" sz="2400" dirty="0" smtClean="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3"/>
              </a:rPr>
              <a:t>film</a:t>
            </a: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sz="2400" dirty="0">
                <a:solidFill>
                  <a:srgbClr val="595959"/>
                </a:solidFill>
                <a:latin typeface="Arial"/>
                <a:cs typeface="Arial"/>
              </a:rPr>
              <a:t>Vision 21 –</a:t>
            </a:r>
            <a:r>
              <a:rPr lang="en-GB" sz="2400" dirty="0" smtClean="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4"/>
              </a:rPr>
              <a:t>film</a:t>
            </a: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r>
              <a:rPr lang="en-GB" sz="2400" dirty="0" smtClean="0">
                <a:solidFill>
                  <a:srgbClr val="595959"/>
                </a:solidFill>
                <a:latin typeface="Arial"/>
                <a:cs typeface="Arial"/>
              </a:rPr>
              <a:t>What </a:t>
            </a:r>
            <a:r>
              <a:rPr lang="en-GB" sz="2400" dirty="0">
                <a:solidFill>
                  <a:srgbClr val="595959"/>
                </a:solidFill>
                <a:latin typeface="Arial"/>
                <a:cs typeface="Arial"/>
              </a:rPr>
              <a:t>Matters to You, Matters to </a:t>
            </a:r>
            <a:r>
              <a:rPr lang="en-GB" sz="2400" dirty="0" smtClean="0">
                <a:solidFill>
                  <a:srgbClr val="595959"/>
                </a:solidFill>
                <a:latin typeface="Arial"/>
                <a:cs typeface="Arial"/>
              </a:rPr>
              <a:t>Us </a:t>
            </a:r>
            <a:r>
              <a:rPr lang="en-GB" sz="2400" dirty="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5"/>
              </a:rPr>
              <a:t>film</a:t>
            </a:r>
            <a:endParaRPr lang="en-GB" sz="2400" b="1" dirty="0" smtClean="0">
              <a:latin typeface="Arial" panose="020B0604020202020204" pitchFamily="34" charset="0"/>
              <a:cs typeface="Arial" panose="020B0604020202020204" pitchFamily="34" charset="0"/>
            </a:endParaRPr>
          </a:p>
          <a:p>
            <a:pPr marL="342900" indent="-342900">
              <a:buClr>
                <a:srgbClr val="85C441"/>
              </a:buClr>
              <a:buFont typeface="Arial" panose="020B0604020202020204" pitchFamily="34" charset="0"/>
              <a:buChar char="•"/>
            </a:pPr>
            <a:endParaRPr lang="en-GB" altLang="en-US" sz="1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500939" y="3534003"/>
            <a:ext cx="1643062" cy="3338285"/>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0" y="3041728"/>
            <a:ext cx="1414463" cy="3816272"/>
          </a:xfrm>
          <a:prstGeom prst="rect">
            <a:avLst/>
          </a:prstGeom>
        </p:spPr>
      </p:pic>
    </p:spTree>
    <p:extLst>
      <p:ext uri="{BB962C8B-B14F-4D97-AF65-F5344CB8AC3E}">
        <p14:creationId xmlns:p14="http://schemas.microsoft.com/office/powerpoint/2010/main" val="2897582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43027"/>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FDC536"/>
                </a:solidFill>
                <a:latin typeface="Arial"/>
                <a:cs typeface="Arial"/>
              </a:rPr>
              <a:t>Multi agency</a:t>
            </a:r>
          </a:p>
        </p:txBody>
      </p:sp>
      <p:sp>
        <p:nvSpPr>
          <p:cNvPr id="9" name="Rectangle 8"/>
          <p:cNvSpPr/>
          <p:nvPr/>
        </p:nvSpPr>
        <p:spPr>
          <a:xfrm>
            <a:off x="300038" y="963623"/>
            <a:ext cx="8443912" cy="461665"/>
          </a:xfrm>
          <a:prstGeom prst="rect">
            <a:avLst/>
          </a:prstGeom>
        </p:spPr>
        <p:txBody>
          <a:bodyPr wrap="square">
            <a:spAutoFit/>
          </a:bodyPr>
          <a:lstStyle/>
          <a:p>
            <a:pPr algn="ctr"/>
            <a:r>
              <a:rPr lang="en-GB" sz="2400" dirty="0">
                <a:solidFill>
                  <a:srgbClr val="595959"/>
                </a:solidFill>
                <a:latin typeface="Arial"/>
                <a:cs typeface="Arial"/>
              </a:rPr>
              <a:t>Principle</a:t>
            </a:r>
            <a:r>
              <a:rPr lang="en-GB" sz="2000" b="1" dirty="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5 </a:t>
            </a:r>
            <a:endParaRPr lang="en-GB" sz="2400" dirty="0">
              <a:solidFill>
                <a:srgbClr val="595959"/>
              </a:solidFill>
              <a:latin typeface="Arial"/>
              <a:cs typeface="Arial"/>
            </a:endParaRPr>
          </a:p>
        </p:txBody>
      </p:sp>
      <p:sp>
        <p:nvSpPr>
          <p:cNvPr id="10" name="Rectangle 1"/>
          <p:cNvSpPr>
            <a:spLocks noChangeArrowheads="1"/>
          </p:cNvSpPr>
          <p:nvPr/>
        </p:nvSpPr>
        <p:spPr bwMode="auto">
          <a:xfrm>
            <a:off x="1104410" y="2919057"/>
            <a:ext cx="7449548" cy="3708708"/>
          </a:xfrm>
          <a:prstGeom prst="rect">
            <a:avLst/>
          </a:prstGeom>
          <a:noFill/>
          <a:ln w="9525" cmpd="dbl">
            <a:solidFill>
              <a:srgbClr val="FDC5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0850" defTabSz="914377" eaLnBrk="0" fontAlgn="base" hangingPunct="0">
              <a:spcBef>
                <a:spcPct val="0"/>
              </a:spcBef>
              <a:spcAft>
                <a:spcPct val="0"/>
              </a:spcAft>
            </a:pPr>
            <a:r>
              <a:rPr lang="en-GB" sz="2400" b="1" u="sng" dirty="0" smtClean="0">
                <a:solidFill>
                  <a:srgbClr val="FDC536"/>
                </a:solidFill>
                <a:latin typeface="Arial"/>
                <a:cs typeface="Arial"/>
              </a:rPr>
              <a:t>Learning </a:t>
            </a:r>
            <a:r>
              <a:rPr lang="en-GB" sz="2400" b="1" u="sng" dirty="0">
                <a:solidFill>
                  <a:srgbClr val="FDC536"/>
                </a:solidFill>
                <a:latin typeface="Arial"/>
                <a:cs typeface="Arial"/>
              </a:rPr>
              <a:t>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smtClean="0">
                <a:solidFill>
                  <a:srgbClr val="595959"/>
                </a:solidFill>
                <a:latin typeface="Arial"/>
                <a:cs typeface="Arial"/>
              </a:rPr>
              <a:t>The Brecon Dementia Friendly Community </a:t>
            </a:r>
            <a:br>
              <a:rPr lang="en-GB" sz="2400" dirty="0" smtClean="0">
                <a:solidFill>
                  <a:srgbClr val="595959"/>
                </a:solidFill>
                <a:latin typeface="Arial"/>
                <a:cs typeface="Arial"/>
              </a:rPr>
            </a:br>
            <a:r>
              <a:rPr lang="en-GB" sz="2400" dirty="0" smtClean="0">
                <a:solidFill>
                  <a:srgbClr val="595959"/>
                </a:solidFill>
                <a:latin typeface="Arial"/>
                <a:cs typeface="Arial"/>
              </a:rPr>
              <a:t>Group – </a:t>
            </a:r>
            <a:r>
              <a:rPr lang="en-GB" sz="2400" b="1" dirty="0" smtClean="0">
                <a:latin typeface="Arial" panose="020B0604020202020204" pitchFamily="34" charset="0"/>
                <a:cs typeface="Arial" panose="020B0604020202020204" pitchFamily="34" charset="0"/>
                <a:hlinkClick r:id="rId3"/>
              </a:rPr>
              <a:t>film</a:t>
            </a:r>
            <a:endParaRPr lang="en-GB" sz="2400" b="1"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b="1" dirty="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a:solidFill>
                  <a:srgbClr val="595959"/>
                </a:solidFill>
                <a:latin typeface="Arial"/>
                <a:cs typeface="Arial"/>
              </a:rPr>
              <a:t>Caught in </a:t>
            </a:r>
            <a:r>
              <a:rPr lang="en-GB" sz="2400" dirty="0" err="1">
                <a:solidFill>
                  <a:srgbClr val="595959"/>
                </a:solidFill>
                <a:latin typeface="Arial"/>
                <a:cs typeface="Arial"/>
              </a:rPr>
              <a:t>Traffick</a:t>
            </a:r>
            <a:r>
              <a:rPr lang="en-GB" sz="2400" dirty="0">
                <a:solidFill>
                  <a:srgbClr val="595959"/>
                </a:solidFill>
                <a:latin typeface="Arial"/>
                <a:cs typeface="Arial"/>
              </a:rPr>
              <a:t> – </a:t>
            </a:r>
            <a:r>
              <a:rPr lang="en-GB" sz="2400" b="1" dirty="0" smtClean="0">
                <a:latin typeface="Arial" panose="020B0604020202020204" pitchFamily="34" charset="0"/>
                <a:cs typeface="Arial" panose="020B0604020202020204" pitchFamily="34" charset="0"/>
                <a:hlinkClick r:id="rId4"/>
              </a:rPr>
              <a:t>introduction </a:t>
            </a:r>
            <a:r>
              <a:rPr lang="en-GB" sz="2400" b="1" dirty="0">
                <a:latin typeface="Arial" panose="020B0604020202020204" pitchFamily="34" charset="0"/>
                <a:cs typeface="Arial" panose="020B0604020202020204" pitchFamily="34" charset="0"/>
                <a:hlinkClick r:id="rId4"/>
              </a:rPr>
              <a:t>to </a:t>
            </a:r>
            <a:r>
              <a:rPr lang="en-GB" sz="2400" b="1" dirty="0" smtClean="0">
                <a:latin typeface="Arial" panose="020B0604020202020204" pitchFamily="34" charset="0"/>
                <a:cs typeface="Arial" panose="020B0604020202020204" pitchFamily="34" charset="0"/>
                <a:hlinkClick r:id="rId4"/>
              </a:rPr>
              <a:t>the film</a:t>
            </a:r>
            <a:r>
              <a:rPr lang="en-GB" sz="2400" b="1" dirty="0" smtClean="0">
                <a:latin typeface="Arial" panose="020B0604020202020204" pitchFamily="34" charset="0"/>
                <a:cs typeface="Arial" panose="020B0604020202020204" pitchFamily="34" charset="0"/>
              </a:rPr>
              <a:t> </a:t>
            </a:r>
            <a:br>
              <a:rPr lang="en-GB" sz="2400" b="1" dirty="0" smtClean="0">
                <a:latin typeface="Arial" panose="020B0604020202020204" pitchFamily="34" charset="0"/>
                <a:cs typeface="Arial" panose="020B0604020202020204" pitchFamily="34" charset="0"/>
              </a:rPr>
            </a:br>
            <a:r>
              <a:rPr lang="en-GB" sz="2400" dirty="0" smtClean="0">
                <a:solidFill>
                  <a:srgbClr val="595959"/>
                </a:solidFill>
                <a:latin typeface="Arial"/>
                <a:cs typeface="Arial"/>
              </a:rPr>
              <a:t>and</a:t>
            </a:r>
            <a:r>
              <a:rPr lang="en-GB" sz="2400" b="1"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hlinkClick r:id="rId5"/>
              </a:rPr>
              <a:t>the film</a:t>
            </a:r>
            <a:endParaRPr lang="en-GB" sz="2400" b="1"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400" dirty="0">
              <a:solidFill>
                <a:srgbClr val="595959"/>
              </a:solidFill>
              <a:latin typeface="Arial"/>
              <a:cs typeface="Arial"/>
            </a:endParaRPr>
          </a:p>
          <a:p>
            <a:pPr marL="342900" indent="-342900">
              <a:buClr>
                <a:srgbClr val="FDC536"/>
              </a:buClr>
              <a:buFont typeface="Arial" panose="020B0604020202020204" pitchFamily="34" charset="0"/>
              <a:buChar char="•"/>
            </a:pPr>
            <a:r>
              <a:rPr lang="en-GB" sz="2400" dirty="0">
                <a:solidFill>
                  <a:srgbClr val="595959"/>
                </a:solidFill>
                <a:latin typeface="Arial"/>
                <a:cs typeface="Arial"/>
              </a:rPr>
              <a:t>Integrated Gower Team (IGT) – </a:t>
            </a:r>
            <a:r>
              <a:rPr lang="en-GB" sz="2400" dirty="0" smtClean="0">
                <a:solidFill>
                  <a:srgbClr val="595959"/>
                </a:solidFill>
                <a:latin typeface="Arial"/>
                <a:cs typeface="Arial"/>
              </a:rPr>
              <a:t>case study</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en-GB"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30629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1104410" y="2458518"/>
            <a:ext cx="7449548" cy="4201150"/>
          </a:xfrm>
          <a:prstGeom prst="rect">
            <a:avLst/>
          </a:prstGeom>
          <a:noFill/>
          <a:ln w="9525" cmpd="dbl">
            <a:solidFill>
              <a:srgbClr val="FDC5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FDC536"/>
              </a:solidFill>
              <a:latin typeface="Arial"/>
              <a:cs typeface="Arial"/>
            </a:endParaRPr>
          </a:p>
          <a:p>
            <a:pPr marL="450850" defTabSz="914377" eaLnBrk="0" fontAlgn="base" hangingPunct="0">
              <a:spcBef>
                <a:spcPct val="0"/>
              </a:spcBef>
              <a:spcAft>
                <a:spcPct val="0"/>
              </a:spcAft>
            </a:pPr>
            <a:r>
              <a:rPr lang="en-GB" sz="2200" b="1" u="sng" dirty="0" smtClean="0">
                <a:solidFill>
                  <a:srgbClr val="FDC536"/>
                </a:solidFill>
                <a:latin typeface="Arial"/>
                <a:cs typeface="Arial"/>
              </a:rPr>
              <a:t>Learning </a:t>
            </a:r>
            <a:r>
              <a:rPr lang="en-GB" sz="2200" b="1" u="sng" dirty="0">
                <a:solidFill>
                  <a:srgbClr val="FDC536"/>
                </a:solidFill>
                <a:latin typeface="Arial"/>
                <a:cs typeface="Arial"/>
              </a:rPr>
              <a:t>activity</a:t>
            </a:r>
          </a:p>
          <a:p>
            <a:pPr marL="450850" defTabSz="914377" eaLnBrk="0" fontAlgn="base" hangingPunct="0">
              <a:spcBef>
                <a:spcPct val="0"/>
              </a:spcBef>
              <a:spcAft>
                <a:spcPct val="0"/>
              </a:spcAft>
            </a:pPr>
            <a:endParaRPr lang="en-GB" sz="1400" dirty="0" smtClean="0">
              <a:solidFill>
                <a:srgbClr val="595959"/>
              </a:solidFill>
              <a:latin typeface="Arial"/>
              <a:cs typeface="Arial"/>
            </a:endParaRPr>
          </a:p>
          <a:p>
            <a:pPr marL="342900" indent="-342900">
              <a:buClr>
                <a:srgbClr val="FDC536"/>
              </a:buClr>
              <a:buFont typeface="Arial" panose="020B0604020202020204" pitchFamily="34" charset="0"/>
              <a:buChar char="•"/>
            </a:pPr>
            <a:r>
              <a:rPr lang="en-GB" sz="2200" dirty="0" smtClean="0">
                <a:solidFill>
                  <a:srgbClr val="595959"/>
                </a:solidFill>
                <a:latin typeface="Arial"/>
                <a:cs typeface="Arial"/>
              </a:rPr>
              <a:t>Reflect upon how you currently work in partnership with other agencies and local communities in your role:</a:t>
            </a:r>
          </a:p>
          <a:p>
            <a:pPr marL="342900" indent="-342900">
              <a:buClr>
                <a:srgbClr val="FDC536"/>
              </a:buClr>
              <a:buFont typeface="Arial" panose="020B0604020202020204" pitchFamily="34" charset="0"/>
              <a:buChar char="•"/>
            </a:pPr>
            <a:endParaRPr lang="en-GB" sz="1400" b="1" dirty="0">
              <a:solidFill>
                <a:srgbClr val="595959"/>
              </a:solidFill>
              <a:latin typeface="Arial"/>
              <a:cs typeface="Arial"/>
            </a:endParaRPr>
          </a:p>
          <a:p>
            <a:pPr lvl="1">
              <a:buClr>
                <a:srgbClr val="FDC536"/>
              </a:buClr>
            </a:pPr>
            <a:r>
              <a:rPr lang="en-GB" sz="2200" b="1" dirty="0" smtClean="0">
                <a:solidFill>
                  <a:srgbClr val="FDC536"/>
                </a:solidFill>
                <a:latin typeface="Arial"/>
                <a:cs typeface="Arial"/>
              </a:rPr>
              <a:t>a.) </a:t>
            </a:r>
            <a:r>
              <a:rPr lang="en-GB" sz="2200" dirty="0" smtClean="0">
                <a:solidFill>
                  <a:srgbClr val="595959"/>
                </a:solidFill>
                <a:latin typeface="Arial"/>
                <a:cs typeface="Arial"/>
              </a:rPr>
              <a:t>With whom do you work and what are you aiming to achieve?</a:t>
            </a:r>
          </a:p>
          <a:p>
            <a:pPr lvl="1">
              <a:buClr>
                <a:srgbClr val="FDC536"/>
              </a:buClr>
            </a:pPr>
            <a:r>
              <a:rPr lang="en-GB" sz="2200" b="1" dirty="0" smtClean="0">
                <a:solidFill>
                  <a:srgbClr val="FDC536"/>
                </a:solidFill>
                <a:latin typeface="Arial"/>
                <a:cs typeface="Arial"/>
              </a:rPr>
              <a:t>b.) </a:t>
            </a:r>
            <a:r>
              <a:rPr lang="en-GB" sz="2200" dirty="0" smtClean="0">
                <a:solidFill>
                  <a:srgbClr val="595959"/>
                </a:solidFill>
                <a:latin typeface="Arial"/>
                <a:cs typeface="Arial"/>
              </a:rPr>
              <a:t>Are there others within your local community </a:t>
            </a:r>
            <a:br>
              <a:rPr lang="en-GB" sz="2200" dirty="0" smtClean="0">
                <a:solidFill>
                  <a:srgbClr val="595959"/>
                </a:solidFill>
                <a:latin typeface="Arial"/>
                <a:cs typeface="Arial"/>
              </a:rPr>
            </a:br>
            <a:r>
              <a:rPr lang="en-GB" sz="2200" dirty="0" smtClean="0">
                <a:solidFill>
                  <a:srgbClr val="595959"/>
                </a:solidFill>
                <a:latin typeface="Arial"/>
                <a:cs typeface="Arial"/>
              </a:rPr>
              <a:t>who you could work with?</a:t>
            </a:r>
            <a:endParaRPr lang="en-GB" sz="2000" dirty="0">
              <a:latin typeface="Arial" panose="020B0604020202020204" pitchFamily="34" charset="0"/>
              <a:cs typeface="Arial" panose="020B0604020202020204" pitchFamily="34" charset="0"/>
            </a:endParaRPr>
          </a:p>
          <a:p>
            <a:pPr marL="342900" indent="-342900">
              <a:buClr>
                <a:srgbClr val="FDC536"/>
              </a:buClr>
              <a:buFont typeface="Arial" panose="020B0604020202020204" pitchFamily="34" charset="0"/>
              <a:buChar char="•"/>
            </a:pPr>
            <a:endParaRPr lang="en-GB" sz="2200" dirty="0">
              <a:solidFill>
                <a:srgbClr val="595959"/>
              </a:solidFill>
              <a:latin typeface="Arial"/>
              <a:cs typeface="Arial"/>
            </a:endParaRPr>
          </a:p>
          <a:p>
            <a:pPr marL="342900" indent="-342900">
              <a:buClr>
                <a:srgbClr val="FDC536"/>
              </a:buClr>
              <a:buFont typeface="Arial" panose="020B0604020202020204" pitchFamily="34" charset="0"/>
              <a:buChar char="•"/>
            </a:pPr>
            <a:r>
              <a:rPr lang="en-GB" sz="2200" dirty="0" smtClean="0">
                <a:solidFill>
                  <a:srgbClr val="595959"/>
                </a:solidFill>
                <a:latin typeface="Arial"/>
                <a:cs typeface="Arial"/>
              </a:rPr>
              <a:t>What difference do you think this would make to </a:t>
            </a:r>
            <a:br>
              <a:rPr lang="en-GB" sz="2200" dirty="0" smtClean="0">
                <a:solidFill>
                  <a:srgbClr val="595959"/>
                </a:solidFill>
                <a:latin typeface="Arial"/>
                <a:cs typeface="Arial"/>
              </a:rPr>
            </a:br>
            <a:r>
              <a:rPr lang="en-GB" sz="2200" dirty="0" smtClean="0">
                <a:solidFill>
                  <a:srgbClr val="595959"/>
                </a:solidFill>
                <a:latin typeface="Arial"/>
                <a:cs typeface="Arial"/>
              </a:rPr>
              <a:t>the lives of the individuals you support?</a:t>
            </a:r>
          </a:p>
          <a:p>
            <a:pPr marL="342900" indent="-342900">
              <a:buClr>
                <a:srgbClr val="FDC536"/>
              </a:buClr>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9" name="Title 1"/>
          <p:cNvSpPr txBox="1">
            <a:spLocks/>
          </p:cNvSpPr>
          <p:nvPr/>
        </p:nvSpPr>
        <p:spPr>
          <a:xfrm>
            <a:off x="0" y="890564"/>
            <a:ext cx="9144000" cy="11903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200" b="1" u="sng" dirty="0" smtClean="0">
                <a:solidFill>
                  <a:srgbClr val="FDC536"/>
                </a:solidFill>
                <a:latin typeface="Arial"/>
                <a:cs typeface="Arial"/>
              </a:rPr>
              <a:t>Working in </a:t>
            </a:r>
            <a:br>
              <a:rPr lang="en-GB" sz="4200" b="1" u="sng" dirty="0" smtClean="0">
                <a:solidFill>
                  <a:srgbClr val="FDC536"/>
                </a:solidFill>
                <a:latin typeface="Arial"/>
                <a:cs typeface="Arial"/>
              </a:rPr>
            </a:br>
            <a:r>
              <a:rPr lang="en-GB" sz="4200" b="1" u="sng" dirty="0" smtClean="0">
                <a:solidFill>
                  <a:srgbClr val="FDC536"/>
                </a:solidFill>
                <a:latin typeface="Arial"/>
                <a:cs typeface="Arial"/>
              </a:rPr>
              <a:t>partnership</a:t>
            </a: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3418"/>
            <a:ext cx="1608158" cy="433887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351333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4447"/>
            <a:ext cx="9144000" cy="738664"/>
          </a:xfrm>
          <a:prstGeom prst="rect">
            <a:avLst/>
          </a:prstGeom>
          <a:noFill/>
        </p:spPr>
        <p:txBody>
          <a:bodyPr wrap="square" rtlCol="0">
            <a:spAutoFit/>
          </a:bodyPr>
          <a:lstStyle/>
          <a:p>
            <a:pPr algn="ctr"/>
            <a:r>
              <a:rPr lang="en-GB" sz="4200" b="1" u="sng" dirty="0">
                <a:solidFill>
                  <a:srgbClr val="36B555"/>
                </a:solidFill>
                <a:latin typeface="Arial"/>
                <a:ea typeface="+mj-ea"/>
                <a:cs typeface="Arial"/>
              </a:rPr>
              <a:t>What next?</a:t>
            </a:r>
          </a:p>
        </p:txBody>
      </p:sp>
      <p:sp>
        <p:nvSpPr>
          <p:cNvPr id="8" name="TextBox 7"/>
          <p:cNvSpPr txBox="1"/>
          <p:nvPr/>
        </p:nvSpPr>
        <p:spPr>
          <a:xfrm>
            <a:off x="1284271" y="2008443"/>
            <a:ext cx="6539573" cy="5078313"/>
          </a:xfrm>
          <a:prstGeom prst="rect">
            <a:avLst/>
          </a:prstGeom>
          <a:noFill/>
        </p:spPr>
        <p:txBody>
          <a:bodyPr wrap="square" rtlCol="0">
            <a:spAutoFit/>
          </a:bodyPr>
          <a:lstStyle/>
          <a:p>
            <a:pPr marL="342900" indent="-342900">
              <a:buClr>
                <a:srgbClr val="36B555"/>
              </a:buClr>
              <a:buFont typeface="Arial" panose="020B0604020202020204" pitchFamily="34" charset="0"/>
              <a:buChar char="•"/>
            </a:pPr>
            <a:r>
              <a:rPr lang="en-GB" sz="2400" dirty="0">
                <a:solidFill>
                  <a:srgbClr val="595959"/>
                </a:solidFill>
                <a:latin typeface="Arial"/>
                <a:cs typeface="Arial"/>
              </a:rPr>
              <a:t>Complete the </a:t>
            </a:r>
            <a:r>
              <a:rPr lang="en-GB" sz="2400" i="1" dirty="0" smtClean="0">
                <a:solidFill>
                  <a:srgbClr val="595959"/>
                </a:solidFill>
                <a:latin typeface="Arial"/>
                <a:cs typeface="Arial"/>
              </a:rPr>
              <a:t>What does </a:t>
            </a:r>
            <a:r>
              <a:rPr lang="en-GB" sz="2400" i="1" dirty="0">
                <a:solidFill>
                  <a:srgbClr val="595959"/>
                </a:solidFill>
                <a:latin typeface="Arial"/>
                <a:cs typeface="Arial"/>
              </a:rPr>
              <a:t>the Act </a:t>
            </a:r>
            <a:r>
              <a:rPr lang="en-GB" sz="2400" i="1" dirty="0" smtClean="0">
                <a:solidFill>
                  <a:srgbClr val="595959"/>
                </a:solidFill>
                <a:latin typeface="Arial"/>
                <a:cs typeface="Arial"/>
              </a:rPr>
              <a:t>mean </a:t>
            </a:r>
            <a:br>
              <a:rPr lang="en-GB" sz="2400" i="1" dirty="0" smtClean="0">
                <a:solidFill>
                  <a:srgbClr val="595959"/>
                </a:solidFill>
                <a:latin typeface="Arial"/>
                <a:cs typeface="Arial"/>
              </a:rPr>
            </a:br>
            <a:r>
              <a:rPr lang="en-GB" sz="2400" i="1" dirty="0" smtClean="0">
                <a:solidFill>
                  <a:srgbClr val="595959"/>
                </a:solidFill>
                <a:latin typeface="Arial"/>
                <a:cs typeface="Arial"/>
              </a:rPr>
              <a:t>for </a:t>
            </a:r>
            <a:r>
              <a:rPr lang="en-GB" sz="2400" i="1" dirty="0" smtClean="0">
                <a:solidFill>
                  <a:srgbClr val="595959"/>
                </a:solidFill>
                <a:latin typeface="Arial"/>
                <a:cs typeface="Arial"/>
              </a:rPr>
              <a:t>me?</a:t>
            </a:r>
            <a:r>
              <a:rPr lang="en-GB" sz="2400" dirty="0" smtClean="0">
                <a:solidFill>
                  <a:srgbClr val="595959"/>
                </a:solidFill>
                <a:latin typeface="Arial"/>
                <a:cs typeface="Arial"/>
              </a:rPr>
              <a:t> </a:t>
            </a:r>
            <a:r>
              <a:rPr lang="en-GB" sz="2400" dirty="0" smtClean="0">
                <a:solidFill>
                  <a:srgbClr val="595959"/>
                </a:solidFill>
                <a:latin typeface="Arial"/>
                <a:cs typeface="Arial"/>
              </a:rPr>
              <a:t>personal development action plan</a:t>
            </a:r>
            <a:endParaRPr lang="en-GB" sz="2400" dirty="0">
              <a:solidFill>
                <a:srgbClr val="595959"/>
              </a:solidFill>
              <a:latin typeface="Arial"/>
              <a:cs typeface="Arial"/>
            </a:endParaRPr>
          </a:p>
          <a:p>
            <a:pPr marL="342900" indent="-342900">
              <a:buClr>
                <a:srgbClr val="36B555"/>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a:solidFill>
                  <a:srgbClr val="595959"/>
                </a:solidFill>
                <a:latin typeface="Arial"/>
                <a:cs typeface="Arial"/>
              </a:rPr>
              <a:t>Discuss with your line manager and agree how identified learning needs will be met and by when</a:t>
            </a:r>
          </a:p>
          <a:p>
            <a:pPr marL="342900" indent="-342900">
              <a:buClr>
                <a:srgbClr val="36B555"/>
              </a:buClr>
              <a:buFont typeface="Arial" panose="020B0604020202020204" pitchFamily="34" charset="0"/>
              <a:buChar char="•"/>
            </a:pPr>
            <a:endParaRPr lang="en-GB" sz="2400" dirty="0" smtClean="0">
              <a:solidFill>
                <a:srgbClr val="595959"/>
              </a:solidFill>
              <a:latin typeface="Arial"/>
              <a:cs typeface="Arial"/>
            </a:endParaRPr>
          </a:p>
          <a:p>
            <a:pPr marL="342900" indent="-342900">
              <a:buClr>
                <a:srgbClr val="36B555"/>
              </a:buClr>
              <a:buFont typeface="Arial" panose="020B0604020202020204" pitchFamily="34" charset="0"/>
              <a:buChar char="•"/>
            </a:pPr>
            <a:r>
              <a:rPr lang="en-GB" sz="2400" dirty="0" smtClean="0">
                <a:solidFill>
                  <a:srgbClr val="595959"/>
                </a:solidFill>
                <a:latin typeface="Arial"/>
                <a:cs typeface="Arial"/>
              </a:rPr>
              <a:t>Social Services and Well-being (Wales) Act </a:t>
            </a:r>
            <a:r>
              <a:rPr lang="en-GB" sz="2400" b="1" dirty="0" smtClean="0">
                <a:latin typeface="Arial" panose="020B0604020202020204" pitchFamily="34" charset="0"/>
                <a:cs typeface="Arial" panose="020B0604020202020204" pitchFamily="34" charset="0"/>
                <a:hlinkClick r:id="rId3"/>
              </a:rPr>
              <a:t>Information and Learning Hub</a:t>
            </a:r>
            <a:endParaRPr lang="en-GB" sz="2400" b="1" dirty="0" smtClean="0">
              <a:latin typeface="Arial" panose="020B0604020202020204" pitchFamily="34" charset="0"/>
              <a:cs typeface="Arial" panose="020B0604020202020204" pitchFamily="34" charset="0"/>
            </a:endParaRPr>
          </a:p>
          <a:p>
            <a:pPr marL="342900" indent="-342900" algn="ctr">
              <a:buClr>
                <a:srgbClr val="36B555"/>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36B555"/>
              </a:buClr>
              <a:buFont typeface="Arial" panose="020B0604020202020204" pitchFamily="34" charset="0"/>
              <a:buChar char="•"/>
            </a:pPr>
            <a:r>
              <a:rPr lang="en-GB" sz="2400" dirty="0">
                <a:solidFill>
                  <a:srgbClr val="595959"/>
                </a:solidFill>
                <a:latin typeface="Arial"/>
                <a:cs typeface="Arial"/>
              </a:rPr>
              <a:t>Email: </a:t>
            </a:r>
            <a:r>
              <a:rPr lang="en-GB" sz="2400" dirty="0">
                <a:solidFill>
                  <a:srgbClr val="595959"/>
                </a:solidFill>
                <a:latin typeface="Arial"/>
                <a:cs typeface="Arial"/>
                <a:hlinkClick r:id="rId4"/>
              </a:rPr>
              <a:t>hub@ccwales.org.uk</a:t>
            </a:r>
            <a:r>
              <a:rPr lang="en-GB" sz="2400" dirty="0">
                <a:solidFill>
                  <a:srgbClr val="595959"/>
                </a:solidFill>
                <a:latin typeface="Arial"/>
                <a:cs typeface="Arial"/>
              </a:rPr>
              <a:t> </a:t>
            </a:r>
          </a:p>
          <a:p>
            <a:pPr algn="ctr"/>
            <a:r>
              <a:rPr lang="en-GB" sz="3000" dirty="0" smtClean="0">
                <a:latin typeface="Arial" panose="020B0604020202020204" pitchFamily="34" charset="0"/>
                <a:cs typeface="Arial" panose="020B0604020202020204" pitchFamily="34" charset="0"/>
              </a:rPr>
              <a:t/>
            </a:r>
            <a:br>
              <a:rPr lang="en-GB" sz="3000" dirty="0" smtClean="0">
                <a:latin typeface="Arial" panose="020B0604020202020204" pitchFamily="34" charset="0"/>
                <a:cs typeface="Arial" panose="020B0604020202020204" pitchFamily="34" charset="0"/>
              </a:rPr>
            </a:br>
            <a:endParaRPr lang="en-GB" sz="30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2533418"/>
            <a:ext cx="1608158" cy="4338870"/>
          </a:xfrm>
          <a:prstGeom prst="rect">
            <a:avLst/>
          </a:prstGeom>
        </p:spPr>
      </p:pic>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86689" y="4157578"/>
            <a:ext cx="1336146" cy="2714710"/>
          </a:xfrm>
          <a:prstGeom prst="rect">
            <a:avLst/>
          </a:prstGeom>
        </p:spPr>
      </p:pic>
    </p:spTree>
    <p:extLst>
      <p:ext uri="{BB962C8B-B14F-4D97-AF65-F5344CB8AC3E}">
        <p14:creationId xmlns:p14="http://schemas.microsoft.com/office/powerpoint/2010/main" val="425569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9" y="491181"/>
            <a:ext cx="9144000" cy="900875"/>
          </a:xfrm>
        </p:spPr>
        <p:txBody>
          <a:bodyPr>
            <a:normAutofit/>
          </a:bodyPr>
          <a:lstStyle/>
          <a:p>
            <a:r>
              <a:rPr lang="en-GB" sz="4200" b="1" u="sng" dirty="0">
                <a:solidFill>
                  <a:srgbClr val="36B555"/>
                </a:solidFill>
                <a:latin typeface="Arial"/>
                <a:cs typeface="Arial"/>
              </a:rPr>
              <a:t>Learning </a:t>
            </a:r>
            <a:r>
              <a:rPr lang="en-GB" sz="4200" b="1" u="sng" dirty="0" smtClean="0">
                <a:solidFill>
                  <a:srgbClr val="36B555"/>
                </a:solidFill>
                <a:latin typeface="Arial"/>
                <a:cs typeface="Arial"/>
              </a:rPr>
              <a:t>objectives</a:t>
            </a:r>
            <a:endParaRPr lang="en-GB" sz="4200" b="1" u="sng" dirty="0">
              <a:solidFill>
                <a:srgbClr val="36B555"/>
              </a:solidFill>
              <a:latin typeface="Arial"/>
              <a:cs typeface="Arial"/>
            </a:endParaRPr>
          </a:p>
        </p:txBody>
      </p:sp>
      <p:sp>
        <p:nvSpPr>
          <p:cNvPr id="6" name="Rectangle 1"/>
          <p:cNvSpPr>
            <a:spLocks noChangeArrowheads="1"/>
          </p:cNvSpPr>
          <p:nvPr/>
        </p:nvSpPr>
        <p:spPr bwMode="auto">
          <a:xfrm>
            <a:off x="524376" y="1942684"/>
            <a:ext cx="8056931"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altLang="en-US" sz="2400" dirty="0">
                <a:solidFill>
                  <a:srgbClr val="595959"/>
                </a:solidFill>
                <a:latin typeface="Arial"/>
                <a:cs typeface="Arial"/>
              </a:rPr>
              <a:t>This learning resource will help you to:</a:t>
            </a: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a:p>
            <a:pPr marL="908050" lvl="1" indent="-342900" defTabSz="914377" eaLnBrk="0" fontAlgn="base" hangingPunct="0">
              <a:spcBef>
                <a:spcPct val="0"/>
              </a:spcBef>
              <a:spcAft>
                <a:spcPct val="0"/>
              </a:spcAft>
              <a:buClr>
                <a:srgbClr val="36B555"/>
              </a:buClr>
              <a:buFont typeface="Arial" panose="020B0604020202020204" pitchFamily="34" charset="0"/>
              <a:buChar char="•"/>
            </a:pPr>
            <a:r>
              <a:rPr lang="en-GB" altLang="en-US" sz="2400" dirty="0" smtClean="0">
                <a:solidFill>
                  <a:srgbClr val="595959"/>
                </a:solidFill>
                <a:latin typeface="Arial"/>
                <a:cs typeface="Arial"/>
              </a:rPr>
              <a:t>Develop </a:t>
            </a:r>
            <a:r>
              <a:rPr lang="en-GB" altLang="en-US" sz="2400" dirty="0">
                <a:solidFill>
                  <a:srgbClr val="595959"/>
                </a:solidFill>
                <a:latin typeface="Arial"/>
                <a:cs typeface="Arial"/>
              </a:rPr>
              <a:t>a better understanding of the principles </a:t>
            </a:r>
            <a:r>
              <a:rPr lang="en-GB" altLang="en-US" sz="2400" dirty="0" smtClean="0">
                <a:solidFill>
                  <a:srgbClr val="595959"/>
                </a:solidFill>
                <a:latin typeface="Arial"/>
                <a:cs typeface="Arial"/>
              </a:rPr>
              <a:t/>
            </a:r>
            <a:br>
              <a:rPr lang="en-GB" altLang="en-US" sz="2400" dirty="0" smtClean="0">
                <a:solidFill>
                  <a:srgbClr val="595959"/>
                </a:solidFill>
                <a:latin typeface="Arial"/>
                <a:cs typeface="Arial"/>
              </a:rPr>
            </a:br>
            <a:r>
              <a:rPr lang="en-GB" altLang="en-US" sz="2400" dirty="0" smtClean="0">
                <a:solidFill>
                  <a:srgbClr val="595959"/>
                </a:solidFill>
                <a:latin typeface="Arial"/>
                <a:cs typeface="Arial"/>
              </a:rPr>
              <a:t>of </a:t>
            </a:r>
            <a:r>
              <a:rPr lang="en-GB" altLang="en-US" sz="2400" dirty="0">
                <a:solidFill>
                  <a:srgbClr val="595959"/>
                </a:solidFill>
                <a:latin typeface="Arial"/>
                <a:cs typeface="Arial"/>
              </a:rPr>
              <a:t>the Social Services and </a:t>
            </a:r>
            <a:r>
              <a:rPr lang="en-GB" altLang="en-US" sz="2400" dirty="0" smtClean="0">
                <a:solidFill>
                  <a:srgbClr val="595959"/>
                </a:solidFill>
                <a:latin typeface="Arial"/>
                <a:cs typeface="Arial"/>
              </a:rPr>
              <a:t>Well-being </a:t>
            </a:r>
            <a:r>
              <a:rPr lang="en-GB" altLang="en-US" sz="2400" dirty="0">
                <a:solidFill>
                  <a:srgbClr val="595959"/>
                </a:solidFill>
                <a:latin typeface="Arial"/>
                <a:cs typeface="Arial"/>
              </a:rPr>
              <a:t>(Wales) Act</a:t>
            </a:r>
          </a:p>
          <a:p>
            <a:pPr marL="1250950" lvl="1" indent="-342900" defTabSz="914377" eaLnBrk="0" fontAlgn="base" hangingPunct="0">
              <a:spcBef>
                <a:spcPct val="0"/>
              </a:spcBef>
              <a:spcAft>
                <a:spcPct val="0"/>
              </a:spcAft>
              <a:buClr>
                <a:srgbClr val="36B555"/>
              </a:buClr>
              <a:buFont typeface="Arial" panose="020B0604020202020204" pitchFamily="34" charset="0"/>
              <a:buChar char="•"/>
            </a:pPr>
            <a:endParaRPr lang="en-GB" altLang="en-US" sz="2400" b="1" dirty="0" smtClean="0">
              <a:latin typeface="Arial" panose="020B0604020202020204" pitchFamily="34" charset="0"/>
              <a:cs typeface="Arial" panose="020B0604020202020204" pitchFamily="34" charset="0"/>
            </a:endParaRPr>
          </a:p>
          <a:p>
            <a:pPr marL="908050" lvl="1" indent="-342900" defTabSz="914377" eaLnBrk="0" fontAlgn="base" hangingPunct="0">
              <a:spcBef>
                <a:spcPct val="0"/>
              </a:spcBef>
              <a:spcAft>
                <a:spcPct val="0"/>
              </a:spcAft>
              <a:buClr>
                <a:srgbClr val="36B555"/>
              </a:buClr>
              <a:buFont typeface="Arial" panose="020B0604020202020204" pitchFamily="34" charset="0"/>
              <a:buChar char="•"/>
            </a:pPr>
            <a:r>
              <a:rPr lang="en-GB" altLang="en-US" sz="2400" dirty="0">
                <a:solidFill>
                  <a:srgbClr val="595959"/>
                </a:solidFill>
                <a:latin typeface="Arial"/>
                <a:cs typeface="Arial"/>
              </a:rPr>
              <a:t>Reflect on how you can build on what you </a:t>
            </a:r>
            <a:r>
              <a:rPr lang="en-GB" altLang="en-US" sz="2400" dirty="0" smtClean="0">
                <a:solidFill>
                  <a:srgbClr val="595959"/>
                </a:solidFill>
                <a:latin typeface="Arial"/>
                <a:cs typeface="Arial"/>
              </a:rPr>
              <a:t/>
            </a:r>
            <a:br>
              <a:rPr lang="en-GB" altLang="en-US" sz="2400" dirty="0" smtClean="0">
                <a:solidFill>
                  <a:srgbClr val="595959"/>
                </a:solidFill>
                <a:latin typeface="Arial"/>
                <a:cs typeface="Arial"/>
              </a:rPr>
            </a:br>
            <a:r>
              <a:rPr lang="en-GB" altLang="en-US" sz="2400" dirty="0" smtClean="0">
                <a:solidFill>
                  <a:srgbClr val="595959"/>
                </a:solidFill>
                <a:latin typeface="Arial"/>
                <a:cs typeface="Arial"/>
              </a:rPr>
              <a:t>already know </a:t>
            </a:r>
            <a:r>
              <a:rPr lang="en-GB" altLang="en-US" sz="2400" dirty="0">
                <a:solidFill>
                  <a:srgbClr val="595959"/>
                </a:solidFill>
                <a:latin typeface="Arial"/>
                <a:cs typeface="Arial"/>
              </a:rPr>
              <a:t>and </a:t>
            </a:r>
            <a:r>
              <a:rPr lang="en-GB" altLang="en-US" sz="2400" dirty="0" smtClean="0">
                <a:solidFill>
                  <a:srgbClr val="595959"/>
                </a:solidFill>
                <a:latin typeface="Arial"/>
                <a:cs typeface="Arial"/>
              </a:rPr>
              <a:t>do </a:t>
            </a:r>
            <a:r>
              <a:rPr lang="en-GB" altLang="en-US" sz="2400" dirty="0">
                <a:solidFill>
                  <a:srgbClr val="595959"/>
                </a:solidFill>
                <a:latin typeface="Arial"/>
                <a:cs typeface="Arial"/>
              </a:rPr>
              <a:t>to enhance the care and </a:t>
            </a:r>
            <a:r>
              <a:rPr lang="en-GB" altLang="en-US" sz="2400" dirty="0" smtClean="0">
                <a:solidFill>
                  <a:srgbClr val="595959"/>
                </a:solidFill>
                <a:latin typeface="Arial"/>
                <a:cs typeface="Arial"/>
              </a:rPr>
              <a:t/>
            </a:r>
            <a:br>
              <a:rPr lang="en-GB" altLang="en-US" sz="2400" dirty="0" smtClean="0">
                <a:solidFill>
                  <a:srgbClr val="595959"/>
                </a:solidFill>
                <a:latin typeface="Arial"/>
                <a:cs typeface="Arial"/>
              </a:rPr>
            </a:br>
            <a:r>
              <a:rPr lang="en-GB" altLang="en-US" sz="2400" dirty="0" smtClean="0">
                <a:solidFill>
                  <a:srgbClr val="595959"/>
                </a:solidFill>
                <a:latin typeface="Arial"/>
                <a:cs typeface="Arial"/>
              </a:rPr>
              <a:t>support </a:t>
            </a:r>
            <a:r>
              <a:rPr lang="en-GB" altLang="en-US" sz="2400" dirty="0">
                <a:solidFill>
                  <a:srgbClr val="595959"/>
                </a:solidFill>
                <a:latin typeface="Arial"/>
                <a:cs typeface="Arial"/>
              </a:rPr>
              <a:t>you provide</a:t>
            </a:r>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86181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noChangeArrowheads="1"/>
          </p:cNvSpPr>
          <p:nvPr/>
        </p:nvSpPr>
        <p:spPr bwMode="auto">
          <a:xfrm>
            <a:off x="2914658" y="4375025"/>
            <a:ext cx="3547246" cy="2510358"/>
          </a:xfrm>
          <a:prstGeom prst="triangle">
            <a:avLst>
              <a:gd name="adj" fmla="val 50000"/>
            </a:avLst>
          </a:prstGeom>
          <a:solidFill>
            <a:srgbClr val="2C9E4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400" b="1" dirty="0">
                <a:solidFill>
                  <a:srgbClr val="FFFFFF"/>
                </a:solidFill>
                <a:latin typeface="Calibri" pitchFamily="34" charset="0"/>
                <a:ea typeface="Calibri" pitchFamily="34" charset="0"/>
                <a:cs typeface="Times New Roman" pitchFamily="18" charset="0"/>
              </a:rPr>
              <a:t>OUTCOMES</a:t>
            </a:r>
            <a:endParaRPr lang="en-US" sz="2400" dirty="0">
              <a:latin typeface="Arial" pitchFamily="34" charset="0"/>
              <a:cs typeface="Arial" pitchFamily="34" charset="0"/>
            </a:endParaRPr>
          </a:p>
        </p:txBody>
      </p:sp>
      <p:sp>
        <p:nvSpPr>
          <p:cNvPr id="16386" name="Rectangle 2"/>
          <p:cNvSpPr>
            <a:spLocks noChangeArrowheads="1"/>
          </p:cNvSpPr>
          <p:nvPr/>
        </p:nvSpPr>
        <p:spPr bwMode="auto">
          <a:xfrm>
            <a:off x="1763690" y="1532669"/>
            <a:ext cx="1062039"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General Functions</a:t>
            </a:r>
            <a:endParaRPr lang="en-GB" sz="1200" b="1" dirty="0">
              <a:solidFill>
                <a:schemeClr val="bg1"/>
              </a:solidFill>
              <a:latin typeface="Arial" pitchFamily="34" charset="0"/>
              <a:cs typeface="Arial" pitchFamily="34" charset="0"/>
            </a:endParaRPr>
          </a:p>
        </p:txBody>
      </p:sp>
      <p:sp>
        <p:nvSpPr>
          <p:cNvPr id="16387" name="Rectangle 3"/>
          <p:cNvSpPr>
            <a:spLocks noChangeArrowheads="1"/>
          </p:cNvSpPr>
          <p:nvPr/>
        </p:nvSpPr>
        <p:spPr bwMode="auto">
          <a:xfrm flipH="1">
            <a:off x="2987824" y="1532669"/>
            <a:ext cx="1368152"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9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Assessing the </a:t>
            </a:r>
            <a:r>
              <a:rPr lang="en-GB" sz="1200" b="1" dirty="0" smtClean="0">
                <a:solidFill>
                  <a:schemeClr val="bg1"/>
                </a:solidFill>
                <a:latin typeface="Arial" pitchFamily="34" charset="0"/>
                <a:ea typeface="Calibri" pitchFamily="34" charset="0"/>
                <a:cs typeface="Arial" pitchFamily="34" charset="0"/>
              </a:rPr>
              <a:t>Needs </a:t>
            </a:r>
            <a:r>
              <a:rPr lang="en-GB" sz="1200" b="1" dirty="0">
                <a:solidFill>
                  <a:schemeClr val="bg1"/>
                </a:solidFill>
                <a:latin typeface="Arial" pitchFamily="34" charset="0"/>
                <a:ea typeface="Calibri" pitchFamily="34" charset="0"/>
                <a:cs typeface="Arial" pitchFamily="34" charset="0"/>
              </a:rPr>
              <a:t>of </a:t>
            </a:r>
            <a:r>
              <a:rPr lang="en-GB" sz="1200" b="1" dirty="0" smtClean="0">
                <a:solidFill>
                  <a:schemeClr val="bg1"/>
                </a:solidFill>
                <a:latin typeface="Arial" pitchFamily="34" charset="0"/>
                <a:ea typeface="Calibri" pitchFamily="34" charset="0"/>
                <a:cs typeface="Arial" pitchFamily="34" charset="0"/>
              </a:rPr>
              <a:t>Individuals</a:t>
            </a:r>
            <a:endParaRPr lang="en-GB" sz="1200" b="1" dirty="0">
              <a:solidFill>
                <a:schemeClr val="bg1"/>
              </a:solidFill>
              <a:latin typeface="Arial" pitchFamily="34" charset="0"/>
              <a:cs typeface="Arial" pitchFamily="34" charset="0"/>
            </a:endParaRPr>
          </a:p>
        </p:txBody>
      </p:sp>
      <p:sp>
        <p:nvSpPr>
          <p:cNvPr id="16388" name="Rectangle 4"/>
          <p:cNvSpPr>
            <a:spLocks noChangeArrowheads="1"/>
          </p:cNvSpPr>
          <p:nvPr/>
        </p:nvSpPr>
        <p:spPr bwMode="auto">
          <a:xfrm>
            <a:off x="4499992" y="1532669"/>
            <a:ext cx="1224136"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Meeting Needs</a:t>
            </a:r>
            <a:endParaRPr lang="en-GB" sz="1200" b="1" dirty="0">
              <a:solidFill>
                <a:schemeClr val="bg1"/>
              </a:solidFill>
              <a:latin typeface="Arial" pitchFamily="34" charset="0"/>
              <a:cs typeface="Arial" pitchFamily="34" charset="0"/>
            </a:endParaRPr>
          </a:p>
        </p:txBody>
      </p:sp>
      <p:sp>
        <p:nvSpPr>
          <p:cNvPr id="16389" name="Rectangle 5"/>
          <p:cNvSpPr>
            <a:spLocks noChangeArrowheads="1"/>
          </p:cNvSpPr>
          <p:nvPr/>
        </p:nvSpPr>
        <p:spPr bwMode="auto">
          <a:xfrm>
            <a:off x="5868144" y="1532669"/>
            <a:ext cx="1224136"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5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Charging and Financial Assessment</a:t>
            </a:r>
            <a:endParaRPr lang="en-GB" sz="1200" b="1" dirty="0">
              <a:solidFill>
                <a:schemeClr val="bg1"/>
              </a:solidFill>
              <a:latin typeface="Arial" pitchFamily="34" charset="0"/>
              <a:cs typeface="Arial" pitchFamily="34" charset="0"/>
            </a:endParaRPr>
          </a:p>
        </p:txBody>
      </p:sp>
      <p:sp>
        <p:nvSpPr>
          <p:cNvPr id="16391" name="Rectangle 7"/>
          <p:cNvSpPr>
            <a:spLocks noChangeArrowheads="1"/>
          </p:cNvSpPr>
          <p:nvPr/>
        </p:nvSpPr>
        <p:spPr bwMode="auto">
          <a:xfrm>
            <a:off x="827584" y="2544054"/>
            <a:ext cx="1296144" cy="8510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Safeguarding	</a:t>
            </a:r>
            <a:endParaRPr lang="en-GB" sz="1200" b="1" dirty="0">
              <a:solidFill>
                <a:schemeClr val="bg1"/>
              </a:solidFill>
              <a:latin typeface="Arial" pitchFamily="34" charset="0"/>
              <a:cs typeface="Arial" pitchFamily="34" charset="0"/>
            </a:endParaRPr>
          </a:p>
        </p:txBody>
      </p:sp>
      <p:sp>
        <p:nvSpPr>
          <p:cNvPr id="16392" name="Rectangle 8" descr="Social Services Functions"/>
          <p:cNvSpPr>
            <a:spLocks noChangeArrowheads="1"/>
          </p:cNvSpPr>
          <p:nvPr/>
        </p:nvSpPr>
        <p:spPr bwMode="auto">
          <a:xfrm>
            <a:off x="2195739" y="2544054"/>
            <a:ext cx="1224135" cy="8510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GB" sz="1200" b="1" dirty="0">
                <a:solidFill>
                  <a:schemeClr val="bg1"/>
                </a:solidFill>
                <a:latin typeface="Arial" pitchFamily="34" charset="0"/>
                <a:cs typeface="Arial" pitchFamily="34" charset="0"/>
              </a:rPr>
              <a:t>Social Services Functions</a:t>
            </a:r>
          </a:p>
        </p:txBody>
      </p:sp>
      <p:sp>
        <p:nvSpPr>
          <p:cNvPr id="16393" name="Rectangle 9"/>
          <p:cNvSpPr>
            <a:spLocks noChangeArrowheads="1"/>
          </p:cNvSpPr>
          <p:nvPr/>
        </p:nvSpPr>
        <p:spPr bwMode="auto">
          <a:xfrm>
            <a:off x="3491882" y="2544054"/>
            <a:ext cx="1422079" cy="8510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Co-operation and Partnership</a:t>
            </a:r>
            <a:endParaRPr lang="en-GB" sz="1200" b="1" dirty="0">
              <a:solidFill>
                <a:schemeClr val="bg1"/>
              </a:solidFill>
              <a:latin typeface="Arial" pitchFamily="34" charset="0"/>
              <a:cs typeface="Arial" pitchFamily="34" charset="0"/>
            </a:endParaRPr>
          </a:p>
        </p:txBody>
      </p:sp>
      <p:sp>
        <p:nvSpPr>
          <p:cNvPr id="16394" name="Rectangle 10"/>
          <p:cNvSpPr>
            <a:spLocks noChangeArrowheads="1"/>
          </p:cNvSpPr>
          <p:nvPr/>
        </p:nvSpPr>
        <p:spPr bwMode="auto">
          <a:xfrm>
            <a:off x="5004048" y="2544054"/>
            <a:ext cx="1368152" cy="8510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GB" sz="800" dirty="0">
              <a:solidFill>
                <a:schemeClr val="bg1"/>
              </a:solidFill>
              <a:latin typeface="Calibri" pitchFamily="34" charset="0"/>
              <a:ea typeface="Calibri" pitchFamily="34" charset="0"/>
              <a:cs typeface="Times New Roman" pitchFamily="18" charset="0"/>
            </a:endParaRPr>
          </a:p>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Complaints, </a:t>
            </a:r>
            <a:r>
              <a:rPr lang="en-GB" sz="1200" b="1" dirty="0" smtClean="0">
                <a:solidFill>
                  <a:schemeClr val="bg1"/>
                </a:solidFill>
                <a:latin typeface="Arial" pitchFamily="34" charset="0"/>
                <a:ea typeface="Calibri" pitchFamily="34" charset="0"/>
                <a:cs typeface="Arial" pitchFamily="34" charset="0"/>
              </a:rPr>
              <a:t>Representation and Advocacy Services</a:t>
            </a:r>
            <a:endParaRPr lang="en-GB" sz="1200" b="1" dirty="0">
              <a:solidFill>
                <a:schemeClr val="bg1"/>
              </a:solidFill>
              <a:latin typeface="Arial" pitchFamily="34" charset="0"/>
              <a:cs typeface="Arial" pitchFamily="34" charset="0"/>
            </a:endParaRPr>
          </a:p>
        </p:txBody>
      </p:sp>
      <p:sp>
        <p:nvSpPr>
          <p:cNvPr id="16395" name="Rectangle 11"/>
          <p:cNvSpPr>
            <a:spLocks noChangeArrowheads="1"/>
          </p:cNvSpPr>
          <p:nvPr/>
        </p:nvSpPr>
        <p:spPr bwMode="auto">
          <a:xfrm flipH="1">
            <a:off x="6444208" y="2544054"/>
            <a:ext cx="1368151" cy="851004"/>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a:solidFill>
                  <a:schemeClr val="bg1"/>
                </a:solidFill>
                <a:latin typeface="Arial" pitchFamily="34" charset="0"/>
                <a:ea typeface="Calibri" pitchFamily="34" charset="0"/>
                <a:cs typeface="Arial" pitchFamily="34" charset="0"/>
              </a:rPr>
              <a:t>Miscellaneous and General</a:t>
            </a:r>
            <a:endParaRPr lang="en-GB" sz="1200" b="1" dirty="0">
              <a:solidFill>
                <a:schemeClr val="bg1"/>
              </a:solidFill>
              <a:latin typeface="Arial" pitchFamily="34" charset="0"/>
              <a:cs typeface="Arial" pitchFamily="34" charset="0"/>
            </a:endParaRPr>
          </a:p>
        </p:txBody>
      </p:sp>
      <p:sp>
        <p:nvSpPr>
          <p:cNvPr id="16396" name="Rectangle 12"/>
          <p:cNvSpPr>
            <a:spLocks noChangeArrowheads="1"/>
          </p:cNvSpPr>
          <p:nvPr/>
        </p:nvSpPr>
        <p:spPr bwMode="auto">
          <a:xfrm>
            <a:off x="395538" y="1532669"/>
            <a:ext cx="1197099"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1200" b="1" dirty="0">
                <a:solidFill>
                  <a:schemeClr val="bg1"/>
                </a:solidFill>
                <a:latin typeface="Arial" pitchFamily="34" charset="0"/>
                <a:ea typeface="Calibri" pitchFamily="34" charset="0"/>
                <a:cs typeface="Arial" pitchFamily="34" charset="0"/>
              </a:rPr>
              <a:t>Introduction</a:t>
            </a:r>
            <a:r>
              <a:rPr lang="en-GB" sz="1200" dirty="0">
                <a:solidFill>
                  <a:schemeClr val="bg1"/>
                </a:solidFill>
                <a:latin typeface="Arial" pitchFamily="34" charset="0"/>
                <a:ea typeface="Calibri" pitchFamily="34" charset="0"/>
                <a:cs typeface="Arial" pitchFamily="34" charset="0"/>
              </a:rPr>
              <a:t>	</a:t>
            </a:r>
            <a:endParaRPr lang="en-GB" sz="1200" dirty="0">
              <a:solidFill>
                <a:schemeClr val="bg1"/>
              </a:solidFill>
              <a:latin typeface="Arial" pitchFamily="34" charset="0"/>
              <a:cs typeface="Arial" pitchFamily="34" charset="0"/>
            </a:endParaRPr>
          </a:p>
        </p:txBody>
      </p:sp>
      <p:sp>
        <p:nvSpPr>
          <p:cNvPr id="16397" name="Rectangle 13"/>
          <p:cNvSpPr>
            <a:spLocks noChangeArrowheads="1"/>
          </p:cNvSpPr>
          <p:nvPr/>
        </p:nvSpPr>
        <p:spPr bwMode="auto">
          <a:xfrm>
            <a:off x="3" y="548372"/>
            <a:ext cx="914399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4200" b="1" u="sng" dirty="0" smtClean="0">
                <a:solidFill>
                  <a:srgbClr val="2C9E42"/>
                </a:solidFill>
                <a:latin typeface="Arial" pitchFamily="34" charset="0"/>
                <a:cs typeface="Arial" pitchFamily="34" charset="0"/>
              </a:rPr>
              <a:t>The Act</a:t>
            </a:r>
            <a:endParaRPr lang="en-GB" sz="4200" u="sng" dirty="0">
              <a:solidFill>
                <a:srgbClr val="2C9E42"/>
              </a:solidFill>
              <a:latin typeface="Arial" pitchFamily="34" charset="0"/>
              <a:cs typeface="Arial" pitchFamily="34" charset="0"/>
            </a:endParaRPr>
          </a:p>
          <a:p>
            <a:pPr algn="ctr" eaLnBrk="0" fontAlgn="base" hangingPunct="0">
              <a:spcBef>
                <a:spcPct val="0"/>
              </a:spcBef>
              <a:spcAft>
                <a:spcPct val="0"/>
              </a:spcAft>
            </a:pPr>
            <a:endParaRPr lang="en-GB" sz="2400" dirty="0">
              <a:solidFill>
                <a:srgbClr val="2C9E42"/>
              </a:solidFill>
              <a:latin typeface="Arial" pitchFamily="34" charset="0"/>
              <a:cs typeface="Arial" pitchFamily="34" charset="0"/>
            </a:endParaRPr>
          </a:p>
        </p:txBody>
      </p:sp>
      <p:sp>
        <p:nvSpPr>
          <p:cNvPr id="16400" name="Rectangle 16"/>
          <p:cNvSpPr>
            <a:spLocks noChangeArrowheads="1"/>
          </p:cNvSpPr>
          <p:nvPr/>
        </p:nvSpPr>
        <p:spPr bwMode="auto">
          <a:xfrm>
            <a:off x="0" y="465313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088998" algn="l"/>
              </a:tabLst>
            </a:pPr>
            <a:endParaRPr lang="en-GB" sz="1400" b="1" dirty="0">
              <a:solidFill>
                <a:srgbClr val="1F497D"/>
              </a:solidFill>
              <a:latin typeface="Calibri" pitchFamily="34" charset="0"/>
              <a:ea typeface="Calibri" pitchFamily="34" charset="0"/>
              <a:cs typeface="Times New Roman" pitchFamily="18" charset="0"/>
            </a:endParaRPr>
          </a:p>
          <a:p>
            <a:pPr eaLnBrk="0" fontAlgn="base" hangingPunct="0">
              <a:spcBef>
                <a:spcPct val="0"/>
              </a:spcBef>
              <a:spcAft>
                <a:spcPct val="0"/>
              </a:spcAft>
              <a:tabLst>
                <a:tab pos="1088998" algn="l"/>
              </a:tabLst>
            </a:pPr>
            <a:r>
              <a:rPr lang="en-GB" sz="1400" b="1" dirty="0">
                <a:solidFill>
                  <a:srgbClr val="1F497D"/>
                </a:solidFill>
                <a:latin typeface="Calibri" pitchFamily="34" charset="0"/>
                <a:ea typeface="Calibri" pitchFamily="34" charset="0"/>
                <a:cs typeface="Times New Roman" pitchFamily="18" charset="0"/>
              </a:rPr>
              <a:t> </a:t>
            </a:r>
            <a:endParaRPr lang="en-GB" dirty="0">
              <a:latin typeface="Arial" pitchFamily="34" charset="0"/>
              <a:cs typeface="Arial" pitchFamily="34" charset="0"/>
            </a:endParaRPr>
          </a:p>
        </p:txBody>
      </p:sp>
      <p:sp>
        <p:nvSpPr>
          <p:cNvPr id="16390" name="Rectangle 6"/>
          <p:cNvSpPr>
            <a:spLocks noChangeArrowheads="1"/>
          </p:cNvSpPr>
          <p:nvPr/>
        </p:nvSpPr>
        <p:spPr bwMode="auto">
          <a:xfrm flipH="1">
            <a:off x="7236297" y="1532669"/>
            <a:ext cx="1368147" cy="785542"/>
          </a:xfrm>
          <a:prstGeom prst="rect">
            <a:avLst/>
          </a:prstGeom>
          <a:solidFill>
            <a:srgbClr val="2C9E42"/>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GB" sz="1200" b="1" dirty="0" smtClean="0">
                <a:solidFill>
                  <a:schemeClr val="bg1"/>
                </a:solidFill>
                <a:latin typeface="Arial" pitchFamily="34" charset="0"/>
                <a:ea typeface="Calibri" pitchFamily="34" charset="0"/>
                <a:cs typeface="Arial" pitchFamily="34" charset="0"/>
              </a:rPr>
              <a:t>Looked After </a:t>
            </a:r>
            <a:r>
              <a:rPr lang="en-GB" sz="1200" b="1" dirty="0">
                <a:solidFill>
                  <a:schemeClr val="bg1"/>
                </a:solidFill>
                <a:latin typeface="Arial" pitchFamily="34" charset="0"/>
                <a:ea typeface="Calibri" pitchFamily="34" charset="0"/>
                <a:cs typeface="Arial" pitchFamily="34" charset="0"/>
              </a:rPr>
              <a:t>and </a:t>
            </a:r>
            <a:r>
              <a:rPr lang="en-GB" sz="1200" b="1" dirty="0" smtClean="0">
                <a:solidFill>
                  <a:schemeClr val="bg1"/>
                </a:solidFill>
                <a:latin typeface="Arial" pitchFamily="34" charset="0"/>
                <a:ea typeface="Calibri" pitchFamily="34" charset="0"/>
                <a:cs typeface="Arial" pitchFamily="34" charset="0"/>
              </a:rPr>
              <a:t>Accommodated Children</a:t>
            </a:r>
            <a:endParaRPr lang="en-GB" sz="1200" b="1" dirty="0">
              <a:solidFill>
                <a:schemeClr val="bg1"/>
              </a:solidFill>
              <a:latin typeface="Arial" pitchFamily="34" charset="0"/>
              <a:cs typeface="Arial" pitchFamily="34" charset="0"/>
            </a:endParaRPr>
          </a:p>
        </p:txBody>
      </p:sp>
      <p:sp>
        <p:nvSpPr>
          <p:cNvPr id="2" name="Rectangle 1"/>
          <p:cNvSpPr/>
          <p:nvPr/>
        </p:nvSpPr>
        <p:spPr>
          <a:xfrm>
            <a:off x="984177" y="3775492"/>
            <a:ext cx="1654620" cy="461665"/>
          </a:xfrm>
          <a:prstGeom prst="rect">
            <a:avLst/>
          </a:prstGeom>
        </p:spPr>
        <p:txBody>
          <a:bodyPr wrap="none">
            <a:spAutoFit/>
          </a:bodyPr>
          <a:lstStyle/>
          <a:p>
            <a:r>
              <a:rPr lang="en-GB" sz="2400" b="1" dirty="0">
                <a:solidFill>
                  <a:srgbClr val="2C9E42"/>
                </a:solidFill>
                <a:latin typeface="Arial" pitchFamily="34" charset="0"/>
                <a:cs typeface="Arial" pitchFamily="34" charset="0"/>
              </a:rPr>
              <a:t>Principles</a:t>
            </a:r>
          </a:p>
        </p:txBody>
      </p:sp>
      <p:sp>
        <p:nvSpPr>
          <p:cNvPr id="3" name="Rectangle 2"/>
          <p:cNvSpPr/>
          <p:nvPr/>
        </p:nvSpPr>
        <p:spPr>
          <a:xfrm>
            <a:off x="6452207" y="3766290"/>
            <a:ext cx="1516988" cy="461665"/>
          </a:xfrm>
          <a:prstGeom prst="rect">
            <a:avLst/>
          </a:prstGeom>
        </p:spPr>
        <p:txBody>
          <a:bodyPr wrap="square">
            <a:spAutoFit/>
          </a:bodyPr>
          <a:lstStyle/>
          <a:p>
            <a:r>
              <a:rPr lang="en-GB" sz="2400" b="1" dirty="0">
                <a:solidFill>
                  <a:srgbClr val="2C9E42"/>
                </a:solidFill>
                <a:latin typeface="Arial" pitchFamily="34" charset="0"/>
                <a:cs typeface="Arial" pitchFamily="34" charset="0"/>
              </a:rPr>
              <a:t>People</a:t>
            </a:r>
            <a:endParaRPr lang="en-GB" sz="2400" dirty="0">
              <a:solidFill>
                <a:srgbClr val="2C9E42"/>
              </a:solidFill>
              <a:latin typeface="Arial" pitchFamily="34" charset="0"/>
              <a:cs typeface="Arial" pitchFamily="34" charset="0"/>
            </a:endParaRPr>
          </a:p>
        </p:txBody>
      </p:sp>
      <p:sp>
        <p:nvSpPr>
          <p:cNvPr id="4" name="TextBox 3"/>
          <p:cNvSpPr txBox="1"/>
          <p:nvPr/>
        </p:nvSpPr>
        <p:spPr>
          <a:xfrm>
            <a:off x="4194112" y="3763483"/>
            <a:ext cx="980688" cy="461665"/>
          </a:xfrm>
          <a:prstGeom prst="rect">
            <a:avLst/>
          </a:prstGeom>
          <a:noFill/>
        </p:spPr>
        <p:txBody>
          <a:bodyPr wrap="square" rtlCol="0">
            <a:spAutoFit/>
          </a:bodyPr>
          <a:lstStyle/>
          <a:p>
            <a:r>
              <a:rPr lang="en-GB" sz="2400" b="1" dirty="0" smtClean="0">
                <a:solidFill>
                  <a:srgbClr val="2C9E42"/>
                </a:solidFill>
                <a:latin typeface="Arial" pitchFamily="34" charset="0"/>
                <a:cs typeface="Arial" pitchFamily="34" charset="0"/>
              </a:rPr>
              <a:t>Parts</a:t>
            </a:r>
            <a:endParaRPr lang="en-GB" sz="2400" b="1" dirty="0">
              <a:solidFill>
                <a:srgbClr val="2C9E42"/>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6675" y="71439"/>
            <a:ext cx="1389603" cy="1208593"/>
          </a:xfrm>
          <a:prstGeom prst="rect">
            <a:avLst/>
          </a:prstGeom>
        </p:spPr>
      </p:pic>
      <p:pic>
        <p:nvPicPr>
          <p:cNvPr id="23" name="Picture 2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1645257"/>
            <a:ext cx="1937346" cy="5227031"/>
          </a:xfrm>
          <a:prstGeom prst="rect">
            <a:avLst/>
          </a:prstGeom>
        </p:spPr>
      </p:pic>
      <p:pic>
        <p:nvPicPr>
          <p:cNvPr id="24" name="Picture 2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
        <p:nvSpPr>
          <p:cNvPr id="19" name="Rectangle 18"/>
          <p:cNvSpPr/>
          <p:nvPr/>
        </p:nvSpPr>
        <p:spPr>
          <a:xfrm>
            <a:off x="453166" y="4413126"/>
            <a:ext cx="2534658" cy="2144837"/>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800" b="1"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Voice </a:t>
            </a:r>
            <a:r>
              <a:rPr lang="en-GB" sz="2000" dirty="0" smtClean="0">
                <a:solidFill>
                  <a:srgbClr val="2C9E42"/>
                </a:solidFill>
                <a:latin typeface="Arial" pitchFamily="34" charset="0"/>
                <a:cs typeface="Arial" pitchFamily="34" charset="0"/>
              </a:rPr>
              <a:t>and </a:t>
            </a:r>
            <a:r>
              <a:rPr lang="en-GB" sz="2000" dirty="0">
                <a:solidFill>
                  <a:srgbClr val="2C9E42"/>
                </a:solidFill>
                <a:latin typeface="Arial" pitchFamily="34" charset="0"/>
                <a:cs typeface="Arial" pitchFamily="34" charset="0"/>
              </a:rPr>
              <a:t>control</a:t>
            </a: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Prevention </a:t>
            </a:r>
            <a:r>
              <a:rPr lang="en-GB" sz="2000" dirty="0" smtClean="0">
                <a:solidFill>
                  <a:srgbClr val="2C9E42"/>
                </a:solidFill>
                <a:latin typeface="Arial" pitchFamily="34" charset="0"/>
                <a:cs typeface="Arial" pitchFamily="34" charset="0"/>
              </a:rPr>
              <a:t>and early intervention</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Well-being</a:t>
            </a: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Co-production</a:t>
            </a: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Multi agency </a:t>
            </a:r>
            <a:endParaRPr lang="en-GB" sz="2000" dirty="0">
              <a:solidFill>
                <a:srgbClr val="2C9E42"/>
              </a:solidFill>
              <a:latin typeface="Arial" pitchFamily="34" charset="0"/>
              <a:cs typeface="Arial" pitchFamily="34" charset="0"/>
            </a:endParaRPr>
          </a:p>
        </p:txBody>
      </p:sp>
      <p:sp>
        <p:nvSpPr>
          <p:cNvPr id="20" name="Rectangle 19"/>
          <p:cNvSpPr/>
          <p:nvPr/>
        </p:nvSpPr>
        <p:spPr>
          <a:xfrm>
            <a:off x="6237886" y="4413126"/>
            <a:ext cx="1682484" cy="1217078"/>
          </a:xfrm>
          <a:prstGeom prst="rect">
            <a:avLst/>
          </a:prstGeom>
          <a:solidFill>
            <a:schemeClr val="bg1"/>
          </a:solidFill>
          <a:ln>
            <a:solidFill>
              <a:srgbClr val="2C9E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Arial" panose="020B0604020202020204" pitchFamily="34" charset="0"/>
              <a:buChar char="•"/>
            </a:pPr>
            <a:endParaRPr lang="en-GB" sz="800" b="1"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smtClean="0">
                <a:solidFill>
                  <a:srgbClr val="2C9E42"/>
                </a:solidFill>
                <a:latin typeface="Arial" pitchFamily="34" charset="0"/>
                <a:cs typeface="Arial" pitchFamily="34" charset="0"/>
              </a:rPr>
              <a:t>Adults</a:t>
            </a:r>
            <a:endParaRPr lang="en-GB" sz="2000" dirty="0">
              <a:solidFill>
                <a:srgbClr val="2C9E42"/>
              </a:solidFill>
              <a:latin typeface="Arial" pitchFamily="34" charset="0"/>
              <a:cs typeface="Arial" pitchFamily="34" charset="0"/>
            </a:endParaRP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Children</a:t>
            </a:r>
          </a:p>
          <a:p>
            <a:pPr marL="342900" indent="-342900">
              <a:buFont typeface="Arial" panose="020B0604020202020204" pitchFamily="34" charset="0"/>
              <a:buChar char="•"/>
            </a:pPr>
            <a:r>
              <a:rPr lang="en-GB" sz="2000" dirty="0">
                <a:solidFill>
                  <a:srgbClr val="2C9E42"/>
                </a:solidFill>
                <a:latin typeface="Arial" pitchFamily="34" charset="0"/>
                <a:cs typeface="Arial" pitchFamily="34" charset="0"/>
              </a:rPr>
              <a:t>Carers</a:t>
            </a:r>
          </a:p>
        </p:txBody>
      </p:sp>
    </p:spTree>
    <p:extLst>
      <p:ext uri="{BB962C8B-B14F-4D97-AF65-F5344CB8AC3E}">
        <p14:creationId xmlns:p14="http://schemas.microsoft.com/office/powerpoint/2010/main" val="49331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260364" y="2038693"/>
            <a:ext cx="7572714" cy="287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Clr>
                <a:srgbClr val="36B555"/>
              </a:buClr>
              <a:buFont typeface="Arial" panose="020B0604020202020204" pitchFamily="34" charset="0"/>
              <a:buChar char="•"/>
            </a:pPr>
            <a:r>
              <a:rPr lang="en-GB" sz="2400" dirty="0">
                <a:solidFill>
                  <a:srgbClr val="595959"/>
                </a:solidFill>
                <a:latin typeface="Arial"/>
                <a:cs typeface="Arial"/>
              </a:rPr>
              <a:t>Voice and control</a:t>
            </a:r>
          </a:p>
          <a:p>
            <a:pPr marL="342900" indent="-342900">
              <a:buClr>
                <a:srgbClr val="36B555"/>
              </a:buClr>
              <a:buFont typeface="Arial" panose="020B0604020202020204" pitchFamily="34" charset="0"/>
              <a:buChar char="•"/>
            </a:pPr>
            <a:r>
              <a:rPr lang="en-GB" sz="2400" dirty="0">
                <a:solidFill>
                  <a:srgbClr val="595959"/>
                </a:solidFill>
                <a:latin typeface="Arial"/>
                <a:cs typeface="Arial"/>
              </a:rPr>
              <a:t>Prevention and early intervention</a:t>
            </a:r>
          </a:p>
          <a:p>
            <a:pPr marL="342900" indent="-342900">
              <a:buClr>
                <a:srgbClr val="36B555"/>
              </a:buClr>
              <a:buFont typeface="Arial" panose="020B0604020202020204" pitchFamily="34" charset="0"/>
              <a:buChar char="•"/>
            </a:pPr>
            <a:r>
              <a:rPr lang="en-GB" sz="2400" dirty="0">
                <a:solidFill>
                  <a:srgbClr val="595959"/>
                </a:solidFill>
                <a:latin typeface="Arial"/>
                <a:cs typeface="Arial"/>
              </a:rPr>
              <a:t>Well-being</a:t>
            </a:r>
          </a:p>
          <a:p>
            <a:pPr marL="342900" indent="-342900">
              <a:buClr>
                <a:srgbClr val="36B555"/>
              </a:buClr>
              <a:buFont typeface="Arial" panose="020B0604020202020204" pitchFamily="34" charset="0"/>
              <a:buChar char="•"/>
            </a:pPr>
            <a:r>
              <a:rPr lang="en-GB" sz="2400" dirty="0">
                <a:solidFill>
                  <a:srgbClr val="595959"/>
                </a:solidFill>
                <a:latin typeface="Arial"/>
                <a:cs typeface="Arial"/>
              </a:rPr>
              <a:t>Co-production</a:t>
            </a:r>
          </a:p>
          <a:p>
            <a:pPr marL="342900" indent="-342900">
              <a:buClr>
                <a:srgbClr val="36B555"/>
              </a:buClr>
              <a:buFont typeface="Arial" panose="020B0604020202020204" pitchFamily="34" charset="0"/>
              <a:buChar char="•"/>
            </a:pPr>
            <a:r>
              <a:rPr lang="en-GB" sz="2400" dirty="0">
                <a:solidFill>
                  <a:srgbClr val="595959"/>
                </a:solidFill>
                <a:latin typeface="Arial"/>
                <a:cs typeface="Arial"/>
              </a:rPr>
              <a:t>Multi agency </a:t>
            </a:r>
          </a:p>
        </p:txBody>
      </p:sp>
      <p:sp>
        <p:nvSpPr>
          <p:cNvPr id="23" name="Title 1"/>
          <p:cNvSpPr txBox="1">
            <a:spLocks/>
          </p:cNvSpPr>
          <p:nvPr/>
        </p:nvSpPr>
        <p:spPr>
          <a:xfrm>
            <a:off x="-247766" y="738594"/>
            <a:ext cx="9144000" cy="9008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300" b="1" u="sng" dirty="0">
                <a:solidFill>
                  <a:srgbClr val="36B555"/>
                </a:solidFill>
                <a:latin typeface="Arial"/>
                <a:cs typeface="Arial"/>
              </a:rPr>
              <a:t>Principles of the </a:t>
            </a:r>
            <a:r>
              <a:rPr lang="en-GB" sz="4300" b="1" u="sng" dirty="0" smtClean="0">
                <a:solidFill>
                  <a:srgbClr val="36B555"/>
                </a:solidFill>
                <a:latin typeface="Arial"/>
                <a:cs typeface="Arial"/>
              </a:rPr>
              <a:t>Act</a:t>
            </a:r>
            <a:endParaRPr lang="en-GB" sz="4300" b="1" u="sng" dirty="0">
              <a:solidFill>
                <a:srgbClr val="36B555"/>
              </a:solidFill>
              <a:latin typeface="Arial"/>
              <a:cs typeface="Arial"/>
            </a:endParaRPr>
          </a:p>
        </p:txBody>
      </p:sp>
      <p:pic>
        <p:nvPicPr>
          <p:cNvPr id="6" name="Picture 5">
            <a:hlinkClick r:id="rId3"/>
          </p:cNvPr>
          <p:cNvPicPr/>
          <p:nvPr/>
        </p:nvPicPr>
        <p:blipFill>
          <a:blip r:embed="rId4"/>
          <a:stretch>
            <a:fillRect/>
          </a:stretch>
        </p:blipFill>
        <p:spPr>
          <a:xfrm rot="409046">
            <a:off x="4597523" y="3563517"/>
            <a:ext cx="1637250" cy="210781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8038" y="0"/>
            <a:ext cx="1646362" cy="1431906"/>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1645257"/>
            <a:ext cx="1937346" cy="5227031"/>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328881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478" y="714380"/>
            <a:ext cx="9144000" cy="15680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300" b="1" u="sng" dirty="0" smtClean="0">
                <a:solidFill>
                  <a:srgbClr val="36B555"/>
                </a:solidFill>
                <a:latin typeface="Arial"/>
                <a:cs typeface="Arial"/>
              </a:rPr>
              <a:t>What does the Act </a:t>
            </a:r>
            <a:br>
              <a:rPr lang="en-GB" sz="4300" b="1" u="sng" dirty="0" smtClean="0">
                <a:solidFill>
                  <a:srgbClr val="36B555"/>
                </a:solidFill>
                <a:latin typeface="Arial"/>
                <a:cs typeface="Arial"/>
              </a:rPr>
            </a:br>
            <a:r>
              <a:rPr lang="en-GB" sz="4300" b="1" u="sng" dirty="0" smtClean="0">
                <a:solidFill>
                  <a:srgbClr val="36B555"/>
                </a:solidFill>
                <a:latin typeface="Arial"/>
                <a:cs typeface="Arial"/>
              </a:rPr>
              <a:t>mean for me – film</a:t>
            </a:r>
            <a:endParaRPr lang="en-GB" sz="4300" b="1" u="sng" dirty="0">
              <a:solidFill>
                <a:srgbClr val="36B555"/>
              </a:solidFill>
              <a:latin typeface="Arial"/>
              <a:cs typeface="Arial"/>
            </a:endParaRPr>
          </a:p>
        </p:txBody>
      </p:sp>
      <p:sp>
        <p:nvSpPr>
          <p:cNvPr id="7" name="Rectangle 1"/>
          <p:cNvSpPr>
            <a:spLocks noChangeArrowheads="1"/>
          </p:cNvSpPr>
          <p:nvPr/>
        </p:nvSpPr>
        <p:spPr bwMode="auto">
          <a:xfrm>
            <a:off x="1385887" y="5331161"/>
            <a:ext cx="6629401" cy="1338828"/>
          </a:xfrm>
          <a:prstGeom prst="rect">
            <a:avLst/>
          </a:prstGeom>
          <a:noFill/>
          <a:ln w="9525">
            <a:solidFill>
              <a:srgbClr val="36B55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r>
              <a:rPr lang="en-GB" sz="2200" b="1" u="sng" dirty="0">
                <a:solidFill>
                  <a:srgbClr val="36B555"/>
                </a:solidFill>
                <a:latin typeface="Arial"/>
                <a:cs typeface="Arial"/>
              </a:rPr>
              <a:t>Learning activity</a:t>
            </a:r>
          </a:p>
          <a:p>
            <a:pPr marL="450850" defTabSz="914377" eaLnBrk="0" fontAlgn="base" hangingPunct="0">
              <a:spcBef>
                <a:spcPct val="0"/>
              </a:spcBef>
              <a:spcAft>
                <a:spcPct val="0"/>
              </a:spcAft>
            </a:pPr>
            <a:endParaRPr lang="en-GB" altLang="en-US" sz="1400" dirty="0" smtClean="0">
              <a:solidFill>
                <a:srgbClr val="595959"/>
              </a:solidFill>
              <a:latin typeface="Arial"/>
              <a:cs typeface="Arial"/>
            </a:endParaRPr>
          </a:p>
          <a:p>
            <a:pPr marL="450850" defTabSz="914377" eaLnBrk="0" fontAlgn="base" hangingPunct="0">
              <a:spcBef>
                <a:spcPct val="0"/>
              </a:spcBef>
              <a:spcAft>
                <a:spcPct val="0"/>
              </a:spcAft>
            </a:pPr>
            <a:r>
              <a:rPr lang="en-GB" altLang="en-US" sz="2400" dirty="0" smtClean="0">
                <a:solidFill>
                  <a:srgbClr val="595959"/>
                </a:solidFill>
                <a:latin typeface="Arial"/>
                <a:cs typeface="Arial"/>
              </a:rPr>
              <a:t>What will be the main changes the Act has for your job?</a:t>
            </a:r>
            <a:endParaRPr lang="en-GB" altLang="en-US" sz="24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168" y="144590"/>
            <a:ext cx="1504363" cy="1308404"/>
          </a:xfrm>
          <a:prstGeom prst="rect">
            <a:avLst/>
          </a:prstGeom>
        </p:spPr>
      </p:pic>
      <p:pic>
        <p:nvPicPr>
          <p:cNvPr id="8" name="-Ci5WByP6Gw?rel=0"/>
          <p:cNvPicPr>
            <a:picLocks noRot="1" noChangeAspect="1"/>
          </p:cNvPicPr>
          <p:nvPr>
            <a:videoFile r:link="rId1"/>
          </p:nvPr>
        </p:nvPicPr>
        <p:blipFill>
          <a:blip r:embed="rId5"/>
          <a:stretch>
            <a:fillRect/>
          </a:stretch>
        </p:blipFill>
        <p:spPr>
          <a:xfrm>
            <a:off x="1385888" y="2143125"/>
            <a:ext cx="6629400" cy="3078063"/>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143125"/>
            <a:ext cx="1752816" cy="4729163"/>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872415" y="4324711"/>
            <a:ext cx="1253885" cy="2547576"/>
          </a:xfrm>
          <a:prstGeom prst="rect">
            <a:avLst/>
          </a:prstGeom>
        </p:spPr>
      </p:pic>
    </p:spTree>
    <p:extLst>
      <p:ext uri="{BB962C8B-B14F-4D97-AF65-F5344CB8AC3E}">
        <p14:creationId xmlns:p14="http://schemas.microsoft.com/office/powerpoint/2010/main" val="176144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386681"/>
            <a:ext cx="1662545" cy="4485607"/>
          </a:xfrm>
          <a:prstGeom prst="rect">
            <a:avLst/>
          </a:prstGeom>
        </p:spPr>
      </p:pic>
      <p:sp>
        <p:nvSpPr>
          <p:cNvPr id="7" name="Title 1"/>
          <p:cNvSpPr txBox="1">
            <a:spLocks/>
          </p:cNvSpPr>
          <p:nvPr/>
        </p:nvSpPr>
        <p:spPr>
          <a:xfrm>
            <a:off x="0" y="1478037"/>
            <a:ext cx="9144000" cy="9071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200" b="1" u="sng" dirty="0" smtClean="0">
                <a:solidFill>
                  <a:srgbClr val="5CC9E3"/>
                </a:solidFill>
                <a:latin typeface="Arial"/>
                <a:cs typeface="Arial"/>
              </a:rPr>
              <a:t>Voice </a:t>
            </a:r>
            <a:r>
              <a:rPr lang="en-GB" sz="5200" b="1" u="sng" dirty="0">
                <a:solidFill>
                  <a:srgbClr val="5CC9E3"/>
                </a:solidFill>
                <a:latin typeface="Arial"/>
                <a:cs typeface="Arial"/>
              </a:rPr>
              <a:t>and </a:t>
            </a:r>
            <a:r>
              <a:rPr lang="en-GB" sz="5200" b="1" u="sng" dirty="0" smtClean="0">
                <a:solidFill>
                  <a:srgbClr val="5CC9E3"/>
                </a:solidFill>
                <a:latin typeface="Arial"/>
                <a:cs typeface="Arial"/>
              </a:rPr>
              <a:t>control</a:t>
            </a:r>
            <a:endParaRPr lang="en-GB" sz="5200" b="1" u="sng" dirty="0">
              <a:solidFill>
                <a:srgbClr val="5CC9E3"/>
              </a:solidFill>
              <a:latin typeface="Arial"/>
              <a:cs typeface="Arial"/>
            </a:endParaRPr>
          </a:p>
        </p:txBody>
      </p:sp>
      <p:sp>
        <p:nvSpPr>
          <p:cNvPr id="8" name="Rectangle 7"/>
          <p:cNvSpPr/>
          <p:nvPr/>
        </p:nvSpPr>
        <p:spPr>
          <a:xfrm>
            <a:off x="300038" y="963623"/>
            <a:ext cx="8443912" cy="461665"/>
          </a:xfrm>
          <a:prstGeom prst="rect">
            <a:avLst/>
          </a:prstGeom>
        </p:spPr>
        <p:txBody>
          <a:bodyPr wrap="square">
            <a:spAutoFit/>
          </a:bodyPr>
          <a:lstStyle/>
          <a:p>
            <a:pPr algn="ctr"/>
            <a:r>
              <a:rPr lang="en-GB" sz="2400" dirty="0">
                <a:solidFill>
                  <a:srgbClr val="595959"/>
                </a:solidFill>
                <a:latin typeface="Arial"/>
                <a:cs typeface="Arial"/>
              </a:rPr>
              <a:t>Principle</a:t>
            </a:r>
            <a:r>
              <a:rPr lang="en-GB" sz="2000" b="1" dirty="0">
                <a:latin typeface="Arial" panose="020B0604020202020204" pitchFamily="34" charset="0"/>
                <a:cs typeface="Arial" panose="020B0604020202020204" pitchFamily="34" charset="0"/>
              </a:rPr>
              <a:t> </a:t>
            </a:r>
            <a:r>
              <a:rPr lang="en-GB" sz="2400" dirty="0">
                <a:solidFill>
                  <a:srgbClr val="595959"/>
                </a:solidFill>
                <a:latin typeface="Arial"/>
                <a:cs typeface="Arial"/>
              </a:rPr>
              <a:t>1 </a:t>
            </a:r>
          </a:p>
        </p:txBody>
      </p:sp>
      <p:sp>
        <p:nvSpPr>
          <p:cNvPr id="10" name="TextBox 9"/>
          <p:cNvSpPr txBox="1"/>
          <p:nvPr/>
        </p:nvSpPr>
        <p:spPr>
          <a:xfrm>
            <a:off x="1270823" y="2830346"/>
            <a:ext cx="6744465" cy="2677656"/>
          </a:xfrm>
          <a:prstGeom prst="rect">
            <a:avLst/>
          </a:prstGeom>
          <a:noFill/>
        </p:spPr>
        <p:txBody>
          <a:bodyPr wrap="square" rtlCol="0">
            <a:spAutoFit/>
          </a:bodyPr>
          <a:lstStyle/>
          <a:p>
            <a:pPr marL="342900" indent="-342900">
              <a:buClr>
                <a:srgbClr val="5CC9E3"/>
              </a:buClr>
              <a:buFont typeface="Arial" panose="020B0604020202020204" pitchFamily="34" charset="0"/>
              <a:buChar char="•"/>
            </a:pPr>
            <a:r>
              <a:rPr lang="en-GB" sz="2400" dirty="0">
                <a:solidFill>
                  <a:srgbClr val="595959"/>
                </a:solidFill>
                <a:latin typeface="Arial"/>
                <a:cs typeface="Arial"/>
              </a:rPr>
              <a:t>Raglan </a:t>
            </a:r>
            <a:r>
              <a:rPr lang="en-GB" sz="2400" dirty="0" smtClean="0">
                <a:solidFill>
                  <a:srgbClr val="595959"/>
                </a:solidFill>
                <a:latin typeface="Arial"/>
                <a:cs typeface="Arial"/>
              </a:rPr>
              <a:t>Project – </a:t>
            </a:r>
            <a:r>
              <a:rPr lang="en-GB" sz="2400" b="1" dirty="0" smtClean="0">
                <a:latin typeface="Arial" panose="020B0604020202020204" pitchFamily="34" charset="0"/>
                <a:cs typeface="Arial" panose="020B0604020202020204" pitchFamily="34" charset="0"/>
                <a:hlinkClick r:id="rId5"/>
              </a:rPr>
              <a:t>film</a:t>
            </a:r>
            <a:endParaRPr lang="en-GB" sz="2400" b="1"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b="1" dirty="0" smtClean="0">
              <a:solidFill>
                <a:srgbClr val="FF0000"/>
              </a:solidFill>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a:solidFill>
                  <a:srgbClr val="595959"/>
                </a:solidFill>
                <a:latin typeface="Arial"/>
                <a:cs typeface="Arial"/>
              </a:rPr>
              <a:t>Right Here, Right </a:t>
            </a:r>
            <a:r>
              <a:rPr lang="en-GB" sz="2400" dirty="0" smtClean="0">
                <a:solidFill>
                  <a:srgbClr val="595959"/>
                </a:solidFill>
                <a:latin typeface="Arial"/>
                <a:cs typeface="Arial"/>
              </a:rPr>
              <a:t>Now: </a:t>
            </a:r>
            <a:br>
              <a:rPr lang="en-GB" sz="2400" dirty="0" smtClean="0">
                <a:solidFill>
                  <a:srgbClr val="595959"/>
                </a:solidFill>
                <a:latin typeface="Arial"/>
                <a:cs typeface="Arial"/>
              </a:rPr>
            </a:br>
            <a:r>
              <a:rPr lang="en-GB" sz="2400" dirty="0" smtClean="0">
                <a:solidFill>
                  <a:srgbClr val="595959"/>
                </a:solidFill>
                <a:latin typeface="Arial"/>
                <a:cs typeface="Arial"/>
              </a:rPr>
              <a:t>Valley </a:t>
            </a:r>
            <a:r>
              <a:rPr lang="en-GB" sz="2400" dirty="0">
                <a:solidFill>
                  <a:srgbClr val="595959"/>
                </a:solidFill>
                <a:latin typeface="Arial"/>
                <a:cs typeface="Arial"/>
              </a:rPr>
              <a:t>and Vale Community Arts – </a:t>
            </a:r>
            <a:r>
              <a:rPr lang="en-GB" sz="2400" b="1" dirty="0" smtClean="0">
                <a:latin typeface="Arial" panose="020B0604020202020204" pitchFamily="34" charset="0"/>
                <a:cs typeface="Arial" panose="020B0604020202020204" pitchFamily="34" charset="0"/>
                <a:hlinkClick r:id="rId6"/>
              </a:rPr>
              <a:t>film </a:t>
            </a:r>
            <a:endParaRPr lang="en-GB" sz="2400" b="1" dirty="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endParaRPr lang="en-GB" sz="2400" b="1" dirty="0" smtClean="0">
              <a:latin typeface="Arial" panose="020B0604020202020204" pitchFamily="34" charset="0"/>
              <a:cs typeface="Arial" panose="020B0604020202020204" pitchFamily="34" charset="0"/>
            </a:endParaRPr>
          </a:p>
          <a:p>
            <a:pPr marL="342900" indent="-342900">
              <a:buClr>
                <a:srgbClr val="5CC9E3"/>
              </a:buClr>
              <a:buFont typeface="Arial" panose="020B0604020202020204" pitchFamily="34" charset="0"/>
              <a:buChar char="•"/>
            </a:pPr>
            <a:r>
              <a:rPr lang="en-GB" sz="2400" dirty="0">
                <a:solidFill>
                  <a:srgbClr val="595959"/>
                </a:solidFill>
                <a:latin typeface="Arial"/>
                <a:cs typeface="Arial"/>
              </a:rPr>
              <a:t>Minority Ethnic Elders Advocacy </a:t>
            </a:r>
            <a:r>
              <a:rPr lang="en-GB" sz="2400" dirty="0" smtClean="0">
                <a:solidFill>
                  <a:srgbClr val="595959"/>
                </a:solidFill>
                <a:latin typeface="Arial"/>
                <a:cs typeface="Arial"/>
              </a:rPr>
              <a:t>Project: </a:t>
            </a:r>
            <a:r>
              <a:rPr lang="en-GB" sz="2400" dirty="0">
                <a:solidFill>
                  <a:srgbClr val="595959"/>
                </a:solidFill>
                <a:latin typeface="Arial"/>
                <a:cs typeface="Arial"/>
              </a:rPr>
              <a:t>Cardiff and Vale </a:t>
            </a:r>
            <a:r>
              <a:rPr lang="en-GB" sz="2400" dirty="0" err="1" smtClean="0">
                <a:solidFill>
                  <a:srgbClr val="595959"/>
                </a:solidFill>
                <a:latin typeface="Arial"/>
                <a:cs typeface="Arial"/>
              </a:rPr>
              <a:t>Advocafé</a:t>
            </a:r>
            <a:r>
              <a:rPr lang="en-GB" sz="2400" dirty="0" smtClean="0">
                <a:solidFill>
                  <a:srgbClr val="595959"/>
                </a:solidFill>
                <a:latin typeface="Arial"/>
                <a:cs typeface="Arial"/>
              </a:rPr>
              <a:t> </a:t>
            </a:r>
            <a:r>
              <a:rPr lang="en-GB" sz="2400" dirty="0">
                <a:solidFill>
                  <a:srgbClr val="595959"/>
                </a:solidFill>
                <a:latin typeface="Arial"/>
                <a:cs typeface="Arial"/>
              </a:rPr>
              <a:t>– </a:t>
            </a:r>
            <a:r>
              <a:rPr lang="en-GB" sz="2400" b="1" dirty="0" smtClean="0">
                <a:latin typeface="Arial" panose="020B0604020202020204" pitchFamily="34" charset="0"/>
                <a:cs typeface="Arial" panose="020B0604020202020204" pitchFamily="34" charset="0"/>
                <a:hlinkClick r:id="rId7"/>
              </a:rPr>
              <a:t>soundbite</a:t>
            </a:r>
            <a:r>
              <a:rPr lang="en-GB" sz="2400" b="1" dirty="0" smtClean="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03821" y="3946208"/>
            <a:ext cx="1440179" cy="2926080"/>
          </a:xfrm>
          <a:prstGeom prst="rect">
            <a:avLst/>
          </a:prstGeom>
        </p:spPr>
      </p:pic>
    </p:spTree>
    <p:extLst>
      <p:ext uri="{BB962C8B-B14F-4D97-AF65-F5344CB8AC3E}">
        <p14:creationId xmlns:p14="http://schemas.microsoft.com/office/powerpoint/2010/main" val="355900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8564"/>
            <a:ext cx="9144000" cy="21130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300"/>
              </a:spcAft>
            </a:pPr>
            <a:r>
              <a:rPr lang="en-GB" sz="4200" b="1" u="sng" dirty="0" smtClean="0">
                <a:solidFill>
                  <a:srgbClr val="5CC9E3"/>
                </a:solidFill>
                <a:latin typeface="Arial"/>
                <a:cs typeface="Arial"/>
              </a:rPr>
              <a:t>Supporting voice </a:t>
            </a:r>
            <a:br>
              <a:rPr lang="en-GB" sz="4200" b="1" u="sng" dirty="0" smtClean="0">
                <a:solidFill>
                  <a:srgbClr val="5CC9E3"/>
                </a:solidFill>
                <a:latin typeface="Arial"/>
                <a:cs typeface="Arial"/>
              </a:rPr>
            </a:br>
            <a:r>
              <a:rPr lang="en-GB" sz="4200" b="1" u="sng" dirty="0" smtClean="0">
                <a:solidFill>
                  <a:srgbClr val="5CC9E3"/>
                </a:solidFill>
                <a:latin typeface="Arial"/>
                <a:cs typeface="Arial"/>
              </a:rPr>
              <a:t>and control</a:t>
            </a:r>
            <a:endParaRPr lang="en-GB" sz="4200" b="1" u="sng" dirty="0">
              <a:solidFill>
                <a:srgbClr val="5CC9E3"/>
              </a:solidFill>
              <a:latin typeface="Arial"/>
              <a:cs typeface="Arial"/>
            </a:endParaRPr>
          </a:p>
        </p:txBody>
      </p:sp>
      <p:sp>
        <p:nvSpPr>
          <p:cNvPr id="11" name="Rectangle 1"/>
          <p:cNvSpPr>
            <a:spLocks noChangeArrowheads="1"/>
          </p:cNvSpPr>
          <p:nvPr/>
        </p:nvSpPr>
        <p:spPr bwMode="auto">
          <a:xfrm>
            <a:off x="942975" y="2578974"/>
            <a:ext cx="7186613" cy="3585597"/>
          </a:xfrm>
          <a:prstGeom prst="rect">
            <a:avLst/>
          </a:prstGeom>
          <a:noFill/>
          <a:ln w="9525">
            <a:solidFill>
              <a:srgbClr val="5CC9E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155" tIns="45720" rIns="91440" bIns="0" numCol="1" anchor="ctr" anchorCtr="0" compatLnSpc="1">
            <a:prstTxWarp prst="textNoShape">
              <a:avLst/>
            </a:prstTxWarp>
            <a:spAutoFit/>
          </a:bodyPr>
          <a:lstStyle/>
          <a:p>
            <a:pPr marL="450850" defTabSz="914377" eaLnBrk="0" fontAlgn="base" hangingPunct="0">
              <a:spcBef>
                <a:spcPct val="0"/>
              </a:spcBef>
              <a:spcAft>
                <a:spcPct val="0"/>
              </a:spcAft>
            </a:pPr>
            <a:endParaRPr lang="en-GB" sz="800" b="1" u="sng" dirty="0" smtClean="0">
              <a:solidFill>
                <a:srgbClr val="5CC9E3"/>
              </a:solidFill>
              <a:latin typeface="Arial"/>
              <a:cs typeface="Arial"/>
            </a:endParaRPr>
          </a:p>
          <a:p>
            <a:pPr marL="450850" defTabSz="914377" eaLnBrk="0" fontAlgn="base" hangingPunct="0">
              <a:spcBef>
                <a:spcPct val="0"/>
              </a:spcBef>
              <a:spcAft>
                <a:spcPct val="0"/>
              </a:spcAft>
            </a:pPr>
            <a:r>
              <a:rPr lang="en-GB" sz="2400" b="1" u="sng" dirty="0" smtClean="0">
                <a:solidFill>
                  <a:srgbClr val="5CC9E3"/>
                </a:solidFill>
                <a:latin typeface="Arial"/>
                <a:cs typeface="Arial"/>
              </a:rPr>
              <a:t>Learning </a:t>
            </a:r>
            <a:r>
              <a:rPr lang="en-GB" sz="2400" b="1" u="sng" dirty="0">
                <a:solidFill>
                  <a:srgbClr val="5CC9E3"/>
                </a:solidFill>
                <a:latin typeface="Arial"/>
                <a:cs typeface="Arial"/>
              </a:rPr>
              <a:t>activity</a:t>
            </a:r>
          </a:p>
          <a:p>
            <a:pPr marL="450850" defTabSz="914377" eaLnBrk="0" fontAlgn="base" hangingPunct="0">
              <a:spcBef>
                <a:spcPct val="0"/>
              </a:spcBef>
              <a:spcAft>
                <a:spcPct val="0"/>
              </a:spcAft>
            </a:pPr>
            <a:endParaRPr lang="en-GB" altLang="en-US" sz="1400" dirty="0" smtClean="0">
              <a:solidFill>
                <a:srgbClr val="595959"/>
              </a:solidFill>
              <a:latin typeface="Arial"/>
              <a:cs typeface="Arial"/>
            </a:endParaRPr>
          </a:p>
          <a:p>
            <a:pPr marL="450850" defTabSz="914377" eaLnBrk="0" fontAlgn="base" hangingPunct="0">
              <a:spcBef>
                <a:spcPct val="0"/>
              </a:spcBef>
              <a:spcAft>
                <a:spcPct val="0"/>
              </a:spcAft>
            </a:pPr>
            <a:r>
              <a:rPr lang="en-GB" altLang="en-US" sz="2400" dirty="0" smtClean="0">
                <a:solidFill>
                  <a:srgbClr val="595959"/>
                </a:solidFill>
                <a:latin typeface="Arial"/>
                <a:cs typeface="Arial"/>
              </a:rPr>
              <a:t>Reflect on your practice, and:</a:t>
            </a:r>
          </a:p>
          <a:p>
            <a:pPr marL="450850" defTabSz="914377" eaLnBrk="0" fontAlgn="base" hangingPunct="0">
              <a:spcBef>
                <a:spcPct val="0"/>
              </a:spcBef>
              <a:spcAft>
                <a:spcPct val="0"/>
              </a:spcAft>
            </a:pPr>
            <a:endParaRPr lang="en-GB" altLang="en-US" sz="800" dirty="0" smtClean="0">
              <a:solidFill>
                <a:srgbClr val="595959"/>
              </a:solidFill>
              <a:latin typeface="Arial"/>
              <a:cs typeface="Arial"/>
            </a:endParaRPr>
          </a:p>
          <a:p>
            <a:pPr marL="908050" lvl="1" defTabSz="914377" eaLnBrk="0" fontAlgn="base" hangingPunct="0">
              <a:spcBef>
                <a:spcPct val="0"/>
              </a:spcBef>
              <a:spcAft>
                <a:spcPct val="0"/>
              </a:spcAft>
            </a:pPr>
            <a:r>
              <a:rPr lang="en-GB" altLang="en-US" sz="2400" b="1" dirty="0" smtClean="0">
                <a:solidFill>
                  <a:srgbClr val="5CC9E3"/>
                </a:solidFill>
                <a:latin typeface="Arial"/>
                <a:cs typeface="Arial"/>
              </a:rPr>
              <a:t>a.) </a:t>
            </a:r>
            <a:r>
              <a:rPr lang="en-GB" altLang="en-US" sz="2400" dirty="0" smtClean="0">
                <a:solidFill>
                  <a:srgbClr val="595959"/>
                </a:solidFill>
                <a:latin typeface="Arial"/>
                <a:cs typeface="Arial"/>
              </a:rPr>
              <a:t>outline </a:t>
            </a:r>
            <a:r>
              <a:rPr lang="en-GB" altLang="en-US" sz="2400" dirty="0">
                <a:solidFill>
                  <a:srgbClr val="595959"/>
                </a:solidFill>
                <a:latin typeface="Arial"/>
                <a:cs typeface="Arial"/>
              </a:rPr>
              <a:t>ways that you currently work with individuals so they have voice and control over their </a:t>
            </a:r>
            <a:r>
              <a:rPr lang="en-GB" altLang="en-US" sz="2400" dirty="0" smtClean="0">
                <a:solidFill>
                  <a:srgbClr val="595959"/>
                </a:solidFill>
                <a:latin typeface="Arial"/>
                <a:cs typeface="Arial"/>
              </a:rPr>
              <a:t>lives</a:t>
            </a:r>
          </a:p>
          <a:p>
            <a:pPr marL="908050" lvl="1" defTabSz="914377" eaLnBrk="0" fontAlgn="base" hangingPunct="0">
              <a:spcBef>
                <a:spcPct val="0"/>
              </a:spcBef>
              <a:spcAft>
                <a:spcPct val="0"/>
              </a:spcAft>
            </a:pPr>
            <a:endParaRPr lang="en-GB" altLang="en-US" sz="800" dirty="0">
              <a:solidFill>
                <a:srgbClr val="595959"/>
              </a:solidFill>
              <a:latin typeface="Arial"/>
              <a:cs typeface="Arial"/>
            </a:endParaRPr>
          </a:p>
          <a:p>
            <a:pPr marL="908050" lvl="1" defTabSz="914377" eaLnBrk="0" fontAlgn="base" hangingPunct="0">
              <a:spcBef>
                <a:spcPct val="0"/>
              </a:spcBef>
              <a:spcAft>
                <a:spcPct val="0"/>
              </a:spcAft>
            </a:pPr>
            <a:r>
              <a:rPr lang="en-GB" altLang="en-US" sz="2400" b="1" dirty="0" smtClean="0">
                <a:solidFill>
                  <a:srgbClr val="5CC9E3"/>
                </a:solidFill>
                <a:latin typeface="Arial"/>
                <a:cs typeface="Arial"/>
              </a:rPr>
              <a:t>b.) </a:t>
            </a:r>
            <a:r>
              <a:rPr lang="en-GB" altLang="en-US" sz="2400" dirty="0">
                <a:solidFill>
                  <a:srgbClr val="595959"/>
                </a:solidFill>
                <a:latin typeface="Arial"/>
                <a:cs typeface="Arial"/>
              </a:rPr>
              <a:t>identify how you could build on your practice to improve the way you </a:t>
            </a:r>
            <a:r>
              <a:rPr lang="en-GB" altLang="en-US" sz="2400" dirty="0" smtClean="0">
                <a:solidFill>
                  <a:srgbClr val="595959"/>
                </a:solidFill>
                <a:latin typeface="Arial"/>
                <a:cs typeface="Arial"/>
              </a:rPr>
              <a:t>do </a:t>
            </a:r>
            <a:r>
              <a:rPr lang="en-GB" altLang="en-US" sz="2400" dirty="0">
                <a:solidFill>
                  <a:srgbClr val="595959"/>
                </a:solidFill>
                <a:latin typeface="Arial"/>
                <a:cs typeface="Arial"/>
              </a:rPr>
              <a:t>this?</a:t>
            </a:r>
          </a:p>
          <a:p>
            <a:pPr marL="450850" defTabSz="914377" eaLnBrk="0" fontAlgn="base" hangingPunct="0">
              <a:spcBef>
                <a:spcPct val="0"/>
              </a:spcBef>
              <a:spcAft>
                <a:spcPct val="0"/>
              </a:spcAft>
            </a:pPr>
            <a:endParaRPr lang="en-GB" altLang="en-US" sz="2400" b="1" dirty="0" smtClean="0">
              <a:latin typeface="Arial" panose="020B0604020202020204" pitchFamily="34" charset="0"/>
              <a:cs typeface="Arial" panose="020B0604020202020204" pitchFamily="34" charset="0"/>
            </a:endParaRPr>
          </a:p>
        </p:txBody>
      </p:sp>
      <p:pic>
        <p:nvPicPr>
          <p:cNvPr id="14" name="Picture 1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79559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94580" y="3265140"/>
            <a:ext cx="7549418" cy="2366289"/>
          </a:xfrm>
          <a:prstGeom prst="rect">
            <a:avLst/>
          </a:prstGeom>
        </p:spPr>
        <p:txBody>
          <a:bodyPr wrap="square">
            <a:spAutoFit/>
          </a:bodyPr>
          <a:lstStyle/>
          <a:p>
            <a:pPr>
              <a:lnSpc>
                <a:spcPct val="115000"/>
              </a:lnSpc>
              <a:spcAft>
                <a:spcPts val="1000"/>
              </a:spcAft>
            </a:pPr>
            <a:r>
              <a:rPr lang="en-GB" sz="2200" dirty="0">
                <a:solidFill>
                  <a:srgbClr val="595959"/>
                </a:solidFill>
                <a:latin typeface="Arial"/>
                <a:cs typeface="Arial"/>
              </a:rPr>
              <a:t>The Act is designed to ensure that:</a:t>
            </a:r>
          </a:p>
          <a:p>
            <a:pPr marL="342900" indent="-342900">
              <a:lnSpc>
                <a:spcPct val="115000"/>
              </a:lnSpc>
              <a:spcAft>
                <a:spcPts val="1000"/>
              </a:spcAft>
              <a:buClr>
                <a:srgbClr val="EF9526"/>
              </a:buClr>
              <a:buFont typeface="Arial" panose="020B0604020202020204" pitchFamily="34" charset="0"/>
              <a:buChar char="•"/>
            </a:pPr>
            <a:r>
              <a:rPr lang="en-GB" sz="2200" dirty="0" smtClean="0">
                <a:solidFill>
                  <a:srgbClr val="595959"/>
                </a:solidFill>
                <a:latin typeface="Arial"/>
                <a:cs typeface="Arial"/>
              </a:rPr>
              <a:t>People </a:t>
            </a:r>
            <a:r>
              <a:rPr lang="en-GB" sz="2200" dirty="0">
                <a:solidFill>
                  <a:srgbClr val="595959"/>
                </a:solidFill>
                <a:latin typeface="Arial"/>
                <a:cs typeface="Arial"/>
              </a:rPr>
              <a:t>can ask for the help they need when </a:t>
            </a:r>
            <a:r>
              <a:rPr lang="en-GB" sz="2200" dirty="0" smtClean="0">
                <a:solidFill>
                  <a:srgbClr val="595959"/>
                </a:solidFill>
                <a:latin typeface="Arial"/>
                <a:cs typeface="Arial"/>
              </a:rPr>
              <a:t>they </a:t>
            </a:r>
            <a:br>
              <a:rPr lang="en-GB" sz="2200" dirty="0" smtClean="0">
                <a:solidFill>
                  <a:srgbClr val="595959"/>
                </a:solidFill>
                <a:latin typeface="Arial"/>
                <a:cs typeface="Arial"/>
              </a:rPr>
            </a:br>
            <a:r>
              <a:rPr lang="en-GB" sz="2200" dirty="0" smtClean="0">
                <a:solidFill>
                  <a:srgbClr val="595959"/>
                </a:solidFill>
                <a:latin typeface="Arial"/>
                <a:cs typeface="Arial"/>
              </a:rPr>
              <a:t>need it to </a:t>
            </a:r>
            <a:r>
              <a:rPr lang="en-GB" sz="2200" dirty="0">
                <a:solidFill>
                  <a:srgbClr val="595959"/>
                </a:solidFill>
                <a:latin typeface="Arial"/>
                <a:cs typeface="Arial"/>
              </a:rPr>
              <a:t>prevent their situation getting </a:t>
            </a:r>
            <a:r>
              <a:rPr lang="en-GB" sz="2200" dirty="0" smtClean="0">
                <a:solidFill>
                  <a:srgbClr val="595959"/>
                </a:solidFill>
                <a:latin typeface="Arial"/>
                <a:cs typeface="Arial"/>
              </a:rPr>
              <a:t>worse</a:t>
            </a:r>
            <a:endParaRPr lang="en-GB" sz="2200" dirty="0">
              <a:solidFill>
                <a:srgbClr val="595959"/>
              </a:solidFill>
              <a:latin typeface="Arial"/>
              <a:cs typeface="Arial"/>
            </a:endParaRPr>
          </a:p>
          <a:p>
            <a:pPr marL="342900" indent="-342900">
              <a:lnSpc>
                <a:spcPct val="115000"/>
              </a:lnSpc>
              <a:spcAft>
                <a:spcPts val="1000"/>
              </a:spcAft>
              <a:buClr>
                <a:srgbClr val="EF9526"/>
              </a:buClr>
              <a:buFont typeface="Arial" panose="020B0604020202020204" pitchFamily="34" charset="0"/>
              <a:buChar char="•"/>
            </a:pPr>
            <a:r>
              <a:rPr lang="en-GB" sz="2200" dirty="0" smtClean="0">
                <a:solidFill>
                  <a:srgbClr val="595959"/>
                </a:solidFill>
                <a:latin typeface="Arial"/>
                <a:cs typeface="Arial"/>
              </a:rPr>
              <a:t>Carers </a:t>
            </a:r>
            <a:r>
              <a:rPr lang="en-GB" sz="2200" dirty="0">
                <a:solidFill>
                  <a:srgbClr val="595959"/>
                </a:solidFill>
                <a:latin typeface="Arial"/>
                <a:cs typeface="Arial"/>
              </a:rPr>
              <a:t>can access support to assist them </a:t>
            </a:r>
            <a:r>
              <a:rPr lang="en-GB" sz="2200" dirty="0" smtClean="0">
                <a:solidFill>
                  <a:srgbClr val="595959"/>
                </a:solidFill>
                <a:latin typeface="Arial"/>
                <a:cs typeface="Arial"/>
              </a:rPr>
              <a:t>in </a:t>
            </a:r>
            <a:r>
              <a:rPr lang="en-GB" sz="2200" dirty="0">
                <a:solidFill>
                  <a:srgbClr val="595959"/>
                </a:solidFill>
                <a:latin typeface="Arial"/>
                <a:cs typeface="Arial"/>
              </a:rPr>
              <a:t>their </a:t>
            </a:r>
            <a:r>
              <a:rPr lang="en-GB" sz="2200" dirty="0" smtClean="0">
                <a:solidFill>
                  <a:srgbClr val="595959"/>
                </a:solidFill>
                <a:latin typeface="Arial"/>
                <a:cs typeface="Arial"/>
              </a:rPr>
              <a:t/>
            </a:r>
            <a:br>
              <a:rPr lang="en-GB" sz="2200" dirty="0" smtClean="0">
                <a:solidFill>
                  <a:srgbClr val="595959"/>
                </a:solidFill>
                <a:latin typeface="Arial"/>
                <a:cs typeface="Arial"/>
              </a:rPr>
            </a:br>
            <a:r>
              <a:rPr lang="en-GB" sz="2200" dirty="0" smtClean="0">
                <a:solidFill>
                  <a:srgbClr val="595959"/>
                </a:solidFill>
                <a:latin typeface="Arial"/>
                <a:cs typeface="Arial"/>
              </a:rPr>
              <a:t>caring roles </a:t>
            </a:r>
            <a:r>
              <a:rPr lang="en-GB" sz="2200" dirty="0">
                <a:solidFill>
                  <a:srgbClr val="595959"/>
                </a:solidFill>
                <a:latin typeface="Arial"/>
                <a:cs typeface="Arial"/>
              </a:rPr>
              <a:t>and maintain their own </a:t>
            </a:r>
            <a:r>
              <a:rPr lang="en-GB" sz="2200" dirty="0" smtClean="0">
                <a:solidFill>
                  <a:srgbClr val="595959"/>
                </a:solidFill>
                <a:latin typeface="Arial"/>
                <a:cs typeface="Arial"/>
              </a:rPr>
              <a:t>well-being</a:t>
            </a:r>
            <a:endParaRPr lang="en-GB" sz="2200" dirty="0">
              <a:solidFill>
                <a:srgbClr val="595959"/>
              </a:solidFill>
              <a:latin typeface="Arial"/>
              <a:cs typeface="Arial"/>
            </a:endParaRPr>
          </a:p>
        </p:txBody>
      </p:sp>
      <p:sp>
        <p:nvSpPr>
          <p:cNvPr id="9" name="Title 1"/>
          <p:cNvSpPr txBox="1">
            <a:spLocks/>
          </p:cNvSpPr>
          <p:nvPr/>
        </p:nvSpPr>
        <p:spPr>
          <a:xfrm>
            <a:off x="0" y="1314451"/>
            <a:ext cx="9144000" cy="17935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5200" b="1" u="sng" dirty="0" smtClean="0">
                <a:solidFill>
                  <a:srgbClr val="EF9526"/>
                </a:solidFill>
                <a:latin typeface="Arial"/>
                <a:cs typeface="Arial"/>
              </a:rPr>
              <a:t>Prevention and </a:t>
            </a:r>
            <a:br>
              <a:rPr lang="en-GB" sz="5200" b="1" u="sng" dirty="0" smtClean="0">
                <a:solidFill>
                  <a:srgbClr val="EF9526"/>
                </a:solidFill>
                <a:latin typeface="Arial"/>
                <a:cs typeface="Arial"/>
              </a:rPr>
            </a:br>
            <a:r>
              <a:rPr lang="en-GB" sz="5200" b="1" u="sng" dirty="0" smtClean="0">
                <a:solidFill>
                  <a:srgbClr val="EF9526"/>
                </a:solidFill>
                <a:latin typeface="Arial"/>
                <a:cs typeface="Arial"/>
              </a:rPr>
              <a:t>early intervention</a:t>
            </a:r>
            <a:endParaRPr lang="en-GB" sz="5200" b="1" u="sng" dirty="0">
              <a:solidFill>
                <a:srgbClr val="EF9526"/>
              </a:solidFill>
              <a:latin typeface="Arial"/>
              <a:cs typeface="Arial"/>
            </a:endParaRPr>
          </a:p>
        </p:txBody>
      </p:sp>
      <p:sp>
        <p:nvSpPr>
          <p:cNvPr id="10" name="Rectangle 9"/>
          <p:cNvSpPr/>
          <p:nvPr/>
        </p:nvSpPr>
        <p:spPr>
          <a:xfrm>
            <a:off x="300038" y="963623"/>
            <a:ext cx="8443912" cy="461665"/>
          </a:xfrm>
          <a:prstGeom prst="rect">
            <a:avLst/>
          </a:prstGeom>
        </p:spPr>
        <p:txBody>
          <a:bodyPr wrap="square">
            <a:spAutoFit/>
          </a:bodyPr>
          <a:lstStyle/>
          <a:p>
            <a:pPr algn="ctr"/>
            <a:r>
              <a:rPr lang="en-GB" sz="2400" dirty="0">
                <a:solidFill>
                  <a:srgbClr val="595959"/>
                </a:solidFill>
                <a:latin typeface="Arial"/>
                <a:cs typeface="Arial"/>
              </a:rPr>
              <a:t>Principle</a:t>
            </a:r>
            <a:r>
              <a:rPr lang="en-GB" sz="2000" b="1" dirty="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2 </a:t>
            </a:r>
            <a:endParaRPr lang="en-GB" sz="2400" dirty="0">
              <a:solidFill>
                <a:srgbClr val="595959"/>
              </a:solidFill>
              <a:latin typeface="Arial"/>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645257"/>
            <a:ext cx="1937346" cy="5227031"/>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4092756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68812" y="2497146"/>
            <a:ext cx="89751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GB" altLang="en-US" sz="2400" i="1" dirty="0" smtClean="0">
                <a:solidFill>
                  <a:srgbClr val="595959"/>
                </a:solidFill>
                <a:latin typeface="Arial"/>
                <a:cs typeface="Arial"/>
              </a:rPr>
              <a:t>“The state </a:t>
            </a:r>
            <a:r>
              <a:rPr lang="en-GB" altLang="en-US" sz="2400" i="1" dirty="0">
                <a:solidFill>
                  <a:srgbClr val="595959"/>
                </a:solidFill>
                <a:latin typeface="Arial"/>
                <a:cs typeface="Arial"/>
              </a:rPr>
              <a:t>of being comfortable, healthy or </a:t>
            </a:r>
            <a:r>
              <a:rPr lang="en-GB" altLang="en-US" sz="2400" i="1" dirty="0" smtClean="0">
                <a:solidFill>
                  <a:srgbClr val="595959"/>
                </a:solidFill>
                <a:latin typeface="Arial"/>
                <a:cs typeface="Arial"/>
              </a:rPr>
              <a:t>happy” </a:t>
            </a:r>
            <a:r>
              <a:rPr lang="en-GB" altLang="en-US" sz="2400" dirty="0">
                <a:solidFill>
                  <a:srgbClr val="595959"/>
                </a:solidFill>
                <a:latin typeface="Arial"/>
                <a:cs typeface="Arial"/>
              </a:rPr>
              <a:t>– OED</a:t>
            </a:r>
          </a:p>
          <a:p>
            <a:pPr defTabSz="914377"/>
            <a:endParaRPr lang="en-GB" altLang="en-US" sz="2800" b="1" dirty="0">
              <a:ea typeface="Calibri" panose="020F0502020204030204" pitchFamily="34" charset="0"/>
              <a:cs typeface="Arial" panose="020B0604020202020204" pitchFamily="34" charset="0"/>
            </a:endParaRPr>
          </a:p>
        </p:txBody>
      </p:sp>
      <p:sp>
        <p:nvSpPr>
          <p:cNvPr id="7" name="Title 1"/>
          <p:cNvSpPr txBox="1">
            <a:spLocks/>
          </p:cNvSpPr>
          <p:nvPr/>
        </p:nvSpPr>
        <p:spPr>
          <a:xfrm>
            <a:off x="0" y="428622"/>
            <a:ext cx="9144000" cy="198279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40000"/>
              </a:lnSpc>
              <a:spcAft>
                <a:spcPts val="400"/>
              </a:spcAft>
            </a:pPr>
            <a:r>
              <a:rPr lang="en-GB" sz="5200" b="1" u="sng" dirty="0" smtClean="0">
                <a:solidFill>
                  <a:srgbClr val="ED1E87"/>
                </a:solidFill>
                <a:latin typeface="Arial"/>
                <a:cs typeface="Arial"/>
              </a:rPr>
              <a:t>Well-being</a:t>
            </a:r>
            <a:endParaRPr lang="en-GB" sz="5200" b="1" u="sng" dirty="0">
              <a:solidFill>
                <a:srgbClr val="ED1E87"/>
              </a:solidFill>
              <a:latin typeface="Arial"/>
              <a:cs typeface="Arial"/>
            </a:endParaRPr>
          </a:p>
        </p:txBody>
      </p:sp>
      <p:sp>
        <p:nvSpPr>
          <p:cNvPr id="9" name="Rectangle 8"/>
          <p:cNvSpPr/>
          <p:nvPr/>
        </p:nvSpPr>
        <p:spPr>
          <a:xfrm>
            <a:off x="300038" y="963623"/>
            <a:ext cx="8443912" cy="461665"/>
          </a:xfrm>
          <a:prstGeom prst="rect">
            <a:avLst/>
          </a:prstGeom>
        </p:spPr>
        <p:txBody>
          <a:bodyPr wrap="square">
            <a:spAutoFit/>
          </a:bodyPr>
          <a:lstStyle/>
          <a:p>
            <a:pPr algn="ctr"/>
            <a:r>
              <a:rPr lang="en-GB" sz="2400" dirty="0">
                <a:solidFill>
                  <a:srgbClr val="595959"/>
                </a:solidFill>
                <a:latin typeface="Arial"/>
                <a:cs typeface="Arial"/>
              </a:rPr>
              <a:t>Principle</a:t>
            </a:r>
            <a:r>
              <a:rPr lang="en-GB" sz="2000" b="1" dirty="0">
                <a:latin typeface="Arial" panose="020B0604020202020204" pitchFamily="34" charset="0"/>
                <a:cs typeface="Arial" panose="020B0604020202020204" pitchFamily="34" charset="0"/>
              </a:rPr>
              <a:t> </a:t>
            </a:r>
            <a:r>
              <a:rPr lang="en-GB" sz="2400" dirty="0" smtClean="0">
                <a:solidFill>
                  <a:srgbClr val="595959"/>
                </a:solidFill>
                <a:latin typeface="Arial"/>
                <a:cs typeface="Arial"/>
              </a:rPr>
              <a:t>3 </a:t>
            </a:r>
            <a:endParaRPr lang="en-GB" sz="2400" dirty="0">
              <a:solidFill>
                <a:srgbClr val="595959"/>
              </a:solidFill>
              <a:latin typeface="Arial"/>
              <a:cs typeface="Arial"/>
            </a:endParaRPr>
          </a:p>
        </p:txBody>
      </p:sp>
      <p:sp>
        <p:nvSpPr>
          <p:cNvPr id="2" name="Rectangle 1"/>
          <p:cNvSpPr/>
          <p:nvPr/>
        </p:nvSpPr>
        <p:spPr>
          <a:xfrm>
            <a:off x="1128742" y="3132157"/>
            <a:ext cx="7743825" cy="3416320"/>
          </a:xfrm>
          <a:prstGeom prst="rect">
            <a:avLst/>
          </a:prstGeom>
        </p:spPr>
        <p:txBody>
          <a:bodyPr wrap="square">
            <a:spAutoFit/>
          </a:bodyPr>
          <a:lstStyle/>
          <a:p>
            <a:pPr defTabSz="914377"/>
            <a:r>
              <a:rPr lang="en-GB" altLang="en-US" dirty="0">
                <a:solidFill>
                  <a:srgbClr val="595959"/>
                </a:solidFill>
                <a:latin typeface="Arial"/>
                <a:cs typeface="Arial"/>
              </a:rPr>
              <a:t>Well-being is about more than just being healthy, it can also include:</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Being </a:t>
            </a:r>
            <a:r>
              <a:rPr lang="en-GB" altLang="en-US" dirty="0">
                <a:solidFill>
                  <a:srgbClr val="595959"/>
                </a:solidFill>
                <a:latin typeface="Arial"/>
                <a:cs typeface="Arial"/>
              </a:rPr>
              <a:t>safe </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Having </a:t>
            </a:r>
            <a:r>
              <a:rPr lang="en-GB" altLang="en-US" dirty="0">
                <a:solidFill>
                  <a:srgbClr val="595959"/>
                </a:solidFill>
                <a:latin typeface="Arial"/>
                <a:cs typeface="Arial"/>
              </a:rPr>
              <a:t>somewhere suitable to live</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Being </a:t>
            </a:r>
            <a:r>
              <a:rPr lang="en-GB" altLang="en-US" dirty="0">
                <a:solidFill>
                  <a:srgbClr val="595959"/>
                </a:solidFill>
                <a:latin typeface="Arial"/>
                <a:cs typeface="Arial"/>
              </a:rPr>
              <a:t>involved in decisions that impact your life</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Having </a:t>
            </a:r>
            <a:r>
              <a:rPr lang="en-GB" altLang="en-US" dirty="0">
                <a:solidFill>
                  <a:srgbClr val="595959"/>
                </a:solidFill>
                <a:latin typeface="Arial"/>
                <a:cs typeface="Arial"/>
              </a:rPr>
              <a:t>friends </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Being </a:t>
            </a:r>
            <a:r>
              <a:rPr lang="en-GB" altLang="en-US" dirty="0">
                <a:solidFill>
                  <a:srgbClr val="595959"/>
                </a:solidFill>
                <a:latin typeface="Arial"/>
                <a:cs typeface="Arial"/>
              </a:rPr>
              <a:t>part of good, strong communities</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Having </a:t>
            </a:r>
            <a:r>
              <a:rPr lang="en-GB" altLang="en-US" dirty="0">
                <a:solidFill>
                  <a:srgbClr val="595959"/>
                </a:solidFill>
                <a:latin typeface="Arial"/>
                <a:cs typeface="Arial"/>
              </a:rPr>
              <a:t>every chance to do well in education</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Feeling </a:t>
            </a:r>
            <a:r>
              <a:rPr lang="en-GB" altLang="en-US" dirty="0">
                <a:solidFill>
                  <a:srgbClr val="595959"/>
                </a:solidFill>
                <a:latin typeface="Arial"/>
                <a:cs typeface="Arial"/>
              </a:rPr>
              <a:t>good about your life</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For </a:t>
            </a:r>
            <a:r>
              <a:rPr lang="en-GB" altLang="en-US" dirty="0">
                <a:solidFill>
                  <a:srgbClr val="595959"/>
                </a:solidFill>
                <a:latin typeface="Arial"/>
                <a:cs typeface="Arial"/>
              </a:rPr>
              <a:t>adults – being able to work </a:t>
            </a:r>
          </a:p>
          <a:p>
            <a:pPr marL="342900" indent="-342900" defTabSz="914377">
              <a:buClr>
                <a:srgbClr val="ED1E87"/>
              </a:buClr>
              <a:buFont typeface="Arial" panose="020B0604020202020204" pitchFamily="34" charset="0"/>
              <a:buChar char="•"/>
            </a:pPr>
            <a:r>
              <a:rPr lang="en-GB" altLang="en-US" dirty="0" smtClean="0">
                <a:solidFill>
                  <a:srgbClr val="595959"/>
                </a:solidFill>
                <a:latin typeface="Arial"/>
                <a:cs typeface="Arial"/>
              </a:rPr>
              <a:t>For </a:t>
            </a:r>
            <a:r>
              <a:rPr lang="en-GB" altLang="en-US" dirty="0">
                <a:solidFill>
                  <a:srgbClr val="595959"/>
                </a:solidFill>
                <a:latin typeface="Arial"/>
                <a:cs typeface="Arial"/>
              </a:rPr>
              <a:t>children – being able to grow up happily </a:t>
            </a:r>
            <a:r>
              <a:rPr lang="en-GB" altLang="en-US" dirty="0" smtClean="0">
                <a:solidFill>
                  <a:srgbClr val="595959"/>
                </a:solidFill>
                <a:latin typeface="Arial"/>
                <a:cs typeface="Arial"/>
              </a:rPr>
              <a:t>and successfully, </a:t>
            </a:r>
            <a:br>
              <a:rPr lang="en-GB" altLang="en-US" dirty="0" smtClean="0">
                <a:solidFill>
                  <a:srgbClr val="595959"/>
                </a:solidFill>
                <a:latin typeface="Arial"/>
                <a:cs typeface="Arial"/>
              </a:rPr>
            </a:br>
            <a:r>
              <a:rPr lang="en-GB" altLang="en-US" dirty="0" smtClean="0">
                <a:solidFill>
                  <a:srgbClr val="595959"/>
                </a:solidFill>
                <a:latin typeface="Arial"/>
                <a:cs typeface="Arial"/>
              </a:rPr>
              <a:t>and </a:t>
            </a:r>
            <a:r>
              <a:rPr lang="en-GB" altLang="en-US" dirty="0">
                <a:solidFill>
                  <a:srgbClr val="595959"/>
                </a:solidFill>
                <a:latin typeface="Arial"/>
                <a:cs typeface="Arial"/>
              </a:rPr>
              <a:t>being well-looked after</a:t>
            </a:r>
          </a:p>
          <a:p>
            <a:pPr marL="342900" indent="-342900" defTabSz="914377">
              <a:buClr>
                <a:srgbClr val="ED1E87"/>
              </a:buClr>
              <a:buFont typeface="Arial" panose="020B0604020202020204" pitchFamily="34" charset="0"/>
              <a:buChar char="•"/>
            </a:pPr>
            <a:endParaRPr lang="en-GB" altLang="en-US" dirty="0">
              <a:solidFill>
                <a:srgbClr val="595959"/>
              </a:solidFill>
              <a:latin typeface="Arial"/>
              <a:cs typeface="Arial"/>
            </a:endParaRPr>
          </a:p>
        </p:txBody>
      </p:sp>
      <p:pic>
        <p:nvPicPr>
          <p:cNvPr id="15" name="Picture 1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3132156"/>
            <a:ext cx="1386241" cy="3740131"/>
          </a:xfrm>
          <a:prstGeom prst="rect">
            <a:avLst/>
          </a:prstGeom>
        </p:spPr>
      </p:pic>
      <p:pic>
        <p:nvPicPr>
          <p:cNvPr id="16" name="Picture 1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758111" y="4056512"/>
            <a:ext cx="1385889" cy="2815775"/>
          </a:xfrm>
          <a:prstGeom prst="rect">
            <a:avLst/>
          </a:prstGeom>
        </p:spPr>
      </p:pic>
    </p:spTree>
    <p:extLst>
      <p:ext uri="{BB962C8B-B14F-4D97-AF65-F5344CB8AC3E}">
        <p14:creationId xmlns:p14="http://schemas.microsoft.com/office/powerpoint/2010/main" val="2669980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3389</TotalTime>
  <Words>3234</Words>
  <Application>Microsoft Office PowerPoint</Application>
  <PresentationFormat>On-screen Show (4:3)</PresentationFormat>
  <Paragraphs>346</Paragraphs>
  <Slides>18</Slides>
  <Notes>17</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Denbighshire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Clare &amp; Bev</dc:title>
  <dc:creator>Clare Hughes</dc:creator>
  <cp:lastModifiedBy>Bethan Price</cp:lastModifiedBy>
  <cp:revision>224</cp:revision>
  <cp:lastPrinted>2016-06-06T14:57:54Z</cp:lastPrinted>
  <dcterms:created xsi:type="dcterms:W3CDTF">2015-12-11T11:52:52Z</dcterms:created>
  <dcterms:modified xsi:type="dcterms:W3CDTF">2016-07-22T14:34:37Z</dcterms:modified>
</cp:coreProperties>
</file>