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3"/>
  </p:notesMasterIdLst>
  <p:sldIdLst>
    <p:sldId id="256" r:id="rId2"/>
    <p:sldId id="293" r:id="rId3"/>
    <p:sldId id="294" r:id="rId4"/>
    <p:sldId id="295" r:id="rId5"/>
    <p:sldId id="287" r:id="rId6"/>
    <p:sldId id="289" r:id="rId7"/>
    <p:sldId id="288" r:id="rId8"/>
    <p:sldId id="290" r:id="rId9"/>
    <p:sldId id="284" r:id="rId10"/>
    <p:sldId id="291" r:id="rId11"/>
    <p:sldId id="269" r:id="rId1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38" userDrawn="1">
          <p15:clr>
            <a:srgbClr val="A4A3A4"/>
          </p15:clr>
        </p15:guide>
        <p15:guide id="2" pos="3696" userDrawn="1">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guide id="3" orient="horz" pos="3149">
          <p15:clr>
            <a:srgbClr val="A4A3A4"/>
          </p15:clr>
        </p15:guide>
        <p15:guide id="4" pos="2163">
          <p15:clr>
            <a:srgbClr val="A4A3A4"/>
          </p15:clr>
        </p15:guide>
        <p15:guide id="5" orient="horz" pos="3088">
          <p15:clr>
            <a:srgbClr val="A4A3A4"/>
          </p15:clr>
        </p15:guide>
        <p15:guide id="6" orient="horz" pos="3127">
          <p15:clr>
            <a:srgbClr val="A4A3A4"/>
          </p15:clr>
        </p15:guide>
        <p15:guide id="7" pos="2120">
          <p15:clr>
            <a:srgbClr val="A4A3A4"/>
          </p15:clr>
        </p15:guide>
        <p15:guide id="8" orient="horz" pos="3094">
          <p15:clr>
            <a:srgbClr val="A4A3A4"/>
          </p15:clr>
        </p15:guide>
        <p15:guide id="9" orient="horz" pos="3132">
          <p15:clr>
            <a:srgbClr val="A4A3A4"/>
          </p15:clr>
        </p15:guide>
        <p15:guide id="10" orient="horz" pos="307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ey Pike" initials="LP" lastIdx="5" clrIdx="0"/>
  <p:cmAuthor id="1" name="Geraldine Nosowska" initials="GN"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9E3"/>
    <a:srgbClr val="85C441"/>
    <a:srgbClr val="34B555"/>
    <a:srgbClr val="EF9526"/>
    <a:srgbClr val="FDC536"/>
    <a:srgbClr val="ED1E87"/>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74" autoAdjust="0"/>
  </p:normalViewPr>
  <p:slideViewPr>
    <p:cSldViewPr>
      <p:cViewPr varScale="1">
        <p:scale>
          <a:sx n="54" d="100"/>
          <a:sy n="54" d="100"/>
        </p:scale>
        <p:origin x="-1781" y="-72"/>
      </p:cViewPr>
      <p:guideLst>
        <p:guide orient="horz" pos="3838"/>
        <p:guide pos="3696"/>
      </p:guideLst>
    </p:cSldViewPr>
  </p:slideViewPr>
  <p:notesTextViewPr>
    <p:cViewPr>
      <p:scale>
        <a:sx n="1" d="1"/>
        <a:sy n="1" d="1"/>
      </p:scale>
      <p:origin x="0" y="0"/>
    </p:cViewPr>
  </p:notesTextViewPr>
  <p:notesViewPr>
    <p:cSldViewPr>
      <p:cViewPr>
        <p:scale>
          <a:sx n="70" d="100"/>
          <a:sy n="70" d="100"/>
        </p:scale>
        <p:origin x="-2358" y="-270"/>
      </p:cViewPr>
      <p:guideLst>
        <p:guide orient="horz" pos="3110"/>
        <p:guide orient="horz" pos="3149"/>
        <p:guide orient="horz" pos="3088"/>
        <p:guide orient="horz" pos="3127"/>
        <p:guide orient="horz" pos="3094"/>
        <p:guide orient="horz" pos="3132"/>
        <p:guide orient="horz" pos="3072"/>
        <p:guide pos="2141"/>
        <p:guide pos="2163"/>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gif"/></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gif"/></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94116-A5FD-4F53-B502-E952621E263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79C1A183-B5EA-4022-AAF3-2A554250310F}">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Overarching duties and links to other parts of the Act</a:t>
          </a:r>
          <a:endParaRPr lang="en-GB" sz="2400" dirty="0">
            <a:solidFill>
              <a:schemeClr val="tx1"/>
            </a:solidFill>
            <a:latin typeface="Arial" panose="020B0604020202020204" pitchFamily="34" charset="0"/>
            <a:cs typeface="Arial" panose="020B0604020202020204" pitchFamily="34" charset="0"/>
          </a:endParaRPr>
        </a:p>
      </dgm:t>
    </dgm:pt>
    <dgm:pt modelId="{71FD9EAB-3DEF-4740-937E-B7307D9CEF45}" type="parTrans" cxnId="{F90B604A-A22C-4434-87C0-B7CFEE3F7BBF}">
      <dgm:prSet/>
      <dgm:spPr/>
      <dgm:t>
        <a:bodyPr/>
        <a:lstStyle/>
        <a:p>
          <a:endParaRPr lang="en-GB"/>
        </a:p>
      </dgm:t>
    </dgm:pt>
    <dgm:pt modelId="{E49A6075-BB1E-41B2-A6BB-2AA82DF160C9}" type="sibTrans" cxnId="{F90B604A-A22C-4434-87C0-B7CFEE3F7BBF}">
      <dgm:prSet/>
      <dgm:spPr/>
      <dgm:t>
        <a:bodyPr/>
        <a:lstStyle/>
        <a:p>
          <a:endParaRPr lang="en-GB"/>
        </a:p>
      </dgm:t>
    </dgm:pt>
    <dgm:pt modelId="{1CB5EF43-6BFD-404A-BDB9-A0A6F9744215}">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Part 7 of the Act: </a:t>
          </a:r>
          <a:r>
            <a:rPr lang="en-GB" sz="2400" i="0" dirty="0" smtClean="0">
              <a:solidFill>
                <a:schemeClr val="tx1"/>
              </a:solidFill>
              <a:latin typeface="Arial" panose="020B0604020202020204" pitchFamily="34" charset="0"/>
              <a:cs typeface="Arial" panose="020B0604020202020204" pitchFamily="34" charset="0"/>
            </a:rPr>
            <a:t>Well-being and vision for safeguarding</a:t>
          </a:r>
          <a:endParaRPr lang="en-GB" sz="2400" dirty="0">
            <a:solidFill>
              <a:schemeClr val="tx1"/>
            </a:solidFill>
            <a:latin typeface="Arial" panose="020B0604020202020204" pitchFamily="34" charset="0"/>
            <a:cs typeface="Arial" panose="020B0604020202020204" pitchFamily="34" charset="0"/>
          </a:endParaRPr>
        </a:p>
      </dgm:t>
    </dgm:pt>
    <dgm:pt modelId="{1DD05795-04BB-496D-B1D3-9151CD4CE4E2}" type="parTrans" cxnId="{49C8D014-60FC-499D-97D6-82E7EB18C0B4}">
      <dgm:prSet/>
      <dgm:spPr/>
      <dgm:t>
        <a:bodyPr/>
        <a:lstStyle/>
        <a:p>
          <a:endParaRPr lang="en-GB"/>
        </a:p>
      </dgm:t>
    </dgm:pt>
    <dgm:pt modelId="{36C00757-AF90-4159-BC13-D15727A6FB5C}" type="sibTrans" cxnId="{49C8D014-60FC-499D-97D6-82E7EB18C0B4}">
      <dgm:prSet/>
      <dgm:spPr/>
      <dgm:t>
        <a:bodyPr/>
        <a:lstStyle/>
        <a:p>
          <a:endParaRPr lang="en-GB"/>
        </a:p>
      </dgm:t>
    </dgm:pt>
    <dgm:pt modelId="{20692797-9F87-4B7A-BE8C-388036C772EC}">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Safeguarding Boards</a:t>
          </a:r>
          <a:endParaRPr lang="en-GB" sz="2400" dirty="0">
            <a:solidFill>
              <a:schemeClr val="tx1"/>
            </a:solidFill>
            <a:latin typeface="Arial" panose="020B0604020202020204" pitchFamily="34" charset="0"/>
            <a:cs typeface="Arial" panose="020B0604020202020204" pitchFamily="34" charset="0"/>
          </a:endParaRPr>
        </a:p>
      </dgm:t>
    </dgm:pt>
    <dgm:pt modelId="{AAA0D9EE-EBE2-4FF9-8B9F-EA023F2E0FCE}" type="parTrans" cxnId="{11FDAE6E-6B07-4E0E-BAA3-C9B03DDFDDE3}">
      <dgm:prSet/>
      <dgm:spPr/>
      <dgm:t>
        <a:bodyPr/>
        <a:lstStyle/>
        <a:p>
          <a:endParaRPr lang="en-GB"/>
        </a:p>
      </dgm:t>
    </dgm:pt>
    <dgm:pt modelId="{3D8DCDB0-8065-4B1D-A813-76E0713E2E36}" type="sibTrans" cxnId="{11FDAE6E-6B07-4E0E-BAA3-C9B03DDFDDE3}">
      <dgm:prSet/>
      <dgm:spPr/>
      <dgm:t>
        <a:bodyPr/>
        <a:lstStyle/>
        <a:p>
          <a:endParaRPr lang="en-GB"/>
        </a:p>
      </dgm:t>
    </dgm:pt>
    <dgm:pt modelId="{F1D3612C-440D-41E3-9D4D-3BFF027D1499}">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Children’s Pathway</a:t>
          </a:r>
          <a:endParaRPr lang="en-GB" sz="2400" dirty="0">
            <a:solidFill>
              <a:schemeClr val="tx1"/>
            </a:solidFill>
            <a:latin typeface="Arial" panose="020B0604020202020204" pitchFamily="34" charset="0"/>
            <a:cs typeface="Arial" panose="020B0604020202020204" pitchFamily="34" charset="0"/>
          </a:endParaRPr>
        </a:p>
      </dgm:t>
    </dgm:pt>
    <dgm:pt modelId="{D63D247C-A144-4065-A458-81D5AC5B66B5}" type="parTrans" cxnId="{7C86D2FB-C9C3-4870-B2EB-60CCA0B73065}">
      <dgm:prSet/>
      <dgm:spPr/>
      <dgm:t>
        <a:bodyPr/>
        <a:lstStyle/>
        <a:p>
          <a:endParaRPr lang="en-GB"/>
        </a:p>
      </dgm:t>
    </dgm:pt>
    <dgm:pt modelId="{C7E02FD8-EFA0-497A-90DB-9D2325EC7D84}" type="sibTrans" cxnId="{7C86D2FB-C9C3-4870-B2EB-60CCA0B73065}">
      <dgm:prSet/>
      <dgm:spPr/>
      <dgm:t>
        <a:bodyPr/>
        <a:lstStyle/>
        <a:p>
          <a:endParaRPr lang="en-GB"/>
        </a:p>
      </dgm:t>
    </dgm:pt>
    <dgm:pt modelId="{761AA2CE-9CED-4EBF-91A7-959A1CA95F80}">
      <dgm:prSe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Adults Pathway</a:t>
          </a:r>
          <a:endParaRPr lang="en-GB" sz="2400" dirty="0">
            <a:solidFill>
              <a:schemeClr val="tx1"/>
            </a:solidFill>
            <a:latin typeface="Arial" panose="020B0604020202020204" pitchFamily="34" charset="0"/>
            <a:cs typeface="Arial" panose="020B0604020202020204" pitchFamily="34" charset="0"/>
          </a:endParaRPr>
        </a:p>
      </dgm:t>
    </dgm:pt>
    <dgm:pt modelId="{F45C5F94-6A74-4A93-8FFB-7BD6B70CBDB6}" type="parTrans" cxnId="{35CFB5AB-900D-42E2-9A49-92F22955ABBB}">
      <dgm:prSet/>
      <dgm:spPr/>
      <dgm:t>
        <a:bodyPr/>
        <a:lstStyle/>
        <a:p>
          <a:endParaRPr lang="en-GB"/>
        </a:p>
      </dgm:t>
    </dgm:pt>
    <dgm:pt modelId="{7197450C-E7EA-43B2-917D-BF81725F088D}" type="sibTrans" cxnId="{35CFB5AB-900D-42E2-9A49-92F22955ABBB}">
      <dgm:prSet/>
      <dgm:spPr/>
      <dgm:t>
        <a:bodyPr/>
        <a:lstStyle/>
        <a:p>
          <a:endParaRPr lang="en-GB"/>
        </a:p>
      </dgm:t>
    </dgm:pt>
    <dgm:pt modelId="{25E84758-1053-41B3-B3F9-0E12A405FB24}" type="pres">
      <dgm:prSet presAssocID="{B7394116-A5FD-4F53-B502-E952621E2635}" presName="Name0" presStyleCnt="0">
        <dgm:presLayoutVars>
          <dgm:chPref val="1"/>
          <dgm:dir/>
          <dgm:animOne val="branch"/>
          <dgm:animLvl val="lvl"/>
          <dgm:resizeHandles/>
        </dgm:presLayoutVars>
      </dgm:prSet>
      <dgm:spPr/>
      <dgm:t>
        <a:bodyPr/>
        <a:lstStyle/>
        <a:p>
          <a:endParaRPr lang="en-GB"/>
        </a:p>
      </dgm:t>
    </dgm:pt>
    <dgm:pt modelId="{20042022-E58A-4955-9BF2-AA34A2D85469}" type="pres">
      <dgm:prSet presAssocID="{79C1A183-B5EA-4022-AAF3-2A554250310F}" presName="vertOne" presStyleCnt="0"/>
      <dgm:spPr/>
    </dgm:pt>
    <dgm:pt modelId="{773F2F66-DA13-48DA-BDE6-66C462D6B624}" type="pres">
      <dgm:prSet presAssocID="{79C1A183-B5EA-4022-AAF3-2A554250310F}" presName="txOne" presStyleLbl="node0" presStyleIdx="0" presStyleCnt="1" custLinFactNeighborY="0">
        <dgm:presLayoutVars>
          <dgm:chPref val="3"/>
        </dgm:presLayoutVars>
      </dgm:prSet>
      <dgm:spPr/>
      <dgm:t>
        <a:bodyPr/>
        <a:lstStyle/>
        <a:p>
          <a:endParaRPr lang="en-GB"/>
        </a:p>
      </dgm:t>
    </dgm:pt>
    <dgm:pt modelId="{37A53394-7644-4301-AE41-EE7268100CB5}" type="pres">
      <dgm:prSet presAssocID="{79C1A183-B5EA-4022-AAF3-2A554250310F}" presName="parTransOne" presStyleCnt="0"/>
      <dgm:spPr/>
    </dgm:pt>
    <dgm:pt modelId="{56E40B41-7E1D-4B97-B313-8C686B13D81C}" type="pres">
      <dgm:prSet presAssocID="{79C1A183-B5EA-4022-AAF3-2A554250310F}" presName="horzOne" presStyleCnt="0"/>
      <dgm:spPr/>
    </dgm:pt>
    <dgm:pt modelId="{17F381FE-A7F2-41EB-8977-449EDEA1EA8E}" type="pres">
      <dgm:prSet presAssocID="{1CB5EF43-6BFD-404A-BDB9-A0A6F9744215}" presName="vertTwo" presStyleCnt="0"/>
      <dgm:spPr/>
    </dgm:pt>
    <dgm:pt modelId="{44B90633-60FE-41BF-B34E-5F6B8D44F53D}" type="pres">
      <dgm:prSet presAssocID="{1CB5EF43-6BFD-404A-BDB9-A0A6F9744215}" presName="txTwo" presStyleLbl="node2" presStyleIdx="0" presStyleCnt="1">
        <dgm:presLayoutVars>
          <dgm:chPref val="3"/>
        </dgm:presLayoutVars>
      </dgm:prSet>
      <dgm:spPr/>
      <dgm:t>
        <a:bodyPr/>
        <a:lstStyle/>
        <a:p>
          <a:endParaRPr lang="en-GB"/>
        </a:p>
      </dgm:t>
    </dgm:pt>
    <dgm:pt modelId="{26C73390-BA55-4000-870A-432B26FAF0D3}" type="pres">
      <dgm:prSet presAssocID="{1CB5EF43-6BFD-404A-BDB9-A0A6F9744215}" presName="parTransTwo" presStyleCnt="0"/>
      <dgm:spPr/>
    </dgm:pt>
    <dgm:pt modelId="{59AB2E7D-B3B8-4293-977F-25010BD682C8}" type="pres">
      <dgm:prSet presAssocID="{1CB5EF43-6BFD-404A-BDB9-A0A6F9744215}" presName="horzTwo" presStyleCnt="0"/>
      <dgm:spPr/>
    </dgm:pt>
    <dgm:pt modelId="{9DA97C27-F475-4241-A956-80C4FA551F96}" type="pres">
      <dgm:prSet presAssocID="{761AA2CE-9CED-4EBF-91A7-959A1CA95F80}" presName="vertThree" presStyleCnt="0"/>
      <dgm:spPr/>
    </dgm:pt>
    <dgm:pt modelId="{52026117-F83C-45E2-A5F2-385CBD19C2B5}" type="pres">
      <dgm:prSet presAssocID="{761AA2CE-9CED-4EBF-91A7-959A1CA95F80}" presName="txThree" presStyleLbl="node3" presStyleIdx="0" presStyleCnt="3">
        <dgm:presLayoutVars>
          <dgm:chPref val="3"/>
        </dgm:presLayoutVars>
      </dgm:prSet>
      <dgm:spPr/>
      <dgm:t>
        <a:bodyPr/>
        <a:lstStyle/>
        <a:p>
          <a:endParaRPr lang="en-GB"/>
        </a:p>
      </dgm:t>
    </dgm:pt>
    <dgm:pt modelId="{D474593B-D48A-40A2-AB44-C60B172862E8}" type="pres">
      <dgm:prSet presAssocID="{761AA2CE-9CED-4EBF-91A7-959A1CA95F80}" presName="horzThree" presStyleCnt="0"/>
      <dgm:spPr/>
    </dgm:pt>
    <dgm:pt modelId="{DA4D48AE-0051-4BD6-B85F-0C052D814585}" type="pres">
      <dgm:prSet presAssocID="{7197450C-E7EA-43B2-917D-BF81725F088D}" presName="sibSpaceThree" presStyleCnt="0"/>
      <dgm:spPr/>
    </dgm:pt>
    <dgm:pt modelId="{B32B49C9-0F63-4FC7-9DAD-B7BF23532DEE}" type="pres">
      <dgm:prSet presAssocID="{20692797-9F87-4B7A-BE8C-388036C772EC}" presName="vertThree" presStyleCnt="0"/>
      <dgm:spPr/>
    </dgm:pt>
    <dgm:pt modelId="{F92BC9CB-18E7-437F-A01D-8D90F2F5FF04}" type="pres">
      <dgm:prSet presAssocID="{20692797-9F87-4B7A-BE8C-388036C772EC}" presName="txThree" presStyleLbl="node3" presStyleIdx="1" presStyleCnt="3">
        <dgm:presLayoutVars>
          <dgm:chPref val="3"/>
        </dgm:presLayoutVars>
      </dgm:prSet>
      <dgm:spPr/>
      <dgm:t>
        <a:bodyPr/>
        <a:lstStyle/>
        <a:p>
          <a:endParaRPr lang="en-GB"/>
        </a:p>
      </dgm:t>
    </dgm:pt>
    <dgm:pt modelId="{9DD9E15D-E0B1-4117-83D6-DD6CD5039E8D}" type="pres">
      <dgm:prSet presAssocID="{20692797-9F87-4B7A-BE8C-388036C772EC}" presName="horzThree" presStyleCnt="0"/>
      <dgm:spPr/>
    </dgm:pt>
    <dgm:pt modelId="{F0D7EA25-D04F-4CBD-8FFB-D378E3092721}" type="pres">
      <dgm:prSet presAssocID="{3D8DCDB0-8065-4B1D-A813-76E0713E2E36}" presName="sibSpaceThree" presStyleCnt="0"/>
      <dgm:spPr/>
    </dgm:pt>
    <dgm:pt modelId="{35DBA9DE-852B-46D3-9436-F7EA0E5B0EE2}" type="pres">
      <dgm:prSet presAssocID="{F1D3612C-440D-41E3-9D4D-3BFF027D1499}" presName="vertThree" presStyleCnt="0"/>
      <dgm:spPr/>
    </dgm:pt>
    <dgm:pt modelId="{540FAABD-2385-496D-BF05-F72C2A0BAE5C}" type="pres">
      <dgm:prSet presAssocID="{F1D3612C-440D-41E3-9D4D-3BFF027D1499}" presName="txThree" presStyleLbl="node3" presStyleIdx="2" presStyleCnt="3">
        <dgm:presLayoutVars>
          <dgm:chPref val="3"/>
        </dgm:presLayoutVars>
      </dgm:prSet>
      <dgm:spPr/>
      <dgm:t>
        <a:bodyPr/>
        <a:lstStyle/>
        <a:p>
          <a:endParaRPr lang="en-GB"/>
        </a:p>
      </dgm:t>
    </dgm:pt>
    <dgm:pt modelId="{A998A293-1DD0-4995-AFA4-2A3717ED22CE}" type="pres">
      <dgm:prSet presAssocID="{F1D3612C-440D-41E3-9D4D-3BFF027D1499}" presName="horzThree" presStyleCnt="0"/>
      <dgm:spPr/>
    </dgm:pt>
  </dgm:ptLst>
  <dgm:cxnLst>
    <dgm:cxn modelId="{84BF8C0D-86EE-44CE-890E-77D16227999B}" type="presOf" srcId="{20692797-9F87-4B7A-BE8C-388036C772EC}" destId="{F92BC9CB-18E7-437F-A01D-8D90F2F5FF04}" srcOrd="0" destOrd="0" presId="urn:microsoft.com/office/officeart/2005/8/layout/hierarchy4"/>
    <dgm:cxn modelId="{4F2E796A-2F10-4D4C-BB5C-30217444DB35}" type="presOf" srcId="{79C1A183-B5EA-4022-AAF3-2A554250310F}" destId="{773F2F66-DA13-48DA-BDE6-66C462D6B624}" srcOrd="0" destOrd="0" presId="urn:microsoft.com/office/officeart/2005/8/layout/hierarchy4"/>
    <dgm:cxn modelId="{7C86D2FB-C9C3-4870-B2EB-60CCA0B73065}" srcId="{1CB5EF43-6BFD-404A-BDB9-A0A6F9744215}" destId="{F1D3612C-440D-41E3-9D4D-3BFF027D1499}" srcOrd="2" destOrd="0" parTransId="{D63D247C-A144-4065-A458-81D5AC5B66B5}" sibTransId="{C7E02FD8-EFA0-497A-90DB-9D2325EC7D84}"/>
    <dgm:cxn modelId="{ECA2BD06-EC37-44D5-8438-3A86661D10C9}" type="presOf" srcId="{B7394116-A5FD-4F53-B502-E952621E2635}" destId="{25E84758-1053-41B3-B3F9-0E12A405FB24}" srcOrd="0" destOrd="0" presId="urn:microsoft.com/office/officeart/2005/8/layout/hierarchy4"/>
    <dgm:cxn modelId="{A81549BA-C22D-4B46-B6F7-64D980946935}" type="presOf" srcId="{761AA2CE-9CED-4EBF-91A7-959A1CA95F80}" destId="{52026117-F83C-45E2-A5F2-385CBD19C2B5}" srcOrd="0" destOrd="0" presId="urn:microsoft.com/office/officeart/2005/8/layout/hierarchy4"/>
    <dgm:cxn modelId="{49C8D014-60FC-499D-97D6-82E7EB18C0B4}" srcId="{79C1A183-B5EA-4022-AAF3-2A554250310F}" destId="{1CB5EF43-6BFD-404A-BDB9-A0A6F9744215}" srcOrd="0" destOrd="0" parTransId="{1DD05795-04BB-496D-B1D3-9151CD4CE4E2}" sibTransId="{36C00757-AF90-4159-BC13-D15727A6FB5C}"/>
    <dgm:cxn modelId="{11FDAE6E-6B07-4E0E-BAA3-C9B03DDFDDE3}" srcId="{1CB5EF43-6BFD-404A-BDB9-A0A6F9744215}" destId="{20692797-9F87-4B7A-BE8C-388036C772EC}" srcOrd="1" destOrd="0" parTransId="{AAA0D9EE-EBE2-4FF9-8B9F-EA023F2E0FCE}" sibTransId="{3D8DCDB0-8065-4B1D-A813-76E0713E2E36}"/>
    <dgm:cxn modelId="{1764557B-7A1A-4330-8898-BA415AEBB125}" type="presOf" srcId="{1CB5EF43-6BFD-404A-BDB9-A0A6F9744215}" destId="{44B90633-60FE-41BF-B34E-5F6B8D44F53D}" srcOrd="0" destOrd="0" presId="urn:microsoft.com/office/officeart/2005/8/layout/hierarchy4"/>
    <dgm:cxn modelId="{F90B604A-A22C-4434-87C0-B7CFEE3F7BBF}" srcId="{B7394116-A5FD-4F53-B502-E952621E2635}" destId="{79C1A183-B5EA-4022-AAF3-2A554250310F}" srcOrd="0" destOrd="0" parTransId="{71FD9EAB-3DEF-4740-937E-B7307D9CEF45}" sibTransId="{E49A6075-BB1E-41B2-A6BB-2AA82DF160C9}"/>
    <dgm:cxn modelId="{35CFB5AB-900D-42E2-9A49-92F22955ABBB}" srcId="{1CB5EF43-6BFD-404A-BDB9-A0A6F9744215}" destId="{761AA2CE-9CED-4EBF-91A7-959A1CA95F80}" srcOrd="0" destOrd="0" parTransId="{F45C5F94-6A74-4A93-8FFB-7BD6B70CBDB6}" sibTransId="{7197450C-E7EA-43B2-917D-BF81725F088D}"/>
    <dgm:cxn modelId="{0C408BCA-D772-4298-86B3-E1ADBB9D07C3}" type="presOf" srcId="{F1D3612C-440D-41E3-9D4D-3BFF027D1499}" destId="{540FAABD-2385-496D-BF05-F72C2A0BAE5C}" srcOrd="0" destOrd="0" presId="urn:microsoft.com/office/officeart/2005/8/layout/hierarchy4"/>
    <dgm:cxn modelId="{18150953-A8F5-49BA-B068-0CA5E2D477AD}" type="presParOf" srcId="{25E84758-1053-41B3-B3F9-0E12A405FB24}" destId="{20042022-E58A-4955-9BF2-AA34A2D85469}" srcOrd="0" destOrd="0" presId="urn:microsoft.com/office/officeart/2005/8/layout/hierarchy4"/>
    <dgm:cxn modelId="{CB92AB2B-F86B-4B7C-8165-614B40223CE7}" type="presParOf" srcId="{20042022-E58A-4955-9BF2-AA34A2D85469}" destId="{773F2F66-DA13-48DA-BDE6-66C462D6B624}" srcOrd="0" destOrd="0" presId="urn:microsoft.com/office/officeart/2005/8/layout/hierarchy4"/>
    <dgm:cxn modelId="{ACA3EBDC-98BE-4140-BCF4-9D6D0D486274}" type="presParOf" srcId="{20042022-E58A-4955-9BF2-AA34A2D85469}" destId="{37A53394-7644-4301-AE41-EE7268100CB5}" srcOrd="1" destOrd="0" presId="urn:microsoft.com/office/officeart/2005/8/layout/hierarchy4"/>
    <dgm:cxn modelId="{2D4011A1-33CD-47EF-ABAC-7DE4EB47CD72}" type="presParOf" srcId="{20042022-E58A-4955-9BF2-AA34A2D85469}" destId="{56E40B41-7E1D-4B97-B313-8C686B13D81C}" srcOrd="2" destOrd="0" presId="urn:microsoft.com/office/officeart/2005/8/layout/hierarchy4"/>
    <dgm:cxn modelId="{85A25409-AA5E-4CA6-9FD6-213921BE2A5E}" type="presParOf" srcId="{56E40B41-7E1D-4B97-B313-8C686B13D81C}" destId="{17F381FE-A7F2-41EB-8977-449EDEA1EA8E}" srcOrd="0" destOrd="0" presId="urn:microsoft.com/office/officeart/2005/8/layout/hierarchy4"/>
    <dgm:cxn modelId="{AD28A86A-155C-4390-89F5-04C9B7C7405A}" type="presParOf" srcId="{17F381FE-A7F2-41EB-8977-449EDEA1EA8E}" destId="{44B90633-60FE-41BF-B34E-5F6B8D44F53D}" srcOrd="0" destOrd="0" presId="urn:microsoft.com/office/officeart/2005/8/layout/hierarchy4"/>
    <dgm:cxn modelId="{DB8D2597-43C0-449A-81E6-018316C18FD7}" type="presParOf" srcId="{17F381FE-A7F2-41EB-8977-449EDEA1EA8E}" destId="{26C73390-BA55-4000-870A-432B26FAF0D3}" srcOrd="1" destOrd="0" presId="urn:microsoft.com/office/officeart/2005/8/layout/hierarchy4"/>
    <dgm:cxn modelId="{B9583111-964C-49AD-BA81-6852DB2B1BD9}" type="presParOf" srcId="{17F381FE-A7F2-41EB-8977-449EDEA1EA8E}" destId="{59AB2E7D-B3B8-4293-977F-25010BD682C8}" srcOrd="2" destOrd="0" presId="urn:microsoft.com/office/officeart/2005/8/layout/hierarchy4"/>
    <dgm:cxn modelId="{3C2A289F-E1CA-444F-8BE2-EC095B4EEE34}" type="presParOf" srcId="{59AB2E7D-B3B8-4293-977F-25010BD682C8}" destId="{9DA97C27-F475-4241-A956-80C4FA551F96}" srcOrd="0" destOrd="0" presId="urn:microsoft.com/office/officeart/2005/8/layout/hierarchy4"/>
    <dgm:cxn modelId="{969608CC-90D2-4A35-8EDD-FDE505D0D75C}" type="presParOf" srcId="{9DA97C27-F475-4241-A956-80C4FA551F96}" destId="{52026117-F83C-45E2-A5F2-385CBD19C2B5}" srcOrd="0" destOrd="0" presId="urn:microsoft.com/office/officeart/2005/8/layout/hierarchy4"/>
    <dgm:cxn modelId="{9CD2B2A9-8DE3-46DC-B756-EF08AE50F04A}" type="presParOf" srcId="{9DA97C27-F475-4241-A956-80C4FA551F96}" destId="{D474593B-D48A-40A2-AB44-C60B172862E8}" srcOrd="1" destOrd="0" presId="urn:microsoft.com/office/officeart/2005/8/layout/hierarchy4"/>
    <dgm:cxn modelId="{81FB6452-8B13-43ED-9140-401FB72B2123}" type="presParOf" srcId="{59AB2E7D-B3B8-4293-977F-25010BD682C8}" destId="{DA4D48AE-0051-4BD6-B85F-0C052D814585}" srcOrd="1" destOrd="0" presId="urn:microsoft.com/office/officeart/2005/8/layout/hierarchy4"/>
    <dgm:cxn modelId="{2717F10C-A927-4AEB-8037-209B50F17343}" type="presParOf" srcId="{59AB2E7D-B3B8-4293-977F-25010BD682C8}" destId="{B32B49C9-0F63-4FC7-9DAD-B7BF23532DEE}" srcOrd="2" destOrd="0" presId="urn:microsoft.com/office/officeart/2005/8/layout/hierarchy4"/>
    <dgm:cxn modelId="{F1A9EED2-75D2-4331-9980-664B5A370374}" type="presParOf" srcId="{B32B49C9-0F63-4FC7-9DAD-B7BF23532DEE}" destId="{F92BC9CB-18E7-437F-A01D-8D90F2F5FF04}" srcOrd="0" destOrd="0" presId="urn:microsoft.com/office/officeart/2005/8/layout/hierarchy4"/>
    <dgm:cxn modelId="{673A05D7-0E35-425D-B497-E653597C89BB}" type="presParOf" srcId="{B32B49C9-0F63-4FC7-9DAD-B7BF23532DEE}" destId="{9DD9E15D-E0B1-4117-83D6-DD6CD5039E8D}" srcOrd="1" destOrd="0" presId="urn:microsoft.com/office/officeart/2005/8/layout/hierarchy4"/>
    <dgm:cxn modelId="{63E82EDD-B583-4EEC-9286-DCCA18F0C61D}" type="presParOf" srcId="{59AB2E7D-B3B8-4293-977F-25010BD682C8}" destId="{F0D7EA25-D04F-4CBD-8FFB-D378E3092721}" srcOrd="3" destOrd="0" presId="urn:microsoft.com/office/officeart/2005/8/layout/hierarchy4"/>
    <dgm:cxn modelId="{15676448-DC63-4FDA-8BD2-9F6636995FFC}" type="presParOf" srcId="{59AB2E7D-B3B8-4293-977F-25010BD682C8}" destId="{35DBA9DE-852B-46D3-9436-F7EA0E5B0EE2}" srcOrd="4" destOrd="0" presId="urn:microsoft.com/office/officeart/2005/8/layout/hierarchy4"/>
    <dgm:cxn modelId="{0919D9BF-960C-45D9-ADD3-1DA5C6899930}" type="presParOf" srcId="{35DBA9DE-852B-46D3-9436-F7EA0E5B0EE2}" destId="{540FAABD-2385-496D-BF05-F72C2A0BAE5C}" srcOrd="0" destOrd="0" presId="urn:microsoft.com/office/officeart/2005/8/layout/hierarchy4"/>
    <dgm:cxn modelId="{CE2EF596-B724-460C-8996-33B1BBED4533}" type="presParOf" srcId="{35DBA9DE-852B-46D3-9436-F7EA0E5B0EE2}" destId="{A998A293-1DD0-4995-AFA4-2A3717ED22C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B3F19-0587-4874-970F-0CEB44E0455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03276124-9EFE-483C-903E-C30DB5FDA3DA}">
      <dgm:prSet phldrT="[Text]" custT="1"/>
      <dgm:spPr>
        <a:solidFill>
          <a:srgbClr val="5CC9E3"/>
        </a:solidFill>
      </dgm:spPr>
      <dgm:t>
        <a:bodyPr/>
        <a:lstStyle/>
        <a:p>
          <a:r>
            <a:rPr lang="en-GB" sz="1800" b="0" dirty="0" smtClean="0">
              <a:solidFill>
                <a:schemeClr val="bg1"/>
              </a:solidFill>
              <a:latin typeface="Arial" panose="020B0604020202020204" pitchFamily="34" charset="0"/>
              <a:cs typeface="Arial" panose="020B0604020202020204" pitchFamily="34" charset="0"/>
            </a:rPr>
            <a:t>1. Introduction</a:t>
          </a:r>
          <a:endParaRPr lang="en-GB" sz="1800" b="0" dirty="0">
            <a:solidFill>
              <a:schemeClr val="bg1"/>
            </a:solidFill>
            <a:latin typeface="Arial" panose="020B0604020202020204" pitchFamily="34" charset="0"/>
            <a:cs typeface="Arial" panose="020B0604020202020204" pitchFamily="34" charset="0"/>
          </a:endParaRPr>
        </a:p>
      </dgm:t>
    </dgm:pt>
    <dgm:pt modelId="{10BC3C2A-6A08-41E8-9E79-7D93D567AA6E}" type="parTrans" cxnId="{A28AF0BF-A965-4BBD-B4F8-82F83B4548D1}">
      <dgm:prSet/>
      <dgm:spPr/>
      <dgm:t>
        <a:bodyPr/>
        <a:lstStyle/>
        <a:p>
          <a:endParaRPr lang="en-GB"/>
        </a:p>
      </dgm:t>
    </dgm:pt>
    <dgm:pt modelId="{54E0158C-ED9A-44F7-BCA6-A04B881A03AF}" type="sibTrans" cxnId="{A28AF0BF-A965-4BBD-B4F8-82F83B4548D1}">
      <dgm:prSet/>
      <dgm:spPr/>
      <dgm:t>
        <a:bodyPr/>
        <a:lstStyle/>
        <a:p>
          <a:endParaRPr lang="en-GB"/>
        </a:p>
      </dgm:t>
    </dgm:pt>
    <dgm:pt modelId="{9896BB57-DEB9-4B9D-AE91-2D5DB4645A76}">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2. General functions</a:t>
          </a:r>
        </a:p>
        <a:p>
          <a:r>
            <a:rPr lang="en-GB" sz="1600" b="0" i="1" dirty="0" smtClean="0">
              <a:solidFill>
                <a:schemeClr val="tx1"/>
              </a:solidFill>
              <a:latin typeface="Arial" panose="020B0604020202020204" pitchFamily="34" charset="0"/>
              <a:cs typeface="Arial" panose="020B0604020202020204" pitchFamily="34" charset="0"/>
            </a:rPr>
            <a:t>Prevention of abuse &amp; neglect and harm</a:t>
          </a:r>
        </a:p>
        <a:p>
          <a:r>
            <a:rPr lang="en-GB" sz="1600" b="0" i="1" dirty="0" smtClean="0">
              <a:solidFill>
                <a:schemeClr val="tx1"/>
              </a:solidFill>
              <a:latin typeface="Arial" panose="020B0604020202020204" pitchFamily="34" charset="0"/>
              <a:cs typeface="Arial" panose="020B0604020202020204" pitchFamily="34" charset="0"/>
            </a:rPr>
            <a:t>How to raise concerns</a:t>
          </a:r>
          <a:endParaRPr lang="en-GB" sz="1600" b="0" dirty="0">
            <a:solidFill>
              <a:schemeClr val="tx1"/>
            </a:solidFill>
            <a:latin typeface="Arial" panose="020B0604020202020204" pitchFamily="34" charset="0"/>
            <a:cs typeface="Arial" panose="020B0604020202020204" pitchFamily="34" charset="0"/>
          </a:endParaRPr>
        </a:p>
      </dgm:t>
    </dgm:pt>
    <dgm:pt modelId="{063B7A06-1D83-432E-9DBF-8E9701F2AEF2}" type="parTrans" cxnId="{6381ACFE-8324-4C4B-B470-19D76B60BF14}">
      <dgm:prSet/>
      <dgm:spPr/>
      <dgm:t>
        <a:bodyPr/>
        <a:lstStyle/>
        <a:p>
          <a:endParaRPr lang="en-GB"/>
        </a:p>
      </dgm:t>
    </dgm:pt>
    <dgm:pt modelId="{4B071273-5769-4CF9-9205-9AF0CEAE28A3}" type="sibTrans" cxnId="{6381ACFE-8324-4C4B-B470-19D76B60BF14}">
      <dgm:prSet/>
      <dgm:spPr/>
      <dgm:t>
        <a:bodyPr/>
        <a:lstStyle/>
        <a:p>
          <a:endParaRPr lang="en-GB"/>
        </a:p>
      </dgm:t>
    </dgm:pt>
    <dgm:pt modelId="{61495EE5-7F5D-4AEE-93D6-21D394246097}">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3. Assessing the needs of individuals</a:t>
          </a:r>
        </a:p>
        <a:p>
          <a:r>
            <a:rPr lang="en-GB" sz="1600" b="0" i="1" dirty="0" smtClean="0">
              <a:solidFill>
                <a:schemeClr val="tx1"/>
              </a:solidFill>
              <a:latin typeface="Arial" panose="020B0604020202020204" pitchFamily="34" charset="0"/>
              <a:cs typeface="Arial" panose="020B0604020202020204" pitchFamily="34" charset="0"/>
            </a:rPr>
            <a:t>Duty to assess if person at risk</a:t>
          </a:r>
          <a:endParaRPr lang="en-GB" sz="1600" b="0" dirty="0">
            <a:solidFill>
              <a:schemeClr val="tx1"/>
            </a:solidFill>
            <a:latin typeface="Arial" panose="020B0604020202020204" pitchFamily="34" charset="0"/>
            <a:cs typeface="Arial" panose="020B0604020202020204" pitchFamily="34" charset="0"/>
          </a:endParaRPr>
        </a:p>
      </dgm:t>
    </dgm:pt>
    <dgm:pt modelId="{29BDA626-57A7-4310-A00B-933689C6DD27}" type="parTrans" cxnId="{64CAD8A4-82BC-4800-95E2-649458EFC269}">
      <dgm:prSet/>
      <dgm:spPr/>
      <dgm:t>
        <a:bodyPr/>
        <a:lstStyle/>
        <a:p>
          <a:endParaRPr lang="en-GB"/>
        </a:p>
      </dgm:t>
    </dgm:pt>
    <dgm:pt modelId="{20948665-1591-48E6-A530-FF500762D1A5}" type="sibTrans" cxnId="{64CAD8A4-82BC-4800-95E2-649458EFC269}">
      <dgm:prSet/>
      <dgm:spPr/>
      <dgm:t>
        <a:bodyPr/>
        <a:lstStyle/>
        <a:p>
          <a:endParaRPr lang="en-GB"/>
        </a:p>
      </dgm:t>
    </dgm:pt>
    <dgm:pt modelId="{4F38AEA4-6D98-40F9-A924-F4DCB57F9412}">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4. Meeting needs</a:t>
          </a:r>
        </a:p>
        <a:p>
          <a:r>
            <a:rPr lang="en-GB" sz="1600" b="0" i="1" dirty="0" smtClean="0">
              <a:solidFill>
                <a:schemeClr val="tx1"/>
              </a:solidFill>
              <a:latin typeface="Arial" panose="020B0604020202020204" pitchFamily="34" charset="0"/>
              <a:cs typeface="Arial" panose="020B0604020202020204" pitchFamily="34" charset="0"/>
            </a:rPr>
            <a:t>Duty to meet needs if necessary to protect</a:t>
          </a:r>
          <a:endParaRPr lang="en-GB" sz="1600" b="0" dirty="0">
            <a:solidFill>
              <a:schemeClr val="tx1"/>
            </a:solidFill>
            <a:latin typeface="Arial" panose="020B0604020202020204" pitchFamily="34" charset="0"/>
            <a:cs typeface="Arial" panose="020B0604020202020204" pitchFamily="34" charset="0"/>
          </a:endParaRPr>
        </a:p>
      </dgm:t>
    </dgm:pt>
    <dgm:pt modelId="{5C9AE1E4-AF3E-4D76-8AD9-B074783E1F59}" type="parTrans" cxnId="{FB0B10A7-77E2-4FED-AE86-8362ABB51DAD}">
      <dgm:prSet/>
      <dgm:spPr/>
      <dgm:t>
        <a:bodyPr/>
        <a:lstStyle/>
        <a:p>
          <a:endParaRPr lang="en-GB"/>
        </a:p>
      </dgm:t>
    </dgm:pt>
    <dgm:pt modelId="{6EDC90CD-57B5-45C4-8C5B-58FB39AE4E37}" type="sibTrans" cxnId="{FB0B10A7-77E2-4FED-AE86-8362ABB51DAD}">
      <dgm:prSet/>
      <dgm:spPr/>
      <dgm:t>
        <a:bodyPr/>
        <a:lstStyle/>
        <a:p>
          <a:endParaRPr lang="en-GB"/>
        </a:p>
      </dgm:t>
    </dgm:pt>
    <dgm:pt modelId="{7D821CA3-D3E3-48F1-82B9-01DE661ACD43}">
      <dgm:prSet phldrT="[Text]" custT="1"/>
      <dgm:spPr>
        <a:solidFill>
          <a:srgbClr val="5CC9E3"/>
        </a:solidFill>
      </dgm:spPr>
      <dgm:t>
        <a:bodyPr/>
        <a:lstStyle/>
        <a:p>
          <a:r>
            <a:rPr lang="en-GB" sz="1800" b="0" dirty="0" smtClean="0">
              <a:solidFill>
                <a:schemeClr val="bg1"/>
              </a:solidFill>
              <a:latin typeface="Arial" panose="020B0604020202020204" pitchFamily="34" charset="0"/>
              <a:cs typeface="Arial" panose="020B0604020202020204" pitchFamily="34" charset="0"/>
            </a:rPr>
            <a:t>5. Charging and financial assessment</a:t>
          </a:r>
          <a:endParaRPr lang="en-GB" sz="1800" b="0" dirty="0">
            <a:solidFill>
              <a:schemeClr val="bg1"/>
            </a:solidFill>
            <a:latin typeface="Arial" panose="020B0604020202020204" pitchFamily="34" charset="0"/>
            <a:cs typeface="Arial" panose="020B0604020202020204" pitchFamily="34" charset="0"/>
          </a:endParaRPr>
        </a:p>
      </dgm:t>
    </dgm:pt>
    <dgm:pt modelId="{970793B0-5D11-4FA2-98F4-CBA80AF1C47C}" type="parTrans" cxnId="{EAAE2A83-ED48-4FDB-9D94-EC4C67EF8186}">
      <dgm:prSet/>
      <dgm:spPr/>
      <dgm:t>
        <a:bodyPr/>
        <a:lstStyle/>
        <a:p>
          <a:endParaRPr lang="en-GB"/>
        </a:p>
      </dgm:t>
    </dgm:pt>
    <dgm:pt modelId="{91AE2D4D-9D28-4034-AB3B-9FA98EA79C20}" type="sibTrans" cxnId="{EAAE2A83-ED48-4FDB-9D94-EC4C67EF8186}">
      <dgm:prSet/>
      <dgm:spPr/>
      <dgm:t>
        <a:bodyPr/>
        <a:lstStyle/>
        <a:p>
          <a:endParaRPr lang="en-GB"/>
        </a:p>
      </dgm:t>
    </dgm:pt>
    <dgm:pt modelId="{E71EDD43-8776-4725-8DC7-D4AE3465C91E}">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6. Looked after and accommodated children</a:t>
          </a:r>
        </a:p>
        <a:p>
          <a:r>
            <a:rPr lang="en-GB" sz="1600" i="1" dirty="0" smtClean="0">
              <a:solidFill>
                <a:schemeClr val="tx1"/>
              </a:solidFill>
              <a:latin typeface="Arial" panose="020B0604020202020204" pitchFamily="34" charset="0"/>
              <a:cs typeface="Arial" panose="020B0604020202020204" pitchFamily="34" charset="0"/>
            </a:rPr>
            <a:t>Duty to safeguard well-being of looked after children</a:t>
          </a:r>
          <a:endParaRPr lang="en-GB" sz="1600" b="0" dirty="0">
            <a:solidFill>
              <a:schemeClr val="tx1"/>
            </a:solidFill>
            <a:latin typeface="Arial" panose="020B0604020202020204" pitchFamily="34" charset="0"/>
            <a:cs typeface="Arial" panose="020B0604020202020204" pitchFamily="34" charset="0"/>
          </a:endParaRPr>
        </a:p>
      </dgm:t>
    </dgm:pt>
    <dgm:pt modelId="{E2FB1909-95A0-4D89-9C79-9AE3243DD1B3}" type="parTrans" cxnId="{3B5A7270-C7B2-4384-BE70-07BC29D47E71}">
      <dgm:prSet/>
      <dgm:spPr/>
      <dgm:t>
        <a:bodyPr/>
        <a:lstStyle/>
        <a:p>
          <a:endParaRPr lang="en-GB"/>
        </a:p>
      </dgm:t>
    </dgm:pt>
    <dgm:pt modelId="{99760CF1-FE16-4077-B535-84E76C3EECC6}" type="sibTrans" cxnId="{3B5A7270-C7B2-4384-BE70-07BC29D47E71}">
      <dgm:prSet/>
      <dgm:spPr/>
      <dgm:t>
        <a:bodyPr/>
        <a:lstStyle/>
        <a:p>
          <a:endParaRPr lang="en-GB"/>
        </a:p>
      </dgm:t>
    </dgm:pt>
    <dgm:pt modelId="{17D4B281-B72A-4C6C-9824-6DF9D528F4C4}">
      <dgm:prSet phldrT="[Text]" custT="1"/>
      <dgm:spPr>
        <a:solidFill>
          <a:srgbClr val="5CC9E3"/>
        </a:solidFill>
      </dgm:spPr>
      <dgm:t>
        <a:bodyPr/>
        <a:lstStyle/>
        <a:p>
          <a:r>
            <a:rPr lang="en-GB" sz="1800" b="1" dirty="0" smtClean="0">
              <a:solidFill>
                <a:schemeClr val="tx1"/>
              </a:solidFill>
              <a:latin typeface="Arial" panose="020B0604020202020204" pitchFamily="34" charset="0"/>
              <a:cs typeface="Arial" panose="020B0604020202020204" pitchFamily="34" charset="0"/>
            </a:rPr>
            <a:t>7. Safeguarding</a:t>
          </a:r>
          <a:endParaRPr lang="en-GB" sz="1800" b="1" dirty="0">
            <a:solidFill>
              <a:schemeClr val="tx1"/>
            </a:solidFill>
            <a:latin typeface="Arial" panose="020B0604020202020204" pitchFamily="34" charset="0"/>
            <a:cs typeface="Arial" panose="020B0604020202020204" pitchFamily="34" charset="0"/>
          </a:endParaRPr>
        </a:p>
      </dgm:t>
    </dgm:pt>
    <dgm:pt modelId="{8E2BFE76-90BC-44CB-A7B5-E03F8B7BDA8A}" type="parTrans" cxnId="{6FCE7E39-CCDC-4043-BF04-5DFEA926AABB}">
      <dgm:prSet/>
      <dgm:spPr/>
      <dgm:t>
        <a:bodyPr/>
        <a:lstStyle/>
        <a:p>
          <a:endParaRPr lang="en-GB"/>
        </a:p>
      </dgm:t>
    </dgm:pt>
    <dgm:pt modelId="{0D753CAB-A7ED-462E-BD93-DFEEA0CB272B}" type="sibTrans" cxnId="{6FCE7E39-CCDC-4043-BF04-5DFEA926AABB}">
      <dgm:prSet/>
      <dgm:spPr/>
      <dgm:t>
        <a:bodyPr/>
        <a:lstStyle/>
        <a:p>
          <a:endParaRPr lang="en-GB"/>
        </a:p>
      </dgm:t>
    </dgm:pt>
    <dgm:pt modelId="{8C706B17-2C8F-42B6-B343-9610D8C3E049}">
      <dgm:prSet phldrT="[Text]" custT="1"/>
      <dgm:spPr>
        <a:solidFill>
          <a:srgbClr val="5CC9E3"/>
        </a:solidFill>
      </dgm:spPr>
      <dgm:t>
        <a:bodyPr/>
        <a:lstStyle/>
        <a:p>
          <a:r>
            <a:rPr lang="en-GB" sz="1800" b="0" dirty="0" smtClean="0">
              <a:solidFill>
                <a:schemeClr val="bg1"/>
              </a:solidFill>
              <a:latin typeface="Arial" panose="020B0604020202020204" pitchFamily="34" charset="0"/>
              <a:cs typeface="Arial" panose="020B0604020202020204" pitchFamily="34" charset="0"/>
            </a:rPr>
            <a:t>8. Social services functions</a:t>
          </a:r>
          <a:endParaRPr lang="en-GB" sz="1800" b="0" dirty="0">
            <a:solidFill>
              <a:schemeClr val="bg1"/>
            </a:solidFill>
            <a:latin typeface="Arial" panose="020B0604020202020204" pitchFamily="34" charset="0"/>
            <a:cs typeface="Arial" panose="020B0604020202020204" pitchFamily="34" charset="0"/>
          </a:endParaRPr>
        </a:p>
      </dgm:t>
    </dgm:pt>
    <dgm:pt modelId="{2EB19A27-D37B-4A77-9E4D-2103F49B7F27}" type="parTrans" cxnId="{94BABD27-73E8-4676-A2CF-BAD3ED122F16}">
      <dgm:prSet/>
      <dgm:spPr/>
      <dgm:t>
        <a:bodyPr/>
        <a:lstStyle/>
        <a:p>
          <a:endParaRPr lang="en-GB"/>
        </a:p>
      </dgm:t>
    </dgm:pt>
    <dgm:pt modelId="{4134812D-B327-4A97-A9AF-AC5193E2B63A}" type="sibTrans" cxnId="{94BABD27-73E8-4676-A2CF-BAD3ED122F16}">
      <dgm:prSet/>
      <dgm:spPr/>
      <dgm:t>
        <a:bodyPr/>
        <a:lstStyle/>
        <a:p>
          <a:endParaRPr lang="en-GB"/>
        </a:p>
      </dgm:t>
    </dgm:pt>
    <dgm:pt modelId="{85DD9F60-FB30-4B6F-A0D1-2927360DCE9F}">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9. Co-operation and partnership</a:t>
          </a:r>
        </a:p>
        <a:p>
          <a:r>
            <a:rPr lang="en-GB" sz="1600" b="0" i="1" dirty="0" smtClean="0">
              <a:solidFill>
                <a:schemeClr val="tx1"/>
              </a:solidFill>
              <a:latin typeface="Arial" panose="020B0604020202020204" pitchFamily="34" charset="0"/>
              <a:cs typeface="Arial" panose="020B0604020202020204" pitchFamily="34" charset="0"/>
            </a:rPr>
            <a:t>Co-operation to protect</a:t>
          </a:r>
          <a:endParaRPr lang="en-GB" sz="1600" b="0" dirty="0">
            <a:solidFill>
              <a:schemeClr val="tx1"/>
            </a:solidFill>
            <a:latin typeface="Arial" panose="020B0604020202020204" pitchFamily="34" charset="0"/>
            <a:cs typeface="Arial" panose="020B0604020202020204" pitchFamily="34" charset="0"/>
          </a:endParaRPr>
        </a:p>
      </dgm:t>
    </dgm:pt>
    <dgm:pt modelId="{0D99BB0F-ED0D-4634-A5E9-83F4859EEFC9}" type="parTrans" cxnId="{EC674F56-3762-4BE7-A57D-C15E94010736}">
      <dgm:prSet/>
      <dgm:spPr/>
      <dgm:t>
        <a:bodyPr/>
        <a:lstStyle/>
        <a:p>
          <a:endParaRPr lang="en-GB"/>
        </a:p>
      </dgm:t>
    </dgm:pt>
    <dgm:pt modelId="{0E3CA167-FA3F-4051-8FAF-697A4EE88365}" type="sibTrans" cxnId="{EC674F56-3762-4BE7-A57D-C15E94010736}">
      <dgm:prSet/>
      <dgm:spPr/>
      <dgm:t>
        <a:bodyPr/>
        <a:lstStyle/>
        <a:p>
          <a:endParaRPr lang="en-GB"/>
        </a:p>
      </dgm:t>
    </dgm:pt>
    <dgm:pt modelId="{68F66413-C26D-49D4-98C0-DDB2B232309D}">
      <dgm:prSet phldrT="[Text]" custT="1"/>
      <dgm:spPr>
        <a:solidFill>
          <a:srgbClr val="5CC9E3"/>
        </a:solidFill>
      </dgm:spPr>
      <dgm:t>
        <a:bodyPr/>
        <a:lstStyle/>
        <a:p>
          <a:r>
            <a:rPr lang="en-GB" sz="1800" b="0" dirty="0" smtClean="0">
              <a:solidFill>
                <a:schemeClr val="bg1"/>
              </a:solidFill>
              <a:latin typeface="Arial" panose="020B0604020202020204" pitchFamily="34" charset="0"/>
              <a:cs typeface="Arial" panose="020B0604020202020204" pitchFamily="34" charset="0"/>
            </a:rPr>
            <a:t>10. Complaints and advocacy</a:t>
          </a:r>
          <a:endParaRPr lang="en-GB" sz="1800" b="0" dirty="0">
            <a:solidFill>
              <a:schemeClr val="bg1"/>
            </a:solidFill>
            <a:latin typeface="Arial" panose="020B0604020202020204" pitchFamily="34" charset="0"/>
            <a:cs typeface="Arial" panose="020B0604020202020204" pitchFamily="34" charset="0"/>
          </a:endParaRPr>
        </a:p>
      </dgm:t>
    </dgm:pt>
    <dgm:pt modelId="{BB47030A-F61C-46BB-A570-87E9CB40E98A}" type="parTrans" cxnId="{78106BC2-A27F-4E98-BCEB-9CBC1AA7A3F8}">
      <dgm:prSet/>
      <dgm:spPr/>
      <dgm:t>
        <a:bodyPr/>
        <a:lstStyle/>
        <a:p>
          <a:endParaRPr lang="en-GB"/>
        </a:p>
      </dgm:t>
    </dgm:pt>
    <dgm:pt modelId="{CEF85D61-D9F4-4B83-B297-9373B176238D}" type="sibTrans" cxnId="{78106BC2-A27F-4E98-BCEB-9CBC1AA7A3F8}">
      <dgm:prSet/>
      <dgm:spPr/>
      <dgm:t>
        <a:bodyPr/>
        <a:lstStyle/>
        <a:p>
          <a:endParaRPr lang="en-GB"/>
        </a:p>
      </dgm:t>
    </dgm:pt>
    <dgm:pt modelId="{CDECA827-B4C9-459A-AFD4-FF57DB214825}">
      <dgm:prSet phldrT="[Text]" custT="1"/>
      <dgm:spPr>
        <a:solidFill>
          <a:srgbClr val="5CC9E3"/>
        </a:solidFill>
      </dgm:spPr>
      <dgm:t>
        <a:bodyPr/>
        <a:lstStyle/>
        <a:p>
          <a:r>
            <a:rPr lang="en-GB" sz="1600" b="0" dirty="0" smtClean="0">
              <a:solidFill>
                <a:schemeClr val="bg1"/>
              </a:solidFill>
              <a:latin typeface="Arial" panose="020B0604020202020204" pitchFamily="34" charset="0"/>
              <a:cs typeface="Arial" panose="020B0604020202020204" pitchFamily="34" charset="0"/>
            </a:rPr>
            <a:t>11. Miscellaneous and general</a:t>
          </a:r>
        </a:p>
        <a:p>
          <a:r>
            <a:rPr lang="en-GB" sz="1600" b="0" i="1" dirty="0" smtClean="0">
              <a:solidFill>
                <a:schemeClr val="tx1"/>
              </a:solidFill>
              <a:latin typeface="Arial" panose="020B0604020202020204" pitchFamily="34" charset="0"/>
              <a:cs typeface="Arial" panose="020B0604020202020204" pitchFamily="34" charset="0"/>
            </a:rPr>
            <a:t>Research into Safeguarding Boards</a:t>
          </a:r>
          <a:endParaRPr lang="en-GB" sz="1600" b="0" dirty="0">
            <a:solidFill>
              <a:schemeClr val="tx1"/>
            </a:solidFill>
            <a:latin typeface="Arial" panose="020B0604020202020204" pitchFamily="34" charset="0"/>
            <a:cs typeface="Arial" panose="020B0604020202020204" pitchFamily="34" charset="0"/>
          </a:endParaRPr>
        </a:p>
      </dgm:t>
    </dgm:pt>
    <dgm:pt modelId="{C6230FAE-55C1-47E9-95CF-B3D6D32C564E}" type="parTrans" cxnId="{F3E5D14D-BAB6-4B88-B316-2E27B0B7DB24}">
      <dgm:prSet/>
      <dgm:spPr/>
      <dgm:t>
        <a:bodyPr/>
        <a:lstStyle/>
        <a:p>
          <a:endParaRPr lang="en-GB"/>
        </a:p>
      </dgm:t>
    </dgm:pt>
    <dgm:pt modelId="{2827BE26-17E5-406B-B47A-51A79A47391D}" type="sibTrans" cxnId="{F3E5D14D-BAB6-4B88-B316-2E27B0B7DB24}">
      <dgm:prSet/>
      <dgm:spPr/>
      <dgm:t>
        <a:bodyPr/>
        <a:lstStyle/>
        <a:p>
          <a:endParaRPr lang="en-GB"/>
        </a:p>
      </dgm:t>
    </dgm:pt>
    <dgm:pt modelId="{4C30386A-C1DF-4036-AC58-1EDAEE4359F9}" type="pres">
      <dgm:prSet presAssocID="{41DB3F19-0587-4874-970F-0CEB44E0455C}" presName="diagram" presStyleCnt="0">
        <dgm:presLayoutVars>
          <dgm:dir/>
          <dgm:resizeHandles val="exact"/>
        </dgm:presLayoutVars>
      </dgm:prSet>
      <dgm:spPr/>
      <dgm:t>
        <a:bodyPr/>
        <a:lstStyle/>
        <a:p>
          <a:endParaRPr lang="en-GB"/>
        </a:p>
      </dgm:t>
    </dgm:pt>
    <dgm:pt modelId="{FB85EEE4-3CA6-4DE2-A00F-3EFFE5804BD8}" type="pres">
      <dgm:prSet presAssocID="{03276124-9EFE-483C-903E-C30DB5FDA3DA}" presName="node" presStyleLbl="node1" presStyleIdx="0" presStyleCnt="11" custScaleY="112243">
        <dgm:presLayoutVars>
          <dgm:bulletEnabled val="1"/>
        </dgm:presLayoutVars>
      </dgm:prSet>
      <dgm:spPr/>
      <dgm:t>
        <a:bodyPr/>
        <a:lstStyle/>
        <a:p>
          <a:endParaRPr lang="en-GB"/>
        </a:p>
      </dgm:t>
    </dgm:pt>
    <dgm:pt modelId="{757907AF-1E2D-40EE-AFE2-CEBF6114308D}" type="pres">
      <dgm:prSet presAssocID="{54E0158C-ED9A-44F7-BCA6-A04B881A03AF}" presName="sibTrans" presStyleCnt="0"/>
      <dgm:spPr/>
    </dgm:pt>
    <dgm:pt modelId="{BF16F7C4-B9C8-4033-8D82-AEE574D4B027}" type="pres">
      <dgm:prSet presAssocID="{9896BB57-DEB9-4B9D-AE91-2D5DB4645A76}" presName="node" presStyleLbl="node1" presStyleIdx="1" presStyleCnt="11" custScaleY="112243">
        <dgm:presLayoutVars>
          <dgm:bulletEnabled val="1"/>
        </dgm:presLayoutVars>
      </dgm:prSet>
      <dgm:spPr/>
      <dgm:t>
        <a:bodyPr/>
        <a:lstStyle/>
        <a:p>
          <a:endParaRPr lang="en-GB"/>
        </a:p>
      </dgm:t>
    </dgm:pt>
    <dgm:pt modelId="{3E3EFB09-5652-4C70-9C37-750C178BA97F}" type="pres">
      <dgm:prSet presAssocID="{4B071273-5769-4CF9-9205-9AF0CEAE28A3}" presName="sibTrans" presStyleCnt="0"/>
      <dgm:spPr/>
    </dgm:pt>
    <dgm:pt modelId="{89886420-9E56-452D-96F3-6BFED2CC43AF}" type="pres">
      <dgm:prSet presAssocID="{61495EE5-7F5D-4AEE-93D6-21D394246097}" presName="node" presStyleLbl="node1" presStyleIdx="2" presStyleCnt="11" custScaleY="112243">
        <dgm:presLayoutVars>
          <dgm:bulletEnabled val="1"/>
        </dgm:presLayoutVars>
      </dgm:prSet>
      <dgm:spPr/>
      <dgm:t>
        <a:bodyPr/>
        <a:lstStyle/>
        <a:p>
          <a:endParaRPr lang="en-GB"/>
        </a:p>
      </dgm:t>
    </dgm:pt>
    <dgm:pt modelId="{E53A5F71-D01E-4DCC-9042-A85FDAB091E9}" type="pres">
      <dgm:prSet presAssocID="{20948665-1591-48E6-A530-FF500762D1A5}" presName="sibTrans" presStyleCnt="0"/>
      <dgm:spPr/>
    </dgm:pt>
    <dgm:pt modelId="{BC11C9D1-9083-454A-8D3E-1C751AF28283}" type="pres">
      <dgm:prSet presAssocID="{4F38AEA4-6D98-40F9-A924-F4DCB57F9412}" presName="node" presStyleLbl="node1" presStyleIdx="3" presStyleCnt="11" custScaleY="112243">
        <dgm:presLayoutVars>
          <dgm:bulletEnabled val="1"/>
        </dgm:presLayoutVars>
      </dgm:prSet>
      <dgm:spPr/>
      <dgm:t>
        <a:bodyPr/>
        <a:lstStyle/>
        <a:p>
          <a:endParaRPr lang="en-GB"/>
        </a:p>
      </dgm:t>
    </dgm:pt>
    <dgm:pt modelId="{B7CD1BA5-FF06-4D70-A29C-3D5380962FC2}" type="pres">
      <dgm:prSet presAssocID="{6EDC90CD-57B5-45C4-8C5B-58FB39AE4E37}" presName="sibTrans" presStyleCnt="0"/>
      <dgm:spPr/>
    </dgm:pt>
    <dgm:pt modelId="{7D25DB41-927D-4D31-9142-D1292E8C6ED7}" type="pres">
      <dgm:prSet presAssocID="{7D821CA3-D3E3-48F1-82B9-01DE661ACD43}" presName="node" presStyleLbl="node1" presStyleIdx="4" presStyleCnt="11" custScaleY="122419" custLinFactNeighborY="6122">
        <dgm:presLayoutVars>
          <dgm:bulletEnabled val="1"/>
        </dgm:presLayoutVars>
      </dgm:prSet>
      <dgm:spPr/>
      <dgm:t>
        <a:bodyPr/>
        <a:lstStyle/>
        <a:p>
          <a:endParaRPr lang="en-GB"/>
        </a:p>
      </dgm:t>
    </dgm:pt>
    <dgm:pt modelId="{28B08B30-1A5B-43CE-985F-9196E265D1CA}" type="pres">
      <dgm:prSet presAssocID="{91AE2D4D-9D28-4034-AB3B-9FA98EA79C20}" presName="sibTrans" presStyleCnt="0"/>
      <dgm:spPr/>
    </dgm:pt>
    <dgm:pt modelId="{2715E223-CD1D-49B3-ABE8-8AF703C2F468}" type="pres">
      <dgm:prSet presAssocID="{E71EDD43-8776-4725-8DC7-D4AE3465C91E}" presName="node" presStyleLbl="node1" presStyleIdx="5" presStyleCnt="11" custScaleY="122419" custLinFactNeighborY="6122">
        <dgm:presLayoutVars>
          <dgm:bulletEnabled val="1"/>
        </dgm:presLayoutVars>
      </dgm:prSet>
      <dgm:spPr/>
      <dgm:t>
        <a:bodyPr/>
        <a:lstStyle/>
        <a:p>
          <a:endParaRPr lang="en-GB"/>
        </a:p>
      </dgm:t>
    </dgm:pt>
    <dgm:pt modelId="{86E68327-F973-4B75-9C9B-183802165E31}" type="pres">
      <dgm:prSet presAssocID="{99760CF1-FE16-4077-B535-84E76C3EECC6}" presName="sibTrans" presStyleCnt="0"/>
      <dgm:spPr/>
    </dgm:pt>
    <dgm:pt modelId="{C7E8F0AD-8372-4C02-9315-7D9F00BFE8A5}" type="pres">
      <dgm:prSet presAssocID="{17D4B281-B72A-4C6C-9824-6DF9D528F4C4}" presName="node" presStyleLbl="node1" presStyleIdx="6" presStyleCnt="11" custScaleY="122419" custLinFactNeighborY="6122">
        <dgm:presLayoutVars>
          <dgm:bulletEnabled val="1"/>
        </dgm:presLayoutVars>
      </dgm:prSet>
      <dgm:spPr/>
      <dgm:t>
        <a:bodyPr/>
        <a:lstStyle/>
        <a:p>
          <a:endParaRPr lang="en-GB"/>
        </a:p>
      </dgm:t>
    </dgm:pt>
    <dgm:pt modelId="{A6233E14-71EE-4BE4-9928-B4089EF9635F}" type="pres">
      <dgm:prSet presAssocID="{0D753CAB-A7ED-462E-BD93-DFEEA0CB272B}" presName="sibTrans" presStyleCnt="0"/>
      <dgm:spPr/>
    </dgm:pt>
    <dgm:pt modelId="{68768930-9A2C-453E-A7A1-07D275A0D155}" type="pres">
      <dgm:prSet presAssocID="{8C706B17-2C8F-42B6-B343-9610D8C3E049}" presName="node" presStyleLbl="node1" presStyleIdx="7" presStyleCnt="11" custScaleY="122419" custLinFactNeighborY="6122">
        <dgm:presLayoutVars>
          <dgm:bulletEnabled val="1"/>
        </dgm:presLayoutVars>
      </dgm:prSet>
      <dgm:spPr/>
      <dgm:t>
        <a:bodyPr/>
        <a:lstStyle/>
        <a:p>
          <a:endParaRPr lang="en-GB"/>
        </a:p>
      </dgm:t>
    </dgm:pt>
    <dgm:pt modelId="{CFEE263D-2F3E-4452-9EE9-0AEDF715B2F3}" type="pres">
      <dgm:prSet presAssocID="{4134812D-B327-4A97-A9AF-AC5193E2B63A}" presName="sibTrans" presStyleCnt="0"/>
      <dgm:spPr/>
    </dgm:pt>
    <dgm:pt modelId="{37D5E634-48C8-4E5B-926D-BE5828A259A0}" type="pres">
      <dgm:prSet presAssocID="{85DD9F60-FB30-4B6F-A0D1-2927360DCE9F}" presName="node" presStyleLbl="node1" presStyleIdx="8" presStyleCnt="11" custScaleY="120371" custLinFactNeighborY="23094">
        <dgm:presLayoutVars>
          <dgm:bulletEnabled val="1"/>
        </dgm:presLayoutVars>
      </dgm:prSet>
      <dgm:spPr/>
      <dgm:t>
        <a:bodyPr/>
        <a:lstStyle/>
        <a:p>
          <a:endParaRPr lang="en-GB"/>
        </a:p>
      </dgm:t>
    </dgm:pt>
    <dgm:pt modelId="{09B88825-3D33-4028-8F9C-3113A645317E}" type="pres">
      <dgm:prSet presAssocID="{0E3CA167-FA3F-4051-8FAF-697A4EE88365}" presName="sibTrans" presStyleCnt="0"/>
      <dgm:spPr/>
    </dgm:pt>
    <dgm:pt modelId="{EF5FD781-3F0C-420C-A1B3-24B74D2E1BF2}" type="pres">
      <dgm:prSet presAssocID="{68F66413-C26D-49D4-98C0-DDB2B232309D}" presName="node" presStyleLbl="node1" presStyleIdx="9" presStyleCnt="11" custScaleY="120371" custLinFactNeighborY="23094">
        <dgm:presLayoutVars>
          <dgm:bulletEnabled val="1"/>
        </dgm:presLayoutVars>
      </dgm:prSet>
      <dgm:spPr/>
      <dgm:t>
        <a:bodyPr/>
        <a:lstStyle/>
        <a:p>
          <a:endParaRPr lang="en-GB"/>
        </a:p>
      </dgm:t>
    </dgm:pt>
    <dgm:pt modelId="{6BCB4D3A-10F6-466E-A862-3F28ABC3FF8B}" type="pres">
      <dgm:prSet presAssocID="{CEF85D61-D9F4-4B83-B297-9373B176238D}" presName="sibTrans" presStyleCnt="0"/>
      <dgm:spPr/>
    </dgm:pt>
    <dgm:pt modelId="{43D1F320-6068-435F-A513-70C057340FD9}" type="pres">
      <dgm:prSet presAssocID="{CDECA827-B4C9-459A-AFD4-FF57DB214825}" presName="node" presStyleLbl="node1" presStyleIdx="10" presStyleCnt="11" custScaleY="120371" custLinFactNeighborY="23094">
        <dgm:presLayoutVars>
          <dgm:bulletEnabled val="1"/>
        </dgm:presLayoutVars>
      </dgm:prSet>
      <dgm:spPr/>
      <dgm:t>
        <a:bodyPr/>
        <a:lstStyle/>
        <a:p>
          <a:endParaRPr lang="en-GB"/>
        </a:p>
      </dgm:t>
    </dgm:pt>
  </dgm:ptLst>
  <dgm:cxnLst>
    <dgm:cxn modelId="{DF169649-4507-47A5-8A37-A5095684104E}" type="presOf" srcId="{9896BB57-DEB9-4B9D-AE91-2D5DB4645A76}" destId="{BF16F7C4-B9C8-4033-8D82-AEE574D4B027}" srcOrd="0" destOrd="0" presId="urn:microsoft.com/office/officeart/2005/8/layout/default"/>
    <dgm:cxn modelId="{C952579F-08C9-4A4E-A499-E59A2515E7FC}" type="presOf" srcId="{85DD9F60-FB30-4B6F-A0D1-2927360DCE9F}" destId="{37D5E634-48C8-4E5B-926D-BE5828A259A0}" srcOrd="0" destOrd="0" presId="urn:microsoft.com/office/officeart/2005/8/layout/default"/>
    <dgm:cxn modelId="{78106BC2-A27F-4E98-BCEB-9CBC1AA7A3F8}" srcId="{41DB3F19-0587-4874-970F-0CEB44E0455C}" destId="{68F66413-C26D-49D4-98C0-DDB2B232309D}" srcOrd="9" destOrd="0" parTransId="{BB47030A-F61C-46BB-A570-87E9CB40E98A}" sibTransId="{CEF85D61-D9F4-4B83-B297-9373B176238D}"/>
    <dgm:cxn modelId="{709CE9EC-4DEF-4C13-AE02-8BCE1BBCE2E9}" type="presOf" srcId="{61495EE5-7F5D-4AEE-93D6-21D394246097}" destId="{89886420-9E56-452D-96F3-6BFED2CC43AF}" srcOrd="0" destOrd="0" presId="urn:microsoft.com/office/officeart/2005/8/layout/default"/>
    <dgm:cxn modelId="{A28AF0BF-A965-4BBD-B4F8-82F83B4548D1}" srcId="{41DB3F19-0587-4874-970F-0CEB44E0455C}" destId="{03276124-9EFE-483C-903E-C30DB5FDA3DA}" srcOrd="0" destOrd="0" parTransId="{10BC3C2A-6A08-41E8-9E79-7D93D567AA6E}" sibTransId="{54E0158C-ED9A-44F7-BCA6-A04B881A03AF}"/>
    <dgm:cxn modelId="{D4D62231-9D28-4478-B95D-6B032110AC6D}" type="presOf" srcId="{8C706B17-2C8F-42B6-B343-9610D8C3E049}" destId="{68768930-9A2C-453E-A7A1-07D275A0D155}" srcOrd="0" destOrd="0" presId="urn:microsoft.com/office/officeart/2005/8/layout/default"/>
    <dgm:cxn modelId="{C12C2BE7-70EB-41E1-93FF-80F68E987A9F}" type="presOf" srcId="{17D4B281-B72A-4C6C-9824-6DF9D528F4C4}" destId="{C7E8F0AD-8372-4C02-9315-7D9F00BFE8A5}" srcOrd="0" destOrd="0" presId="urn:microsoft.com/office/officeart/2005/8/layout/default"/>
    <dgm:cxn modelId="{AAF7AB2B-14EA-4774-A72C-7AD0074F923E}" type="presOf" srcId="{E71EDD43-8776-4725-8DC7-D4AE3465C91E}" destId="{2715E223-CD1D-49B3-ABE8-8AF703C2F468}" srcOrd="0" destOrd="0" presId="urn:microsoft.com/office/officeart/2005/8/layout/default"/>
    <dgm:cxn modelId="{64CAD8A4-82BC-4800-95E2-649458EFC269}" srcId="{41DB3F19-0587-4874-970F-0CEB44E0455C}" destId="{61495EE5-7F5D-4AEE-93D6-21D394246097}" srcOrd="2" destOrd="0" parTransId="{29BDA626-57A7-4310-A00B-933689C6DD27}" sibTransId="{20948665-1591-48E6-A530-FF500762D1A5}"/>
    <dgm:cxn modelId="{3F9E2F13-DBAE-4F90-B18B-96980F4C77A7}" type="presOf" srcId="{41DB3F19-0587-4874-970F-0CEB44E0455C}" destId="{4C30386A-C1DF-4036-AC58-1EDAEE4359F9}" srcOrd="0" destOrd="0" presId="urn:microsoft.com/office/officeart/2005/8/layout/default"/>
    <dgm:cxn modelId="{EAAE2A83-ED48-4FDB-9D94-EC4C67EF8186}" srcId="{41DB3F19-0587-4874-970F-0CEB44E0455C}" destId="{7D821CA3-D3E3-48F1-82B9-01DE661ACD43}" srcOrd="4" destOrd="0" parTransId="{970793B0-5D11-4FA2-98F4-CBA80AF1C47C}" sibTransId="{91AE2D4D-9D28-4034-AB3B-9FA98EA79C20}"/>
    <dgm:cxn modelId="{AF3D2A82-949C-4C03-A76A-9DADA3D8B7E1}" type="presOf" srcId="{68F66413-C26D-49D4-98C0-DDB2B232309D}" destId="{EF5FD781-3F0C-420C-A1B3-24B74D2E1BF2}" srcOrd="0" destOrd="0" presId="urn:microsoft.com/office/officeart/2005/8/layout/default"/>
    <dgm:cxn modelId="{86182899-3323-41A6-972D-35993C933E50}" type="presOf" srcId="{4F38AEA4-6D98-40F9-A924-F4DCB57F9412}" destId="{BC11C9D1-9083-454A-8D3E-1C751AF28283}" srcOrd="0" destOrd="0" presId="urn:microsoft.com/office/officeart/2005/8/layout/default"/>
    <dgm:cxn modelId="{6381ACFE-8324-4C4B-B470-19D76B60BF14}" srcId="{41DB3F19-0587-4874-970F-0CEB44E0455C}" destId="{9896BB57-DEB9-4B9D-AE91-2D5DB4645A76}" srcOrd="1" destOrd="0" parTransId="{063B7A06-1D83-432E-9DBF-8E9701F2AEF2}" sibTransId="{4B071273-5769-4CF9-9205-9AF0CEAE28A3}"/>
    <dgm:cxn modelId="{07AB046F-D7F8-4882-9B9D-210D3C69A366}" type="presOf" srcId="{7D821CA3-D3E3-48F1-82B9-01DE661ACD43}" destId="{7D25DB41-927D-4D31-9142-D1292E8C6ED7}" srcOrd="0" destOrd="0" presId="urn:microsoft.com/office/officeart/2005/8/layout/default"/>
    <dgm:cxn modelId="{8CD4C476-7E00-4828-9B54-854974D24C53}" type="presOf" srcId="{03276124-9EFE-483C-903E-C30DB5FDA3DA}" destId="{FB85EEE4-3CA6-4DE2-A00F-3EFFE5804BD8}" srcOrd="0" destOrd="0" presId="urn:microsoft.com/office/officeart/2005/8/layout/default"/>
    <dgm:cxn modelId="{F3E5D14D-BAB6-4B88-B316-2E27B0B7DB24}" srcId="{41DB3F19-0587-4874-970F-0CEB44E0455C}" destId="{CDECA827-B4C9-459A-AFD4-FF57DB214825}" srcOrd="10" destOrd="0" parTransId="{C6230FAE-55C1-47E9-95CF-B3D6D32C564E}" sibTransId="{2827BE26-17E5-406B-B47A-51A79A47391D}"/>
    <dgm:cxn modelId="{3B5A7270-C7B2-4384-BE70-07BC29D47E71}" srcId="{41DB3F19-0587-4874-970F-0CEB44E0455C}" destId="{E71EDD43-8776-4725-8DC7-D4AE3465C91E}" srcOrd="5" destOrd="0" parTransId="{E2FB1909-95A0-4D89-9C79-9AE3243DD1B3}" sibTransId="{99760CF1-FE16-4077-B535-84E76C3EECC6}"/>
    <dgm:cxn modelId="{94BABD27-73E8-4676-A2CF-BAD3ED122F16}" srcId="{41DB3F19-0587-4874-970F-0CEB44E0455C}" destId="{8C706B17-2C8F-42B6-B343-9610D8C3E049}" srcOrd="7" destOrd="0" parTransId="{2EB19A27-D37B-4A77-9E4D-2103F49B7F27}" sibTransId="{4134812D-B327-4A97-A9AF-AC5193E2B63A}"/>
    <dgm:cxn modelId="{6FCE7E39-CCDC-4043-BF04-5DFEA926AABB}" srcId="{41DB3F19-0587-4874-970F-0CEB44E0455C}" destId="{17D4B281-B72A-4C6C-9824-6DF9D528F4C4}" srcOrd="6" destOrd="0" parTransId="{8E2BFE76-90BC-44CB-A7B5-E03F8B7BDA8A}" sibTransId="{0D753CAB-A7ED-462E-BD93-DFEEA0CB272B}"/>
    <dgm:cxn modelId="{FB0B10A7-77E2-4FED-AE86-8362ABB51DAD}" srcId="{41DB3F19-0587-4874-970F-0CEB44E0455C}" destId="{4F38AEA4-6D98-40F9-A924-F4DCB57F9412}" srcOrd="3" destOrd="0" parTransId="{5C9AE1E4-AF3E-4D76-8AD9-B074783E1F59}" sibTransId="{6EDC90CD-57B5-45C4-8C5B-58FB39AE4E37}"/>
    <dgm:cxn modelId="{12389A5B-9491-40EF-BED1-ECE95FCDB42C}" type="presOf" srcId="{CDECA827-B4C9-459A-AFD4-FF57DB214825}" destId="{43D1F320-6068-435F-A513-70C057340FD9}" srcOrd="0" destOrd="0" presId="urn:microsoft.com/office/officeart/2005/8/layout/default"/>
    <dgm:cxn modelId="{EC674F56-3762-4BE7-A57D-C15E94010736}" srcId="{41DB3F19-0587-4874-970F-0CEB44E0455C}" destId="{85DD9F60-FB30-4B6F-A0D1-2927360DCE9F}" srcOrd="8" destOrd="0" parTransId="{0D99BB0F-ED0D-4634-A5E9-83F4859EEFC9}" sibTransId="{0E3CA167-FA3F-4051-8FAF-697A4EE88365}"/>
    <dgm:cxn modelId="{02E93805-4F12-4368-8E83-C5CC17DD552F}" type="presParOf" srcId="{4C30386A-C1DF-4036-AC58-1EDAEE4359F9}" destId="{FB85EEE4-3CA6-4DE2-A00F-3EFFE5804BD8}" srcOrd="0" destOrd="0" presId="urn:microsoft.com/office/officeart/2005/8/layout/default"/>
    <dgm:cxn modelId="{6F448FF4-3FF5-4D11-AD2F-D99335967E4A}" type="presParOf" srcId="{4C30386A-C1DF-4036-AC58-1EDAEE4359F9}" destId="{757907AF-1E2D-40EE-AFE2-CEBF6114308D}" srcOrd="1" destOrd="0" presId="urn:microsoft.com/office/officeart/2005/8/layout/default"/>
    <dgm:cxn modelId="{E3327517-8EF5-4664-88A9-51B15A25A962}" type="presParOf" srcId="{4C30386A-C1DF-4036-AC58-1EDAEE4359F9}" destId="{BF16F7C4-B9C8-4033-8D82-AEE574D4B027}" srcOrd="2" destOrd="0" presId="urn:microsoft.com/office/officeart/2005/8/layout/default"/>
    <dgm:cxn modelId="{D4261430-9DE6-4E0F-9478-348D2C7DA834}" type="presParOf" srcId="{4C30386A-C1DF-4036-AC58-1EDAEE4359F9}" destId="{3E3EFB09-5652-4C70-9C37-750C178BA97F}" srcOrd="3" destOrd="0" presId="urn:microsoft.com/office/officeart/2005/8/layout/default"/>
    <dgm:cxn modelId="{06F8FCE7-31C3-40A8-ACCA-D857CC6BAD41}" type="presParOf" srcId="{4C30386A-C1DF-4036-AC58-1EDAEE4359F9}" destId="{89886420-9E56-452D-96F3-6BFED2CC43AF}" srcOrd="4" destOrd="0" presId="urn:microsoft.com/office/officeart/2005/8/layout/default"/>
    <dgm:cxn modelId="{F03AC9C6-7DAB-4B3A-8FF6-5B2D4F753291}" type="presParOf" srcId="{4C30386A-C1DF-4036-AC58-1EDAEE4359F9}" destId="{E53A5F71-D01E-4DCC-9042-A85FDAB091E9}" srcOrd="5" destOrd="0" presId="urn:microsoft.com/office/officeart/2005/8/layout/default"/>
    <dgm:cxn modelId="{26695119-DA29-4006-AB69-A251A39DFBC9}" type="presParOf" srcId="{4C30386A-C1DF-4036-AC58-1EDAEE4359F9}" destId="{BC11C9D1-9083-454A-8D3E-1C751AF28283}" srcOrd="6" destOrd="0" presId="urn:microsoft.com/office/officeart/2005/8/layout/default"/>
    <dgm:cxn modelId="{D73237A0-D30E-47C7-9CEC-313B0A0E1E19}" type="presParOf" srcId="{4C30386A-C1DF-4036-AC58-1EDAEE4359F9}" destId="{B7CD1BA5-FF06-4D70-A29C-3D5380962FC2}" srcOrd="7" destOrd="0" presId="urn:microsoft.com/office/officeart/2005/8/layout/default"/>
    <dgm:cxn modelId="{6DADFA49-ABEC-4318-8A3F-C3CCC715F4AD}" type="presParOf" srcId="{4C30386A-C1DF-4036-AC58-1EDAEE4359F9}" destId="{7D25DB41-927D-4D31-9142-D1292E8C6ED7}" srcOrd="8" destOrd="0" presId="urn:microsoft.com/office/officeart/2005/8/layout/default"/>
    <dgm:cxn modelId="{5EE67C8A-8325-4D98-A6C6-D2AFED4B3D3A}" type="presParOf" srcId="{4C30386A-C1DF-4036-AC58-1EDAEE4359F9}" destId="{28B08B30-1A5B-43CE-985F-9196E265D1CA}" srcOrd="9" destOrd="0" presId="urn:microsoft.com/office/officeart/2005/8/layout/default"/>
    <dgm:cxn modelId="{2254B954-C0B1-4A55-AB0C-53AAE79AE69C}" type="presParOf" srcId="{4C30386A-C1DF-4036-AC58-1EDAEE4359F9}" destId="{2715E223-CD1D-49B3-ABE8-8AF703C2F468}" srcOrd="10" destOrd="0" presId="urn:microsoft.com/office/officeart/2005/8/layout/default"/>
    <dgm:cxn modelId="{55F97041-C1C3-425A-969E-B6B9400A2B50}" type="presParOf" srcId="{4C30386A-C1DF-4036-AC58-1EDAEE4359F9}" destId="{86E68327-F973-4B75-9C9B-183802165E31}" srcOrd="11" destOrd="0" presId="urn:microsoft.com/office/officeart/2005/8/layout/default"/>
    <dgm:cxn modelId="{0D3DD2F8-4589-4776-9615-0F095EF2A0A0}" type="presParOf" srcId="{4C30386A-C1DF-4036-AC58-1EDAEE4359F9}" destId="{C7E8F0AD-8372-4C02-9315-7D9F00BFE8A5}" srcOrd="12" destOrd="0" presId="urn:microsoft.com/office/officeart/2005/8/layout/default"/>
    <dgm:cxn modelId="{F573D389-05E5-4041-9FCB-6024599AA7E7}" type="presParOf" srcId="{4C30386A-C1DF-4036-AC58-1EDAEE4359F9}" destId="{A6233E14-71EE-4BE4-9928-B4089EF9635F}" srcOrd="13" destOrd="0" presId="urn:microsoft.com/office/officeart/2005/8/layout/default"/>
    <dgm:cxn modelId="{657C3B41-8F0D-47A1-BE38-929F96CD4C1D}" type="presParOf" srcId="{4C30386A-C1DF-4036-AC58-1EDAEE4359F9}" destId="{68768930-9A2C-453E-A7A1-07D275A0D155}" srcOrd="14" destOrd="0" presId="urn:microsoft.com/office/officeart/2005/8/layout/default"/>
    <dgm:cxn modelId="{37D72233-6E17-44FC-B694-E42FD0B860E9}" type="presParOf" srcId="{4C30386A-C1DF-4036-AC58-1EDAEE4359F9}" destId="{CFEE263D-2F3E-4452-9EE9-0AEDF715B2F3}" srcOrd="15" destOrd="0" presId="urn:microsoft.com/office/officeart/2005/8/layout/default"/>
    <dgm:cxn modelId="{82859BED-D972-4CF7-9240-CB8D94C7A426}" type="presParOf" srcId="{4C30386A-C1DF-4036-AC58-1EDAEE4359F9}" destId="{37D5E634-48C8-4E5B-926D-BE5828A259A0}" srcOrd="16" destOrd="0" presId="urn:microsoft.com/office/officeart/2005/8/layout/default"/>
    <dgm:cxn modelId="{375BE426-E1C0-470A-A5B9-B72E49978F24}" type="presParOf" srcId="{4C30386A-C1DF-4036-AC58-1EDAEE4359F9}" destId="{09B88825-3D33-4028-8F9C-3113A645317E}" srcOrd="17" destOrd="0" presId="urn:microsoft.com/office/officeart/2005/8/layout/default"/>
    <dgm:cxn modelId="{DF08FD49-CDC0-4D1A-9D04-794E45397286}" type="presParOf" srcId="{4C30386A-C1DF-4036-AC58-1EDAEE4359F9}" destId="{EF5FD781-3F0C-420C-A1B3-24B74D2E1BF2}" srcOrd="18" destOrd="0" presId="urn:microsoft.com/office/officeart/2005/8/layout/default"/>
    <dgm:cxn modelId="{0F947C5B-9430-4AD3-8EE9-9F8BBB2AB44A}" type="presParOf" srcId="{4C30386A-C1DF-4036-AC58-1EDAEE4359F9}" destId="{6BCB4D3A-10F6-466E-A862-3F28ABC3FF8B}" srcOrd="19" destOrd="0" presId="urn:microsoft.com/office/officeart/2005/8/layout/default"/>
    <dgm:cxn modelId="{3F4D4697-15FE-4077-9EC9-2606F7167CA8}" type="presParOf" srcId="{4C30386A-C1DF-4036-AC58-1EDAEE4359F9}" destId="{43D1F320-6068-435F-A513-70C057340FD9}" srcOrd="2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C82DF5B-1F86-4A34-8F4D-C7ECBBAE9D0B}" type="doc">
      <dgm:prSet loTypeId="urn:microsoft.com/office/officeart/2005/8/layout/hList7" loCatId="list" qsTypeId="urn:microsoft.com/office/officeart/2005/8/quickstyle/simple1" qsCatId="simple" csTypeId="urn:microsoft.com/office/officeart/2005/8/colors/accent1_2" csCatId="accent1" phldr="1"/>
      <dgm:spPr/>
    </dgm:pt>
    <dgm:pt modelId="{88C01FF2-CD8C-46D2-A5ED-609422B3FDBF}">
      <dgm:prSet phldrT="[Text]"/>
      <dgm:spPr>
        <a:solidFill>
          <a:srgbClr val="5CC9E3"/>
        </a:solidFill>
      </dgm:spPr>
      <dgm:t>
        <a:bodyPr/>
        <a:lstStyle/>
        <a:p>
          <a:r>
            <a:rPr lang="en-GB" b="1" dirty="0" smtClean="0">
              <a:solidFill>
                <a:schemeClr val="tx1"/>
              </a:solidFill>
              <a:latin typeface="Arial" panose="020B0604020202020204" pitchFamily="34" charset="0"/>
              <a:cs typeface="Arial" panose="020B0604020202020204" pitchFamily="34" charset="0"/>
            </a:rPr>
            <a:t>Definition </a:t>
          </a:r>
          <a:r>
            <a:rPr lang="en-GB" dirty="0">
              <a:solidFill>
                <a:schemeClr val="tx1"/>
              </a:solidFill>
              <a:latin typeface="Arial" panose="020B0604020202020204" pitchFamily="34" charset="0"/>
              <a:cs typeface="Arial" panose="020B0604020202020204" pitchFamily="34" charset="0"/>
            </a:rPr>
            <a:t>of </a:t>
          </a:r>
          <a:r>
            <a:rPr lang="en-GB" dirty="0" smtClean="0">
              <a:solidFill>
                <a:schemeClr val="tx1"/>
              </a:solidFill>
              <a:latin typeface="Arial" panose="020B0604020202020204" pitchFamily="34" charset="0"/>
              <a:cs typeface="Arial" panose="020B0604020202020204" pitchFamily="34" charset="0"/>
            </a:rPr>
            <a:t>‘adult </a:t>
          </a:r>
          <a:r>
            <a:rPr lang="en-GB" dirty="0">
              <a:solidFill>
                <a:schemeClr val="tx1"/>
              </a:solidFill>
              <a:latin typeface="Arial" panose="020B0604020202020204" pitchFamily="34" charset="0"/>
              <a:cs typeface="Arial" panose="020B0604020202020204" pitchFamily="34" charset="0"/>
            </a:rPr>
            <a:t>at </a:t>
          </a:r>
          <a:r>
            <a:rPr lang="en-GB" dirty="0" smtClean="0">
              <a:solidFill>
                <a:schemeClr val="tx1"/>
              </a:solidFill>
              <a:latin typeface="Arial" panose="020B0604020202020204" pitchFamily="34" charset="0"/>
              <a:cs typeface="Arial" panose="020B0604020202020204" pitchFamily="34" charset="0"/>
            </a:rPr>
            <a:t>risk’</a:t>
          </a:r>
          <a:endParaRPr lang="en-GB" dirty="0">
            <a:solidFill>
              <a:schemeClr val="tx1"/>
            </a:solidFill>
            <a:latin typeface="Arial" panose="020B0604020202020204" pitchFamily="34" charset="0"/>
            <a:cs typeface="Arial" panose="020B0604020202020204" pitchFamily="34" charset="0"/>
          </a:endParaRPr>
        </a:p>
      </dgm:t>
    </dgm:pt>
    <dgm:pt modelId="{1A175025-2EF9-4AC7-828B-64250F48C5AC}" type="parTrans" cxnId="{B2436641-6B7B-4D1C-B6C2-D7E155A54647}">
      <dgm:prSet/>
      <dgm:spPr/>
      <dgm:t>
        <a:bodyPr/>
        <a:lstStyle/>
        <a:p>
          <a:endParaRPr lang="en-GB"/>
        </a:p>
      </dgm:t>
    </dgm:pt>
    <dgm:pt modelId="{E679CC25-B4B1-4F67-8030-E4AA135C6ACC}" type="sibTrans" cxnId="{B2436641-6B7B-4D1C-B6C2-D7E155A54647}">
      <dgm:prSet/>
      <dgm:spPr/>
      <dgm:t>
        <a:bodyPr/>
        <a:lstStyle/>
        <a:p>
          <a:endParaRPr lang="en-GB"/>
        </a:p>
      </dgm:t>
    </dgm:pt>
    <dgm:pt modelId="{19DA4914-5396-4C64-8DCC-B6BB80539F57}">
      <dgm:prSet phldrT="[Text]"/>
      <dgm:spPr>
        <a:solidFill>
          <a:srgbClr val="85C441"/>
        </a:solidFill>
      </dgm:spPr>
      <dgm:t>
        <a:bodyPr/>
        <a:lstStyle/>
        <a:p>
          <a:r>
            <a:rPr lang="en-GB" b="1" dirty="0" smtClean="0">
              <a:solidFill>
                <a:schemeClr val="tx1"/>
              </a:solidFill>
              <a:latin typeface="Arial" panose="020B0604020202020204" pitchFamily="34" charset="0"/>
              <a:cs typeface="Arial" panose="020B0604020202020204" pitchFamily="34" charset="0"/>
            </a:rPr>
            <a:t>Duty </a:t>
          </a:r>
          <a:r>
            <a:rPr lang="en-GB" b="0" dirty="0">
              <a:solidFill>
                <a:schemeClr val="tx1"/>
              </a:solidFill>
              <a:latin typeface="Arial" panose="020B0604020202020204" pitchFamily="34" charset="0"/>
              <a:cs typeface="Arial" panose="020B0604020202020204" pitchFamily="34" charset="0"/>
            </a:rPr>
            <a:t>for </a:t>
          </a:r>
          <a:r>
            <a:rPr lang="en-GB" b="0" dirty="0" smtClean="0">
              <a:solidFill>
                <a:schemeClr val="tx1"/>
              </a:solidFill>
              <a:latin typeface="Arial" panose="020B0604020202020204" pitchFamily="34" charset="0"/>
              <a:cs typeface="Arial" panose="020B0604020202020204" pitchFamily="34" charset="0"/>
            </a:rPr>
            <a:t>l</a:t>
          </a:r>
          <a:r>
            <a:rPr lang="en-GB" dirty="0" smtClean="0">
              <a:solidFill>
                <a:schemeClr val="tx1"/>
              </a:solidFill>
              <a:latin typeface="Arial" panose="020B0604020202020204" pitchFamily="34" charset="0"/>
              <a:cs typeface="Arial" panose="020B0604020202020204" pitchFamily="34" charset="0"/>
            </a:rPr>
            <a:t>ocal </a:t>
          </a:r>
          <a:r>
            <a:rPr lang="en-GB" dirty="0">
              <a:solidFill>
                <a:schemeClr val="tx1"/>
              </a:solidFill>
              <a:latin typeface="Arial" panose="020B0604020202020204" pitchFamily="34" charset="0"/>
              <a:cs typeface="Arial" panose="020B0604020202020204" pitchFamily="34" charset="0"/>
            </a:rPr>
            <a:t>authorities to make </a:t>
          </a:r>
          <a:r>
            <a:rPr lang="en-GB" dirty="0" smtClean="0">
              <a:solidFill>
                <a:schemeClr val="tx1"/>
              </a:solidFill>
              <a:latin typeface="Arial" panose="020B0604020202020204" pitchFamily="34" charset="0"/>
              <a:cs typeface="Arial" panose="020B0604020202020204" pitchFamily="34" charset="0"/>
            </a:rPr>
            <a:t>enquiries</a:t>
          </a:r>
          <a:endParaRPr lang="en-GB" dirty="0">
            <a:solidFill>
              <a:schemeClr val="tx1"/>
            </a:solidFill>
            <a:latin typeface="Arial" panose="020B0604020202020204" pitchFamily="34" charset="0"/>
            <a:cs typeface="Arial" panose="020B0604020202020204" pitchFamily="34" charset="0"/>
          </a:endParaRPr>
        </a:p>
      </dgm:t>
    </dgm:pt>
    <dgm:pt modelId="{C4F3DB29-027E-4E45-A1D0-D8F464826B9E}" type="parTrans" cxnId="{41B160AA-C84D-4C41-8607-8F6C6E133700}">
      <dgm:prSet/>
      <dgm:spPr/>
      <dgm:t>
        <a:bodyPr/>
        <a:lstStyle/>
        <a:p>
          <a:endParaRPr lang="en-GB"/>
        </a:p>
      </dgm:t>
    </dgm:pt>
    <dgm:pt modelId="{E99E40A2-1C73-48E5-A376-27A6914513CC}" type="sibTrans" cxnId="{41B160AA-C84D-4C41-8607-8F6C6E133700}">
      <dgm:prSet/>
      <dgm:spPr/>
      <dgm:t>
        <a:bodyPr/>
        <a:lstStyle/>
        <a:p>
          <a:endParaRPr lang="en-GB"/>
        </a:p>
      </dgm:t>
    </dgm:pt>
    <dgm:pt modelId="{726ADFCC-32C7-4D69-A78C-FE77261F97A8}">
      <dgm:prSet phldrT="[Text]"/>
      <dgm:spPr>
        <a:solidFill>
          <a:srgbClr val="FDC536"/>
        </a:solidFill>
      </dgm:spPr>
      <dgm:t>
        <a:bodyPr/>
        <a:lstStyle/>
        <a:p>
          <a:r>
            <a:rPr lang="en-GB" b="1" dirty="0" smtClean="0">
              <a:solidFill>
                <a:schemeClr val="tx1"/>
              </a:solidFill>
              <a:latin typeface="Arial" panose="020B0604020202020204" pitchFamily="34" charset="0"/>
              <a:cs typeface="Arial" panose="020B0604020202020204" pitchFamily="34" charset="0"/>
            </a:rPr>
            <a:t>Duty</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for </a:t>
          </a:r>
          <a:r>
            <a:rPr lang="en-GB" dirty="0" smtClean="0">
              <a:solidFill>
                <a:schemeClr val="tx1"/>
              </a:solidFill>
              <a:latin typeface="Arial" panose="020B0604020202020204" pitchFamily="34" charset="0"/>
              <a:cs typeface="Arial" panose="020B0604020202020204" pitchFamily="34" charset="0"/>
            </a:rPr>
            <a:t>relevant </a:t>
          </a:r>
          <a:r>
            <a:rPr lang="en-GB" dirty="0">
              <a:solidFill>
                <a:schemeClr val="tx1"/>
              </a:solidFill>
              <a:latin typeface="Arial" panose="020B0604020202020204" pitchFamily="34" charset="0"/>
              <a:cs typeface="Arial" panose="020B0604020202020204" pitchFamily="34" charset="0"/>
            </a:rPr>
            <a:t>partners to report adults at </a:t>
          </a:r>
          <a:r>
            <a:rPr lang="en-GB" dirty="0" smtClean="0">
              <a:solidFill>
                <a:schemeClr val="tx1"/>
              </a:solidFill>
              <a:latin typeface="Arial" panose="020B0604020202020204" pitchFamily="34" charset="0"/>
              <a:cs typeface="Arial" panose="020B0604020202020204" pitchFamily="34" charset="0"/>
            </a:rPr>
            <a:t>risk</a:t>
          </a:r>
          <a:endParaRPr lang="en-GB" dirty="0">
            <a:solidFill>
              <a:schemeClr val="tx1"/>
            </a:solidFill>
            <a:latin typeface="Arial" panose="020B0604020202020204" pitchFamily="34" charset="0"/>
            <a:cs typeface="Arial" panose="020B0604020202020204" pitchFamily="34" charset="0"/>
          </a:endParaRPr>
        </a:p>
      </dgm:t>
    </dgm:pt>
    <dgm:pt modelId="{BA4C1F67-6AB6-426C-889B-84FF1BAD28B9}" type="parTrans" cxnId="{B053214E-B0FD-4541-86E6-123812220068}">
      <dgm:prSet/>
      <dgm:spPr/>
      <dgm:t>
        <a:bodyPr/>
        <a:lstStyle/>
        <a:p>
          <a:endParaRPr lang="en-GB"/>
        </a:p>
      </dgm:t>
    </dgm:pt>
    <dgm:pt modelId="{CE01D2EB-BCF5-45D3-A015-D6329BC60645}" type="sibTrans" cxnId="{B053214E-B0FD-4541-86E6-123812220068}">
      <dgm:prSet/>
      <dgm:spPr/>
      <dgm:t>
        <a:bodyPr/>
        <a:lstStyle/>
        <a:p>
          <a:endParaRPr lang="en-GB"/>
        </a:p>
      </dgm:t>
    </dgm:pt>
    <dgm:pt modelId="{290111CA-0475-4050-A98F-7047B4174A25}">
      <dgm:prSet/>
      <dgm:spPr>
        <a:solidFill>
          <a:srgbClr val="34B555"/>
        </a:solidFill>
      </dgm:spPr>
      <dgm:t>
        <a:bodyPr/>
        <a:lstStyle/>
        <a:p>
          <a:r>
            <a:rPr lang="en-GB" dirty="0">
              <a:solidFill>
                <a:schemeClr val="bg1"/>
              </a:solidFill>
              <a:latin typeface="Arial" panose="020B0604020202020204" pitchFamily="34" charset="0"/>
              <a:cs typeface="Arial" panose="020B0604020202020204" pitchFamily="34" charset="0"/>
            </a:rPr>
            <a:t>Section 47 of the National Assistance Act 1948 </a:t>
          </a:r>
          <a:r>
            <a:rPr lang="en-GB" b="1" dirty="0" smtClean="0">
              <a:solidFill>
                <a:schemeClr val="bg1"/>
              </a:solidFill>
              <a:latin typeface="Arial" panose="020B0604020202020204" pitchFamily="34" charset="0"/>
              <a:cs typeface="Arial" panose="020B0604020202020204" pitchFamily="34" charset="0"/>
            </a:rPr>
            <a:t>abolished</a:t>
          </a:r>
          <a:endParaRPr lang="en-GB" b="1" dirty="0">
            <a:solidFill>
              <a:schemeClr val="bg1"/>
            </a:solidFill>
            <a:latin typeface="Arial" panose="020B0604020202020204" pitchFamily="34" charset="0"/>
            <a:cs typeface="Arial" panose="020B0604020202020204" pitchFamily="34" charset="0"/>
          </a:endParaRPr>
        </a:p>
      </dgm:t>
    </dgm:pt>
    <dgm:pt modelId="{BDB41FEB-310E-403C-92E8-F66076DF15B4}" type="parTrans" cxnId="{D87464A7-3C53-4724-BB8B-EB663093650A}">
      <dgm:prSet/>
      <dgm:spPr/>
      <dgm:t>
        <a:bodyPr/>
        <a:lstStyle/>
        <a:p>
          <a:endParaRPr lang="en-GB"/>
        </a:p>
      </dgm:t>
    </dgm:pt>
    <dgm:pt modelId="{EFCCAF8A-EFD7-414C-AC65-4FCB12C01FF6}" type="sibTrans" cxnId="{D87464A7-3C53-4724-BB8B-EB663093650A}">
      <dgm:prSet/>
      <dgm:spPr/>
      <dgm:t>
        <a:bodyPr/>
        <a:lstStyle/>
        <a:p>
          <a:endParaRPr lang="en-GB"/>
        </a:p>
      </dgm:t>
    </dgm:pt>
    <dgm:pt modelId="{40D7356E-0C39-4099-AB5E-4DFBF94969A4}" type="pres">
      <dgm:prSet presAssocID="{4C82DF5B-1F86-4A34-8F4D-C7ECBBAE9D0B}" presName="Name0" presStyleCnt="0">
        <dgm:presLayoutVars>
          <dgm:dir/>
          <dgm:resizeHandles val="exact"/>
        </dgm:presLayoutVars>
      </dgm:prSet>
      <dgm:spPr/>
    </dgm:pt>
    <dgm:pt modelId="{373236EB-5A20-4EC4-9A12-4CC77A04FDA6}" type="pres">
      <dgm:prSet presAssocID="{4C82DF5B-1F86-4A34-8F4D-C7ECBBAE9D0B}" presName="fgShape" presStyleLbl="fgShp" presStyleIdx="0" presStyleCnt="1" custLinFactNeighborX="1338"/>
      <dgm:spPr>
        <a:solidFill>
          <a:srgbClr val="ED1E87"/>
        </a:solidFill>
      </dgm:spPr>
    </dgm:pt>
    <dgm:pt modelId="{58A83387-F35D-4840-B127-C28954D5E1F4}" type="pres">
      <dgm:prSet presAssocID="{4C82DF5B-1F86-4A34-8F4D-C7ECBBAE9D0B}" presName="linComp" presStyleCnt="0"/>
      <dgm:spPr/>
    </dgm:pt>
    <dgm:pt modelId="{FFC94410-6098-4EC2-B96D-F113A5CCBD6C}" type="pres">
      <dgm:prSet presAssocID="{88C01FF2-CD8C-46D2-A5ED-609422B3FDBF}" presName="compNode" presStyleCnt="0"/>
      <dgm:spPr/>
    </dgm:pt>
    <dgm:pt modelId="{348CFBFD-5417-4154-B991-85CDE7B5207D}" type="pres">
      <dgm:prSet presAssocID="{88C01FF2-CD8C-46D2-A5ED-609422B3FDBF}" presName="bkgdShape" presStyleLbl="node1" presStyleIdx="0" presStyleCnt="4" custLinFactNeighborX="5036"/>
      <dgm:spPr/>
      <dgm:t>
        <a:bodyPr/>
        <a:lstStyle/>
        <a:p>
          <a:endParaRPr lang="en-GB"/>
        </a:p>
      </dgm:t>
    </dgm:pt>
    <dgm:pt modelId="{EFABA345-D997-4DF3-99FA-2F221944B1BE}" type="pres">
      <dgm:prSet presAssocID="{88C01FF2-CD8C-46D2-A5ED-609422B3FDBF}" presName="nodeTx" presStyleLbl="node1" presStyleIdx="0" presStyleCnt="4">
        <dgm:presLayoutVars>
          <dgm:bulletEnabled val="1"/>
        </dgm:presLayoutVars>
      </dgm:prSet>
      <dgm:spPr/>
      <dgm:t>
        <a:bodyPr/>
        <a:lstStyle/>
        <a:p>
          <a:endParaRPr lang="en-GB"/>
        </a:p>
      </dgm:t>
    </dgm:pt>
    <dgm:pt modelId="{3352E09D-CD21-4943-B88F-D3149CCF60E3}" type="pres">
      <dgm:prSet presAssocID="{88C01FF2-CD8C-46D2-A5ED-609422B3FDBF}" presName="invisiNode" presStyleLbl="node1" presStyleIdx="0" presStyleCnt="4"/>
      <dgm:spPr/>
    </dgm:pt>
    <dgm:pt modelId="{390B0E57-01C5-4006-A124-D6E149C91B4C}" type="pres">
      <dgm:prSet presAssocID="{88C01FF2-CD8C-46D2-A5ED-609422B3FDBF}"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title="Hand writing"/>
        </a:ext>
      </dgm:extLst>
    </dgm:pt>
    <dgm:pt modelId="{A84A915C-F0DA-4C10-A759-8927A58F8129}" type="pres">
      <dgm:prSet presAssocID="{E679CC25-B4B1-4F67-8030-E4AA135C6ACC}" presName="sibTrans" presStyleLbl="sibTrans2D1" presStyleIdx="0" presStyleCnt="0"/>
      <dgm:spPr/>
      <dgm:t>
        <a:bodyPr/>
        <a:lstStyle/>
        <a:p>
          <a:endParaRPr lang="en-GB"/>
        </a:p>
      </dgm:t>
    </dgm:pt>
    <dgm:pt modelId="{652C48E2-29F3-40E0-A076-B4A1D0F90F3A}" type="pres">
      <dgm:prSet presAssocID="{19DA4914-5396-4C64-8DCC-B6BB80539F57}" presName="compNode" presStyleCnt="0"/>
      <dgm:spPr/>
    </dgm:pt>
    <dgm:pt modelId="{8C4B31DF-D430-4C99-98C7-20D13C123C04}" type="pres">
      <dgm:prSet presAssocID="{19DA4914-5396-4C64-8DCC-B6BB80539F57}" presName="bkgdShape" presStyleLbl="node1" presStyleIdx="1" presStyleCnt="4" custLinFactX="8111" custLinFactNeighborX="100000"/>
      <dgm:spPr/>
      <dgm:t>
        <a:bodyPr/>
        <a:lstStyle/>
        <a:p>
          <a:endParaRPr lang="en-GB"/>
        </a:p>
      </dgm:t>
    </dgm:pt>
    <dgm:pt modelId="{4BD26D29-FD6F-427E-8527-3F4C59CE5D4C}" type="pres">
      <dgm:prSet presAssocID="{19DA4914-5396-4C64-8DCC-B6BB80539F57}" presName="nodeTx" presStyleLbl="node1" presStyleIdx="1" presStyleCnt="4">
        <dgm:presLayoutVars>
          <dgm:bulletEnabled val="1"/>
        </dgm:presLayoutVars>
      </dgm:prSet>
      <dgm:spPr/>
      <dgm:t>
        <a:bodyPr/>
        <a:lstStyle/>
        <a:p>
          <a:endParaRPr lang="en-GB"/>
        </a:p>
      </dgm:t>
    </dgm:pt>
    <dgm:pt modelId="{DB795D8F-5700-466D-BD2B-B943C5582B8F}" type="pres">
      <dgm:prSet presAssocID="{19DA4914-5396-4C64-8DCC-B6BB80539F57}" presName="invisiNode" presStyleLbl="node1" presStyleIdx="1" presStyleCnt="4"/>
      <dgm:spPr/>
    </dgm:pt>
    <dgm:pt modelId="{E0935B9E-5ABF-4844-8DD3-25481CE67788}" type="pres">
      <dgm:prSet presAssocID="{19DA4914-5396-4C64-8DCC-B6BB80539F57}" presName="imagNode" presStyleLbl="fgImgPlace1" presStyleIdx="1" presStyleCnt="4" custLinFactX="51561" custLinFactNeighborX="100000" custLinFactNeighborY="-133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title="Magnifying glass"/>
        </a:ext>
      </dgm:extLst>
    </dgm:pt>
    <dgm:pt modelId="{F2551BE6-CB48-43BC-ACD7-302A330443BB}" type="pres">
      <dgm:prSet presAssocID="{E99E40A2-1C73-48E5-A376-27A6914513CC}" presName="sibTrans" presStyleLbl="sibTrans2D1" presStyleIdx="0" presStyleCnt="0"/>
      <dgm:spPr/>
      <dgm:t>
        <a:bodyPr/>
        <a:lstStyle/>
        <a:p>
          <a:endParaRPr lang="en-GB"/>
        </a:p>
      </dgm:t>
    </dgm:pt>
    <dgm:pt modelId="{66C0CAA7-C743-49E7-87E3-8490535787AA}" type="pres">
      <dgm:prSet presAssocID="{726ADFCC-32C7-4D69-A78C-FE77261F97A8}" presName="compNode" presStyleCnt="0"/>
      <dgm:spPr/>
    </dgm:pt>
    <dgm:pt modelId="{A5A45849-253F-4211-9DEE-6B934166ABD1}" type="pres">
      <dgm:prSet presAssocID="{726ADFCC-32C7-4D69-A78C-FE77261F97A8}" presName="bkgdShape" presStyleLbl="node1" presStyleIdx="2" presStyleCnt="4" custLinFactNeighborX="-97468"/>
      <dgm:spPr/>
      <dgm:t>
        <a:bodyPr/>
        <a:lstStyle/>
        <a:p>
          <a:endParaRPr lang="en-GB"/>
        </a:p>
      </dgm:t>
    </dgm:pt>
    <dgm:pt modelId="{BEE4B1E0-448F-4CF2-922F-8FD3D09B199A}" type="pres">
      <dgm:prSet presAssocID="{726ADFCC-32C7-4D69-A78C-FE77261F97A8}" presName="nodeTx" presStyleLbl="node1" presStyleIdx="2" presStyleCnt="4">
        <dgm:presLayoutVars>
          <dgm:bulletEnabled val="1"/>
        </dgm:presLayoutVars>
      </dgm:prSet>
      <dgm:spPr/>
      <dgm:t>
        <a:bodyPr/>
        <a:lstStyle/>
        <a:p>
          <a:endParaRPr lang="en-GB"/>
        </a:p>
      </dgm:t>
    </dgm:pt>
    <dgm:pt modelId="{068F466C-A6BA-4287-9D4E-035C66F39CB9}" type="pres">
      <dgm:prSet presAssocID="{726ADFCC-32C7-4D69-A78C-FE77261F97A8}" presName="invisiNode" presStyleLbl="node1" presStyleIdx="2" presStyleCnt="4"/>
      <dgm:spPr/>
    </dgm:pt>
    <dgm:pt modelId="{65FADEA3-0691-4B4A-AC3A-7FBC87C5618A}" type="pres">
      <dgm:prSet presAssocID="{726ADFCC-32C7-4D69-A78C-FE77261F97A8}" presName="imagNode" presStyleLbl="fgImgPlace1" presStyleIdx="2" presStyleCnt="4" custLinFactX="-43471" custLinFactNeighborX="-100000" custLinFactNeighborY="918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title="Report it"/>
        </a:ext>
      </dgm:extLst>
    </dgm:pt>
    <dgm:pt modelId="{9D3A7740-80C3-4E01-A5ED-FF5084E62BB9}" type="pres">
      <dgm:prSet presAssocID="{CE01D2EB-BCF5-45D3-A015-D6329BC60645}" presName="sibTrans" presStyleLbl="sibTrans2D1" presStyleIdx="0" presStyleCnt="0"/>
      <dgm:spPr/>
      <dgm:t>
        <a:bodyPr/>
        <a:lstStyle/>
        <a:p>
          <a:endParaRPr lang="en-GB"/>
        </a:p>
      </dgm:t>
    </dgm:pt>
    <dgm:pt modelId="{E8184AC4-3A6A-480A-A0E1-864D2FA0DFDE}" type="pres">
      <dgm:prSet presAssocID="{290111CA-0475-4050-A98F-7047B4174A25}" presName="compNode" presStyleCnt="0"/>
      <dgm:spPr/>
    </dgm:pt>
    <dgm:pt modelId="{9FA81681-7CE2-4306-A3BC-CB2E128FAF19}" type="pres">
      <dgm:prSet presAssocID="{290111CA-0475-4050-A98F-7047B4174A25}" presName="bkgdShape" presStyleLbl="node1" presStyleIdx="3" presStyleCnt="4"/>
      <dgm:spPr/>
      <dgm:t>
        <a:bodyPr/>
        <a:lstStyle/>
        <a:p>
          <a:endParaRPr lang="en-GB"/>
        </a:p>
      </dgm:t>
    </dgm:pt>
    <dgm:pt modelId="{DBEA2895-6D25-4A59-8580-308FB45A199C}" type="pres">
      <dgm:prSet presAssocID="{290111CA-0475-4050-A98F-7047B4174A25}" presName="nodeTx" presStyleLbl="node1" presStyleIdx="3" presStyleCnt="4">
        <dgm:presLayoutVars>
          <dgm:bulletEnabled val="1"/>
        </dgm:presLayoutVars>
      </dgm:prSet>
      <dgm:spPr/>
      <dgm:t>
        <a:bodyPr/>
        <a:lstStyle/>
        <a:p>
          <a:endParaRPr lang="en-GB"/>
        </a:p>
      </dgm:t>
    </dgm:pt>
    <dgm:pt modelId="{E4005588-DAAF-4988-B5BD-4433738755E7}" type="pres">
      <dgm:prSet presAssocID="{290111CA-0475-4050-A98F-7047B4174A25}" presName="invisiNode" presStyleLbl="node1" presStyleIdx="3" presStyleCnt="4"/>
      <dgm:spPr/>
    </dgm:pt>
    <dgm:pt modelId="{D6E6CE41-647F-4801-BCD0-A42B7AD08322}" type="pres">
      <dgm:prSet presAssocID="{290111CA-0475-4050-A98F-7047B4174A2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title="Stop sign"/>
        </a:ext>
      </dgm:extLst>
    </dgm:pt>
  </dgm:ptLst>
  <dgm:cxnLst>
    <dgm:cxn modelId="{23556085-1CFC-43EC-952B-C6432FD756F8}" type="presOf" srcId="{726ADFCC-32C7-4D69-A78C-FE77261F97A8}" destId="{A5A45849-253F-4211-9DEE-6B934166ABD1}" srcOrd="0" destOrd="0" presId="urn:microsoft.com/office/officeart/2005/8/layout/hList7"/>
    <dgm:cxn modelId="{35EFDF87-7D60-4E96-B4BB-B78964785C38}" type="presOf" srcId="{4C82DF5B-1F86-4A34-8F4D-C7ECBBAE9D0B}" destId="{40D7356E-0C39-4099-AB5E-4DFBF94969A4}" srcOrd="0" destOrd="0" presId="urn:microsoft.com/office/officeart/2005/8/layout/hList7"/>
    <dgm:cxn modelId="{0A5F1A3D-363E-4152-8ED1-4B7A4556C373}" type="presOf" srcId="{E99E40A2-1C73-48E5-A376-27A6914513CC}" destId="{F2551BE6-CB48-43BC-ACD7-302A330443BB}" srcOrd="0" destOrd="0" presId="urn:microsoft.com/office/officeart/2005/8/layout/hList7"/>
    <dgm:cxn modelId="{B053214E-B0FD-4541-86E6-123812220068}" srcId="{4C82DF5B-1F86-4A34-8F4D-C7ECBBAE9D0B}" destId="{726ADFCC-32C7-4D69-A78C-FE77261F97A8}" srcOrd="2" destOrd="0" parTransId="{BA4C1F67-6AB6-426C-889B-84FF1BAD28B9}" sibTransId="{CE01D2EB-BCF5-45D3-A015-D6329BC60645}"/>
    <dgm:cxn modelId="{655E7A2C-BF91-448D-8C62-B20DABFC8767}" type="presOf" srcId="{19DA4914-5396-4C64-8DCC-B6BB80539F57}" destId="{4BD26D29-FD6F-427E-8527-3F4C59CE5D4C}" srcOrd="1" destOrd="0" presId="urn:microsoft.com/office/officeart/2005/8/layout/hList7"/>
    <dgm:cxn modelId="{66A12401-2580-40BB-93B8-CB96004FCC32}" type="presOf" srcId="{E679CC25-B4B1-4F67-8030-E4AA135C6ACC}" destId="{A84A915C-F0DA-4C10-A759-8927A58F8129}" srcOrd="0" destOrd="0" presId="urn:microsoft.com/office/officeart/2005/8/layout/hList7"/>
    <dgm:cxn modelId="{0D9EBCA5-77FB-423C-979F-292BDD098879}" type="presOf" srcId="{CE01D2EB-BCF5-45D3-A015-D6329BC60645}" destId="{9D3A7740-80C3-4E01-A5ED-FF5084E62BB9}" srcOrd="0" destOrd="0" presId="urn:microsoft.com/office/officeart/2005/8/layout/hList7"/>
    <dgm:cxn modelId="{701CCD5D-1DB8-45B5-AD9A-E5ACBA814FCA}" type="presOf" srcId="{19DA4914-5396-4C64-8DCC-B6BB80539F57}" destId="{8C4B31DF-D430-4C99-98C7-20D13C123C04}" srcOrd="0" destOrd="0" presId="urn:microsoft.com/office/officeart/2005/8/layout/hList7"/>
    <dgm:cxn modelId="{D7F93D88-81B3-4D72-ACB7-78C84F17383A}" type="presOf" srcId="{290111CA-0475-4050-A98F-7047B4174A25}" destId="{DBEA2895-6D25-4A59-8580-308FB45A199C}" srcOrd="1" destOrd="0" presId="urn:microsoft.com/office/officeart/2005/8/layout/hList7"/>
    <dgm:cxn modelId="{173910B6-F6A5-4CFE-A671-4A503EC0B7D4}" type="presOf" srcId="{726ADFCC-32C7-4D69-A78C-FE77261F97A8}" destId="{BEE4B1E0-448F-4CF2-922F-8FD3D09B199A}" srcOrd="1" destOrd="0" presId="urn:microsoft.com/office/officeart/2005/8/layout/hList7"/>
    <dgm:cxn modelId="{C77EAAA4-3A6F-4291-825E-767F816C56E3}" type="presOf" srcId="{88C01FF2-CD8C-46D2-A5ED-609422B3FDBF}" destId="{EFABA345-D997-4DF3-99FA-2F221944B1BE}" srcOrd="1" destOrd="0" presId="urn:microsoft.com/office/officeart/2005/8/layout/hList7"/>
    <dgm:cxn modelId="{D87464A7-3C53-4724-BB8B-EB663093650A}" srcId="{4C82DF5B-1F86-4A34-8F4D-C7ECBBAE9D0B}" destId="{290111CA-0475-4050-A98F-7047B4174A25}" srcOrd="3" destOrd="0" parTransId="{BDB41FEB-310E-403C-92E8-F66076DF15B4}" sibTransId="{EFCCAF8A-EFD7-414C-AC65-4FCB12C01FF6}"/>
    <dgm:cxn modelId="{41B160AA-C84D-4C41-8607-8F6C6E133700}" srcId="{4C82DF5B-1F86-4A34-8F4D-C7ECBBAE9D0B}" destId="{19DA4914-5396-4C64-8DCC-B6BB80539F57}" srcOrd="1" destOrd="0" parTransId="{C4F3DB29-027E-4E45-A1D0-D8F464826B9E}" sibTransId="{E99E40A2-1C73-48E5-A376-27A6914513CC}"/>
    <dgm:cxn modelId="{B2436641-6B7B-4D1C-B6C2-D7E155A54647}" srcId="{4C82DF5B-1F86-4A34-8F4D-C7ECBBAE9D0B}" destId="{88C01FF2-CD8C-46D2-A5ED-609422B3FDBF}" srcOrd="0" destOrd="0" parTransId="{1A175025-2EF9-4AC7-828B-64250F48C5AC}" sibTransId="{E679CC25-B4B1-4F67-8030-E4AA135C6ACC}"/>
    <dgm:cxn modelId="{BBACF32A-1174-4FB2-B553-1A0D595A0326}" type="presOf" srcId="{88C01FF2-CD8C-46D2-A5ED-609422B3FDBF}" destId="{348CFBFD-5417-4154-B991-85CDE7B5207D}" srcOrd="0" destOrd="0" presId="urn:microsoft.com/office/officeart/2005/8/layout/hList7"/>
    <dgm:cxn modelId="{6F2B0524-2A07-416E-AC3B-4174AF522AB6}" type="presOf" srcId="{290111CA-0475-4050-A98F-7047B4174A25}" destId="{9FA81681-7CE2-4306-A3BC-CB2E128FAF19}" srcOrd="0" destOrd="0" presId="urn:microsoft.com/office/officeart/2005/8/layout/hList7"/>
    <dgm:cxn modelId="{E2139033-EE32-40F3-B0CE-21DD07E5E152}" type="presParOf" srcId="{40D7356E-0C39-4099-AB5E-4DFBF94969A4}" destId="{373236EB-5A20-4EC4-9A12-4CC77A04FDA6}" srcOrd="0" destOrd="0" presId="urn:microsoft.com/office/officeart/2005/8/layout/hList7"/>
    <dgm:cxn modelId="{E9051F79-8CE1-4CB1-B998-54E3A0565905}" type="presParOf" srcId="{40D7356E-0C39-4099-AB5E-4DFBF94969A4}" destId="{58A83387-F35D-4840-B127-C28954D5E1F4}" srcOrd="1" destOrd="0" presId="urn:microsoft.com/office/officeart/2005/8/layout/hList7"/>
    <dgm:cxn modelId="{16086A65-CA22-4CCB-9008-20521A1D501A}" type="presParOf" srcId="{58A83387-F35D-4840-B127-C28954D5E1F4}" destId="{FFC94410-6098-4EC2-B96D-F113A5CCBD6C}" srcOrd="0" destOrd="0" presId="urn:microsoft.com/office/officeart/2005/8/layout/hList7"/>
    <dgm:cxn modelId="{274ABB7E-A43D-45B4-842A-281538D3F10C}" type="presParOf" srcId="{FFC94410-6098-4EC2-B96D-F113A5CCBD6C}" destId="{348CFBFD-5417-4154-B991-85CDE7B5207D}" srcOrd="0" destOrd="0" presId="urn:microsoft.com/office/officeart/2005/8/layout/hList7"/>
    <dgm:cxn modelId="{F1CA09C1-4052-4D19-A6FD-BA9755CD1438}" type="presParOf" srcId="{FFC94410-6098-4EC2-B96D-F113A5CCBD6C}" destId="{EFABA345-D997-4DF3-99FA-2F221944B1BE}" srcOrd="1" destOrd="0" presId="urn:microsoft.com/office/officeart/2005/8/layout/hList7"/>
    <dgm:cxn modelId="{9F5DD53B-11A0-45FD-8163-60B3BF1A2925}" type="presParOf" srcId="{FFC94410-6098-4EC2-B96D-F113A5CCBD6C}" destId="{3352E09D-CD21-4943-B88F-D3149CCF60E3}" srcOrd="2" destOrd="0" presId="urn:microsoft.com/office/officeart/2005/8/layout/hList7"/>
    <dgm:cxn modelId="{F71468EC-7EDB-41D7-98F7-8EAA50A80A0C}" type="presParOf" srcId="{FFC94410-6098-4EC2-B96D-F113A5CCBD6C}" destId="{390B0E57-01C5-4006-A124-D6E149C91B4C}" srcOrd="3" destOrd="0" presId="urn:microsoft.com/office/officeart/2005/8/layout/hList7"/>
    <dgm:cxn modelId="{5165E977-C07C-4449-9ED9-E941F4DD3D4D}" type="presParOf" srcId="{58A83387-F35D-4840-B127-C28954D5E1F4}" destId="{A84A915C-F0DA-4C10-A759-8927A58F8129}" srcOrd="1" destOrd="0" presId="urn:microsoft.com/office/officeart/2005/8/layout/hList7"/>
    <dgm:cxn modelId="{D2E11B18-9270-4D8A-ACCC-9EE554CA0D0B}" type="presParOf" srcId="{58A83387-F35D-4840-B127-C28954D5E1F4}" destId="{652C48E2-29F3-40E0-A076-B4A1D0F90F3A}" srcOrd="2" destOrd="0" presId="urn:microsoft.com/office/officeart/2005/8/layout/hList7"/>
    <dgm:cxn modelId="{436C93C0-E4EB-4199-BA10-32DC1CA69CB3}" type="presParOf" srcId="{652C48E2-29F3-40E0-A076-B4A1D0F90F3A}" destId="{8C4B31DF-D430-4C99-98C7-20D13C123C04}" srcOrd="0" destOrd="0" presId="urn:microsoft.com/office/officeart/2005/8/layout/hList7"/>
    <dgm:cxn modelId="{FEC10922-F92B-48D0-87E9-0D30E8768BE2}" type="presParOf" srcId="{652C48E2-29F3-40E0-A076-B4A1D0F90F3A}" destId="{4BD26D29-FD6F-427E-8527-3F4C59CE5D4C}" srcOrd="1" destOrd="0" presId="urn:microsoft.com/office/officeart/2005/8/layout/hList7"/>
    <dgm:cxn modelId="{5EF61FC9-6F07-403E-B34C-2A49A0653C35}" type="presParOf" srcId="{652C48E2-29F3-40E0-A076-B4A1D0F90F3A}" destId="{DB795D8F-5700-466D-BD2B-B943C5582B8F}" srcOrd="2" destOrd="0" presId="urn:microsoft.com/office/officeart/2005/8/layout/hList7"/>
    <dgm:cxn modelId="{7EE19CE2-6E87-428F-953F-C6CFF29EB8BC}" type="presParOf" srcId="{652C48E2-29F3-40E0-A076-B4A1D0F90F3A}" destId="{E0935B9E-5ABF-4844-8DD3-25481CE67788}" srcOrd="3" destOrd="0" presId="urn:microsoft.com/office/officeart/2005/8/layout/hList7"/>
    <dgm:cxn modelId="{EBD10AC5-8EF8-48C6-BD01-A3E0FA30023F}" type="presParOf" srcId="{58A83387-F35D-4840-B127-C28954D5E1F4}" destId="{F2551BE6-CB48-43BC-ACD7-302A330443BB}" srcOrd="3" destOrd="0" presId="urn:microsoft.com/office/officeart/2005/8/layout/hList7"/>
    <dgm:cxn modelId="{30BF99E9-AB12-4C79-845B-5A925958B9C3}" type="presParOf" srcId="{58A83387-F35D-4840-B127-C28954D5E1F4}" destId="{66C0CAA7-C743-49E7-87E3-8490535787AA}" srcOrd="4" destOrd="0" presId="urn:microsoft.com/office/officeart/2005/8/layout/hList7"/>
    <dgm:cxn modelId="{0193E7CB-8BE1-4B05-A8CE-CF203FB6B887}" type="presParOf" srcId="{66C0CAA7-C743-49E7-87E3-8490535787AA}" destId="{A5A45849-253F-4211-9DEE-6B934166ABD1}" srcOrd="0" destOrd="0" presId="urn:microsoft.com/office/officeart/2005/8/layout/hList7"/>
    <dgm:cxn modelId="{8D4322BC-D597-4B27-B59F-00E0593983D8}" type="presParOf" srcId="{66C0CAA7-C743-49E7-87E3-8490535787AA}" destId="{BEE4B1E0-448F-4CF2-922F-8FD3D09B199A}" srcOrd="1" destOrd="0" presId="urn:microsoft.com/office/officeart/2005/8/layout/hList7"/>
    <dgm:cxn modelId="{FCF38A47-DADE-46F6-B80E-54978996596F}" type="presParOf" srcId="{66C0CAA7-C743-49E7-87E3-8490535787AA}" destId="{068F466C-A6BA-4287-9D4E-035C66F39CB9}" srcOrd="2" destOrd="0" presId="urn:microsoft.com/office/officeart/2005/8/layout/hList7"/>
    <dgm:cxn modelId="{145FF7AD-3157-4B3A-B584-08A219C80F09}" type="presParOf" srcId="{66C0CAA7-C743-49E7-87E3-8490535787AA}" destId="{65FADEA3-0691-4B4A-AC3A-7FBC87C5618A}" srcOrd="3" destOrd="0" presId="urn:microsoft.com/office/officeart/2005/8/layout/hList7"/>
    <dgm:cxn modelId="{BDF5587D-4E71-4C9C-8781-4B8F7543548A}" type="presParOf" srcId="{58A83387-F35D-4840-B127-C28954D5E1F4}" destId="{9D3A7740-80C3-4E01-A5ED-FF5084E62BB9}" srcOrd="5" destOrd="0" presId="urn:microsoft.com/office/officeart/2005/8/layout/hList7"/>
    <dgm:cxn modelId="{4C9D5732-6F36-40E5-AE1F-67DD4C297AB6}" type="presParOf" srcId="{58A83387-F35D-4840-B127-C28954D5E1F4}" destId="{E8184AC4-3A6A-480A-A0E1-864D2FA0DFDE}" srcOrd="6" destOrd="0" presId="urn:microsoft.com/office/officeart/2005/8/layout/hList7"/>
    <dgm:cxn modelId="{3EDAA221-82AA-49CC-BC3A-7C09B4407247}" type="presParOf" srcId="{E8184AC4-3A6A-480A-A0E1-864D2FA0DFDE}" destId="{9FA81681-7CE2-4306-A3BC-CB2E128FAF19}" srcOrd="0" destOrd="0" presId="urn:microsoft.com/office/officeart/2005/8/layout/hList7"/>
    <dgm:cxn modelId="{6224AEF5-DF71-4F07-9986-E99569F662A4}" type="presParOf" srcId="{E8184AC4-3A6A-480A-A0E1-864D2FA0DFDE}" destId="{DBEA2895-6D25-4A59-8580-308FB45A199C}" srcOrd="1" destOrd="0" presId="urn:microsoft.com/office/officeart/2005/8/layout/hList7"/>
    <dgm:cxn modelId="{4FD3C4C5-1C5F-411C-8D6F-4B16AE0F06E1}" type="presParOf" srcId="{E8184AC4-3A6A-480A-A0E1-864D2FA0DFDE}" destId="{E4005588-DAAF-4988-B5BD-4433738755E7}" srcOrd="2" destOrd="0" presId="urn:microsoft.com/office/officeart/2005/8/layout/hList7"/>
    <dgm:cxn modelId="{2AD4D282-BBA9-4C1E-B38C-81100309ACF4}" type="presParOf" srcId="{E8184AC4-3A6A-480A-A0E1-864D2FA0DFDE}" destId="{D6E6CE41-647F-4801-BCD0-A42B7AD0832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2DF5B-1F86-4A34-8F4D-C7ECBBAE9D0B}" type="doc">
      <dgm:prSet loTypeId="urn:microsoft.com/office/officeart/2005/8/layout/hList7" loCatId="list" qsTypeId="urn:microsoft.com/office/officeart/2005/8/quickstyle/simple1" qsCatId="simple" csTypeId="urn:microsoft.com/office/officeart/2005/8/colors/accent1_2" csCatId="accent1" phldr="1"/>
      <dgm:spPr/>
    </dgm:pt>
    <dgm:pt modelId="{88C01FF2-CD8C-46D2-A5ED-609422B3FDBF}">
      <dgm:prSet phldrT="[Text]"/>
      <dgm:spPr>
        <a:solidFill>
          <a:srgbClr val="5CC9E3"/>
        </a:solidFill>
      </dgm:spPr>
      <dgm:t>
        <a:bodyPr/>
        <a:lstStyle/>
        <a:p>
          <a:r>
            <a:rPr lang="en-GB" b="1" dirty="0" smtClean="0">
              <a:solidFill>
                <a:schemeClr val="tx1"/>
              </a:solidFill>
              <a:latin typeface="Arial" panose="020B0604020202020204" pitchFamily="34" charset="0"/>
              <a:cs typeface="Arial" panose="020B0604020202020204" pitchFamily="34" charset="0"/>
            </a:rPr>
            <a:t>Definition </a:t>
          </a:r>
          <a:r>
            <a:rPr lang="en-GB" dirty="0">
              <a:solidFill>
                <a:schemeClr val="tx1"/>
              </a:solidFill>
              <a:latin typeface="Arial" panose="020B0604020202020204" pitchFamily="34" charset="0"/>
              <a:cs typeface="Arial" panose="020B0604020202020204" pitchFamily="34" charset="0"/>
            </a:rPr>
            <a:t>of </a:t>
          </a:r>
          <a:r>
            <a:rPr lang="en-GB" dirty="0" smtClean="0">
              <a:solidFill>
                <a:schemeClr val="tx1"/>
              </a:solidFill>
              <a:latin typeface="Arial" panose="020B0604020202020204" pitchFamily="34" charset="0"/>
              <a:cs typeface="Arial" panose="020B0604020202020204" pitchFamily="34" charset="0"/>
            </a:rPr>
            <a:t>‘child </a:t>
          </a:r>
          <a:r>
            <a:rPr lang="en-GB" dirty="0">
              <a:solidFill>
                <a:schemeClr val="tx1"/>
              </a:solidFill>
              <a:latin typeface="Arial" panose="020B0604020202020204" pitchFamily="34" charset="0"/>
              <a:cs typeface="Arial" panose="020B0604020202020204" pitchFamily="34" charset="0"/>
            </a:rPr>
            <a:t>at </a:t>
          </a:r>
          <a:r>
            <a:rPr lang="en-GB" dirty="0" smtClean="0">
              <a:solidFill>
                <a:schemeClr val="tx1"/>
              </a:solidFill>
              <a:latin typeface="Arial" panose="020B0604020202020204" pitchFamily="34" charset="0"/>
              <a:cs typeface="Arial" panose="020B0604020202020204" pitchFamily="34" charset="0"/>
            </a:rPr>
            <a:t>risk’</a:t>
          </a:r>
          <a:endParaRPr lang="en-GB" dirty="0">
            <a:solidFill>
              <a:schemeClr val="tx1"/>
            </a:solidFill>
            <a:latin typeface="Arial" panose="020B0604020202020204" pitchFamily="34" charset="0"/>
            <a:cs typeface="Arial" panose="020B0604020202020204" pitchFamily="34" charset="0"/>
          </a:endParaRPr>
        </a:p>
      </dgm:t>
    </dgm:pt>
    <dgm:pt modelId="{1A175025-2EF9-4AC7-828B-64250F48C5AC}" type="parTrans" cxnId="{B2436641-6B7B-4D1C-B6C2-D7E155A54647}">
      <dgm:prSet/>
      <dgm:spPr/>
      <dgm:t>
        <a:bodyPr/>
        <a:lstStyle/>
        <a:p>
          <a:endParaRPr lang="en-GB"/>
        </a:p>
      </dgm:t>
    </dgm:pt>
    <dgm:pt modelId="{E679CC25-B4B1-4F67-8030-E4AA135C6ACC}" type="sibTrans" cxnId="{B2436641-6B7B-4D1C-B6C2-D7E155A54647}">
      <dgm:prSet/>
      <dgm:spPr/>
      <dgm:t>
        <a:bodyPr/>
        <a:lstStyle/>
        <a:p>
          <a:endParaRPr lang="en-GB"/>
        </a:p>
      </dgm:t>
    </dgm:pt>
    <dgm:pt modelId="{19DA4914-5396-4C64-8DCC-B6BB80539F57}">
      <dgm:prSet phldrT="[Text]"/>
      <dgm:spPr>
        <a:solidFill>
          <a:srgbClr val="85C441"/>
        </a:solidFill>
      </dgm:spPr>
      <dgm:t>
        <a:bodyPr/>
        <a:lstStyle/>
        <a:p>
          <a:r>
            <a:rPr lang="en-GB" dirty="0" smtClean="0">
              <a:solidFill>
                <a:schemeClr val="tx1"/>
              </a:solidFill>
              <a:latin typeface="Arial" panose="020B0604020202020204" pitchFamily="34" charset="0"/>
              <a:cs typeface="Arial" panose="020B0604020202020204" pitchFamily="34" charset="0"/>
            </a:rPr>
            <a:t>Local </a:t>
          </a:r>
          <a:r>
            <a:rPr lang="en-GB" dirty="0">
              <a:solidFill>
                <a:schemeClr val="tx1"/>
              </a:solidFill>
              <a:latin typeface="Arial" panose="020B0604020202020204" pitchFamily="34" charset="0"/>
              <a:cs typeface="Arial" panose="020B0604020202020204" pitchFamily="34" charset="0"/>
            </a:rPr>
            <a:t>authorities to </a:t>
          </a:r>
          <a:r>
            <a:rPr lang="en-GB" b="1" dirty="0">
              <a:solidFill>
                <a:schemeClr val="tx1"/>
              </a:solidFill>
              <a:latin typeface="Arial" panose="020B0604020202020204" pitchFamily="34" charset="0"/>
              <a:cs typeface="Arial" panose="020B0604020202020204" pitchFamily="34" charset="0"/>
            </a:rPr>
            <a:t>make </a:t>
          </a:r>
          <a:r>
            <a:rPr lang="en-GB" b="1" dirty="0" smtClean="0">
              <a:solidFill>
                <a:schemeClr val="tx1"/>
              </a:solidFill>
              <a:latin typeface="Arial" panose="020B0604020202020204" pitchFamily="34" charset="0"/>
              <a:cs typeface="Arial" panose="020B0604020202020204" pitchFamily="34" charset="0"/>
            </a:rPr>
            <a:t>enquiries </a:t>
          </a:r>
          <a:r>
            <a:rPr lang="en-GB" dirty="0" smtClean="0">
              <a:solidFill>
                <a:schemeClr val="tx1"/>
              </a:solidFill>
              <a:latin typeface="Arial" panose="020B0604020202020204" pitchFamily="34" charset="0"/>
              <a:cs typeface="Arial" panose="020B0604020202020204" pitchFamily="34" charset="0"/>
            </a:rPr>
            <a:t>– link into </a:t>
          </a:r>
          <a:r>
            <a:rPr lang="en-GB" b="1" dirty="0" smtClean="0">
              <a:solidFill>
                <a:schemeClr val="tx1"/>
              </a:solidFill>
              <a:latin typeface="Arial" panose="020B0604020202020204" pitchFamily="34" charset="0"/>
              <a:cs typeface="Arial" panose="020B0604020202020204" pitchFamily="34" charset="0"/>
            </a:rPr>
            <a:t>Children Act 1989 s47</a:t>
          </a:r>
          <a:endParaRPr lang="en-GB" b="1" dirty="0">
            <a:solidFill>
              <a:schemeClr val="tx1"/>
            </a:solidFill>
            <a:latin typeface="Arial" panose="020B0604020202020204" pitchFamily="34" charset="0"/>
            <a:cs typeface="Arial" panose="020B0604020202020204" pitchFamily="34" charset="0"/>
          </a:endParaRPr>
        </a:p>
      </dgm:t>
    </dgm:pt>
    <dgm:pt modelId="{C4F3DB29-027E-4E45-A1D0-D8F464826B9E}" type="parTrans" cxnId="{41B160AA-C84D-4C41-8607-8F6C6E133700}">
      <dgm:prSet/>
      <dgm:spPr/>
      <dgm:t>
        <a:bodyPr/>
        <a:lstStyle/>
        <a:p>
          <a:endParaRPr lang="en-GB"/>
        </a:p>
      </dgm:t>
    </dgm:pt>
    <dgm:pt modelId="{E99E40A2-1C73-48E5-A376-27A6914513CC}" type="sibTrans" cxnId="{41B160AA-C84D-4C41-8607-8F6C6E133700}">
      <dgm:prSet/>
      <dgm:spPr/>
      <dgm:t>
        <a:bodyPr/>
        <a:lstStyle/>
        <a:p>
          <a:endParaRPr lang="en-GB"/>
        </a:p>
      </dgm:t>
    </dgm:pt>
    <dgm:pt modelId="{726ADFCC-32C7-4D69-A78C-FE77261F97A8}">
      <dgm:prSet phldrT="[Text]"/>
      <dgm:spPr>
        <a:solidFill>
          <a:srgbClr val="FFC000"/>
        </a:solidFill>
      </dgm:spPr>
      <dgm:t>
        <a:bodyPr/>
        <a:lstStyle/>
        <a:p>
          <a:r>
            <a:rPr lang="en-GB" b="1" dirty="0" smtClean="0">
              <a:solidFill>
                <a:schemeClr val="tx1"/>
              </a:solidFill>
              <a:latin typeface="Arial" panose="020B0604020202020204" pitchFamily="34" charset="0"/>
              <a:cs typeface="Arial" panose="020B0604020202020204" pitchFamily="34" charset="0"/>
            </a:rPr>
            <a:t>Duty</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for </a:t>
          </a:r>
          <a:r>
            <a:rPr lang="en-GB" dirty="0" smtClean="0">
              <a:solidFill>
                <a:schemeClr val="tx1"/>
              </a:solidFill>
              <a:latin typeface="Arial" panose="020B0604020202020204" pitchFamily="34" charset="0"/>
              <a:cs typeface="Arial" panose="020B0604020202020204" pitchFamily="34" charset="0"/>
            </a:rPr>
            <a:t>relevant </a:t>
          </a:r>
          <a:r>
            <a:rPr lang="en-GB" dirty="0">
              <a:solidFill>
                <a:schemeClr val="tx1"/>
              </a:solidFill>
              <a:latin typeface="Arial" panose="020B0604020202020204" pitchFamily="34" charset="0"/>
              <a:cs typeface="Arial" panose="020B0604020202020204" pitchFamily="34" charset="0"/>
            </a:rPr>
            <a:t>partners </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to </a:t>
          </a:r>
          <a:r>
            <a:rPr lang="en-GB" dirty="0">
              <a:solidFill>
                <a:schemeClr val="tx1"/>
              </a:solidFill>
              <a:latin typeface="Arial" panose="020B0604020202020204" pitchFamily="34" charset="0"/>
              <a:cs typeface="Arial" panose="020B0604020202020204" pitchFamily="34" charset="0"/>
            </a:rPr>
            <a:t>report </a:t>
          </a:r>
          <a:r>
            <a:rPr lang="en-GB" dirty="0" smtClean="0">
              <a:solidFill>
                <a:schemeClr val="tx1"/>
              </a:solidFill>
              <a:latin typeface="Arial" panose="020B0604020202020204" pitchFamily="34" charset="0"/>
              <a:cs typeface="Arial" panose="020B0604020202020204" pitchFamily="34" charset="0"/>
            </a:rPr>
            <a:t>children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at risk</a:t>
          </a:r>
          <a:endParaRPr lang="en-GB" dirty="0">
            <a:solidFill>
              <a:schemeClr val="tx1"/>
            </a:solidFill>
            <a:latin typeface="Arial" panose="020B0604020202020204" pitchFamily="34" charset="0"/>
            <a:cs typeface="Arial" panose="020B0604020202020204" pitchFamily="34" charset="0"/>
          </a:endParaRPr>
        </a:p>
      </dgm:t>
    </dgm:pt>
    <dgm:pt modelId="{BA4C1F67-6AB6-426C-889B-84FF1BAD28B9}" type="parTrans" cxnId="{B053214E-B0FD-4541-86E6-123812220068}">
      <dgm:prSet/>
      <dgm:spPr/>
      <dgm:t>
        <a:bodyPr/>
        <a:lstStyle/>
        <a:p>
          <a:endParaRPr lang="en-GB"/>
        </a:p>
      </dgm:t>
    </dgm:pt>
    <dgm:pt modelId="{CE01D2EB-BCF5-45D3-A015-D6329BC60645}" type="sibTrans" cxnId="{B053214E-B0FD-4541-86E6-123812220068}">
      <dgm:prSet/>
      <dgm:spPr/>
      <dgm:t>
        <a:bodyPr/>
        <a:lstStyle/>
        <a:p>
          <a:endParaRPr lang="en-GB"/>
        </a:p>
      </dgm:t>
    </dgm:pt>
    <dgm:pt modelId="{40D7356E-0C39-4099-AB5E-4DFBF94969A4}" type="pres">
      <dgm:prSet presAssocID="{4C82DF5B-1F86-4A34-8F4D-C7ECBBAE9D0B}" presName="Name0" presStyleCnt="0">
        <dgm:presLayoutVars>
          <dgm:dir/>
          <dgm:resizeHandles val="exact"/>
        </dgm:presLayoutVars>
      </dgm:prSet>
      <dgm:spPr/>
    </dgm:pt>
    <dgm:pt modelId="{373236EB-5A20-4EC4-9A12-4CC77A04FDA6}" type="pres">
      <dgm:prSet presAssocID="{4C82DF5B-1F86-4A34-8F4D-C7ECBBAE9D0B}" presName="fgShape" presStyleLbl="fgShp" presStyleIdx="0" presStyleCnt="1"/>
      <dgm:spPr>
        <a:solidFill>
          <a:srgbClr val="ED1E87"/>
        </a:solidFill>
      </dgm:spPr>
    </dgm:pt>
    <dgm:pt modelId="{58A83387-F35D-4840-B127-C28954D5E1F4}" type="pres">
      <dgm:prSet presAssocID="{4C82DF5B-1F86-4A34-8F4D-C7ECBBAE9D0B}" presName="linComp" presStyleCnt="0"/>
      <dgm:spPr/>
    </dgm:pt>
    <dgm:pt modelId="{FFC94410-6098-4EC2-B96D-F113A5CCBD6C}" type="pres">
      <dgm:prSet presAssocID="{88C01FF2-CD8C-46D2-A5ED-609422B3FDBF}" presName="compNode" presStyleCnt="0"/>
      <dgm:spPr/>
    </dgm:pt>
    <dgm:pt modelId="{348CFBFD-5417-4154-B991-85CDE7B5207D}" type="pres">
      <dgm:prSet presAssocID="{88C01FF2-CD8C-46D2-A5ED-609422B3FDBF}" presName="bkgdShape" presStyleLbl="node1" presStyleIdx="0" presStyleCnt="3"/>
      <dgm:spPr/>
      <dgm:t>
        <a:bodyPr/>
        <a:lstStyle/>
        <a:p>
          <a:endParaRPr lang="en-GB"/>
        </a:p>
      </dgm:t>
    </dgm:pt>
    <dgm:pt modelId="{EFABA345-D997-4DF3-99FA-2F221944B1BE}" type="pres">
      <dgm:prSet presAssocID="{88C01FF2-CD8C-46D2-A5ED-609422B3FDBF}" presName="nodeTx" presStyleLbl="node1" presStyleIdx="0" presStyleCnt="3">
        <dgm:presLayoutVars>
          <dgm:bulletEnabled val="1"/>
        </dgm:presLayoutVars>
      </dgm:prSet>
      <dgm:spPr/>
      <dgm:t>
        <a:bodyPr/>
        <a:lstStyle/>
        <a:p>
          <a:endParaRPr lang="en-GB"/>
        </a:p>
      </dgm:t>
    </dgm:pt>
    <dgm:pt modelId="{3352E09D-CD21-4943-B88F-D3149CCF60E3}" type="pres">
      <dgm:prSet presAssocID="{88C01FF2-CD8C-46D2-A5ED-609422B3FDBF}" presName="invisiNode" presStyleLbl="node1" presStyleIdx="0" presStyleCnt="3"/>
      <dgm:spPr/>
    </dgm:pt>
    <dgm:pt modelId="{390B0E57-01C5-4006-A124-D6E149C91B4C}" type="pres">
      <dgm:prSet presAssocID="{88C01FF2-CD8C-46D2-A5ED-609422B3FDBF}" presName="imagNode" presStyleLbl="fgImgPlace1" presStyleIdx="0" presStyleCnt="3" custLinFactNeighborX="19814"/>
      <dgm:spPr>
        <a:blipFill rotWithShape="1">
          <a:blip xmlns:r="http://schemas.openxmlformats.org/officeDocument/2006/relationships" r:embed="rId1"/>
          <a:stretch>
            <a:fillRect/>
          </a:stretch>
        </a:blipFill>
      </dgm:spPr>
      <dgm:t>
        <a:bodyPr/>
        <a:lstStyle/>
        <a:p>
          <a:endParaRPr lang="en-GB"/>
        </a:p>
      </dgm:t>
      <dgm:extLst>
        <a:ext uri="{E40237B7-FDA0-4F09-8148-C483321AD2D9}">
          <dgm14:cNvPr xmlns:dgm14="http://schemas.microsoft.com/office/drawing/2010/diagram" id="0" name="" title="Stack of books"/>
        </a:ext>
      </dgm:extLst>
    </dgm:pt>
    <dgm:pt modelId="{A84A915C-F0DA-4C10-A759-8927A58F8129}" type="pres">
      <dgm:prSet presAssocID="{E679CC25-B4B1-4F67-8030-E4AA135C6ACC}" presName="sibTrans" presStyleLbl="sibTrans2D1" presStyleIdx="0" presStyleCnt="0"/>
      <dgm:spPr/>
      <dgm:t>
        <a:bodyPr/>
        <a:lstStyle/>
        <a:p>
          <a:endParaRPr lang="en-GB"/>
        </a:p>
      </dgm:t>
    </dgm:pt>
    <dgm:pt modelId="{652C48E2-29F3-40E0-A076-B4A1D0F90F3A}" type="pres">
      <dgm:prSet presAssocID="{19DA4914-5396-4C64-8DCC-B6BB80539F57}" presName="compNode" presStyleCnt="0"/>
      <dgm:spPr/>
    </dgm:pt>
    <dgm:pt modelId="{8C4B31DF-D430-4C99-98C7-20D13C123C04}" type="pres">
      <dgm:prSet presAssocID="{19DA4914-5396-4C64-8DCC-B6BB80539F57}" presName="bkgdShape" presStyleLbl="node1" presStyleIdx="1" presStyleCnt="3" custLinFactX="5912" custLinFactNeighborX="100000"/>
      <dgm:spPr/>
      <dgm:t>
        <a:bodyPr/>
        <a:lstStyle/>
        <a:p>
          <a:endParaRPr lang="en-GB"/>
        </a:p>
      </dgm:t>
    </dgm:pt>
    <dgm:pt modelId="{4BD26D29-FD6F-427E-8527-3F4C59CE5D4C}" type="pres">
      <dgm:prSet presAssocID="{19DA4914-5396-4C64-8DCC-B6BB80539F57}" presName="nodeTx" presStyleLbl="node1" presStyleIdx="1" presStyleCnt="3">
        <dgm:presLayoutVars>
          <dgm:bulletEnabled val="1"/>
        </dgm:presLayoutVars>
      </dgm:prSet>
      <dgm:spPr/>
      <dgm:t>
        <a:bodyPr/>
        <a:lstStyle/>
        <a:p>
          <a:endParaRPr lang="en-GB"/>
        </a:p>
      </dgm:t>
    </dgm:pt>
    <dgm:pt modelId="{DB795D8F-5700-466D-BD2B-B943C5582B8F}" type="pres">
      <dgm:prSet presAssocID="{19DA4914-5396-4C64-8DCC-B6BB80539F57}" presName="invisiNode" presStyleLbl="node1" presStyleIdx="1" presStyleCnt="3"/>
      <dgm:spPr/>
    </dgm:pt>
    <dgm:pt modelId="{E0935B9E-5ABF-4844-8DD3-25481CE67788}" type="pres">
      <dgm:prSet presAssocID="{19DA4914-5396-4C64-8DCC-B6BB80539F57}" presName="imagNode" presStyleLbl="fgImgPlace1" presStyleIdx="1" presStyleCnt="3" custLinFactX="100000" custLinFactNeighborX="109806" custLinFactNeighborY="4227"/>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Picture of Children Act"/>
        </a:ext>
      </dgm:extLst>
    </dgm:pt>
    <dgm:pt modelId="{F2551BE6-CB48-43BC-ACD7-302A330443BB}" type="pres">
      <dgm:prSet presAssocID="{E99E40A2-1C73-48E5-A376-27A6914513CC}" presName="sibTrans" presStyleLbl="sibTrans2D1" presStyleIdx="0" presStyleCnt="0"/>
      <dgm:spPr/>
      <dgm:t>
        <a:bodyPr/>
        <a:lstStyle/>
        <a:p>
          <a:endParaRPr lang="en-GB"/>
        </a:p>
      </dgm:t>
    </dgm:pt>
    <dgm:pt modelId="{66C0CAA7-C743-49E7-87E3-8490535787AA}" type="pres">
      <dgm:prSet presAssocID="{726ADFCC-32C7-4D69-A78C-FE77261F97A8}" presName="compNode" presStyleCnt="0"/>
      <dgm:spPr/>
    </dgm:pt>
    <dgm:pt modelId="{A5A45849-253F-4211-9DEE-6B934166ABD1}" type="pres">
      <dgm:prSet presAssocID="{726ADFCC-32C7-4D69-A78C-FE77261F97A8}" presName="bkgdShape" presStyleLbl="node1" presStyleIdx="2" presStyleCnt="3" custLinFactX="-2479" custLinFactNeighborX="-100000"/>
      <dgm:spPr/>
      <dgm:t>
        <a:bodyPr/>
        <a:lstStyle/>
        <a:p>
          <a:endParaRPr lang="en-GB"/>
        </a:p>
      </dgm:t>
    </dgm:pt>
    <dgm:pt modelId="{BEE4B1E0-448F-4CF2-922F-8FD3D09B199A}" type="pres">
      <dgm:prSet presAssocID="{726ADFCC-32C7-4D69-A78C-FE77261F97A8}" presName="nodeTx" presStyleLbl="node1" presStyleIdx="2" presStyleCnt="3">
        <dgm:presLayoutVars>
          <dgm:bulletEnabled val="1"/>
        </dgm:presLayoutVars>
      </dgm:prSet>
      <dgm:spPr/>
      <dgm:t>
        <a:bodyPr/>
        <a:lstStyle/>
        <a:p>
          <a:endParaRPr lang="en-GB"/>
        </a:p>
      </dgm:t>
    </dgm:pt>
    <dgm:pt modelId="{068F466C-A6BA-4287-9D4E-035C66F39CB9}" type="pres">
      <dgm:prSet presAssocID="{726ADFCC-32C7-4D69-A78C-FE77261F97A8}" presName="invisiNode" presStyleLbl="node1" presStyleIdx="2" presStyleCnt="3"/>
      <dgm:spPr/>
    </dgm:pt>
    <dgm:pt modelId="{65FADEA3-0691-4B4A-AC3A-7FBC87C5618A}" type="pres">
      <dgm:prSet presAssocID="{726ADFCC-32C7-4D69-A78C-FE77261F97A8}" presName="imagNode" presStyleLbl="fgImgPlace1" presStyleIdx="2" presStyleCnt="3" custLinFactX="-85924" custLinFactNeighborX="-100000" custLinFactNeighborY="670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title="Report it"/>
        </a:ext>
      </dgm:extLst>
    </dgm:pt>
  </dgm:ptLst>
  <dgm:cxnLst>
    <dgm:cxn modelId="{5B93E0DB-3A05-4596-996E-26188A92F4DB}" type="presOf" srcId="{E679CC25-B4B1-4F67-8030-E4AA135C6ACC}" destId="{A84A915C-F0DA-4C10-A759-8927A58F8129}" srcOrd="0" destOrd="0" presId="urn:microsoft.com/office/officeart/2005/8/layout/hList7"/>
    <dgm:cxn modelId="{D9BB1947-4690-4161-8B4E-2E700BEEBA8E}" type="presOf" srcId="{88C01FF2-CD8C-46D2-A5ED-609422B3FDBF}" destId="{348CFBFD-5417-4154-B991-85CDE7B5207D}" srcOrd="0" destOrd="0" presId="urn:microsoft.com/office/officeart/2005/8/layout/hList7"/>
    <dgm:cxn modelId="{A47F70D4-F087-4BFB-BD23-E7F9AB1E7A72}" type="presOf" srcId="{88C01FF2-CD8C-46D2-A5ED-609422B3FDBF}" destId="{EFABA345-D997-4DF3-99FA-2F221944B1BE}" srcOrd="1" destOrd="0" presId="urn:microsoft.com/office/officeart/2005/8/layout/hList7"/>
    <dgm:cxn modelId="{41B160AA-C84D-4C41-8607-8F6C6E133700}" srcId="{4C82DF5B-1F86-4A34-8F4D-C7ECBBAE9D0B}" destId="{19DA4914-5396-4C64-8DCC-B6BB80539F57}" srcOrd="1" destOrd="0" parTransId="{C4F3DB29-027E-4E45-A1D0-D8F464826B9E}" sibTransId="{E99E40A2-1C73-48E5-A376-27A6914513CC}"/>
    <dgm:cxn modelId="{F4B0C0A9-73C7-45C8-9192-B3A75921776C}" type="presOf" srcId="{19DA4914-5396-4C64-8DCC-B6BB80539F57}" destId="{4BD26D29-FD6F-427E-8527-3F4C59CE5D4C}" srcOrd="1" destOrd="0" presId="urn:microsoft.com/office/officeart/2005/8/layout/hList7"/>
    <dgm:cxn modelId="{EE21E79F-DA89-481D-A8EC-2EEB522C55F2}" type="presOf" srcId="{E99E40A2-1C73-48E5-A376-27A6914513CC}" destId="{F2551BE6-CB48-43BC-ACD7-302A330443BB}" srcOrd="0" destOrd="0" presId="urn:microsoft.com/office/officeart/2005/8/layout/hList7"/>
    <dgm:cxn modelId="{E9846C70-EC14-4F9D-A16F-18B402734510}" type="presOf" srcId="{726ADFCC-32C7-4D69-A78C-FE77261F97A8}" destId="{A5A45849-253F-4211-9DEE-6B934166ABD1}" srcOrd="0" destOrd="0" presId="urn:microsoft.com/office/officeart/2005/8/layout/hList7"/>
    <dgm:cxn modelId="{212A110F-9150-448D-9FD8-8798C450729F}" type="presOf" srcId="{19DA4914-5396-4C64-8DCC-B6BB80539F57}" destId="{8C4B31DF-D430-4C99-98C7-20D13C123C04}" srcOrd="0" destOrd="0" presId="urn:microsoft.com/office/officeart/2005/8/layout/hList7"/>
    <dgm:cxn modelId="{B053214E-B0FD-4541-86E6-123812220068}" srcId="{4C82DF5B-1F86-4A34-8F4D-C7ECBBAE9D0B}" destId="{726ADFCC-32C7-4D69-A78C-FE77261F97A8}" srcOrd="2" destOrd="0" parTransId="{BA4C1F67-6AB6-426C-889B-84FF1BAD28B9}" sibTransId="{CE01D2EB-BCF5-45D3-A015-D6329BC60645}"/>
    <dgm:cxn modelId="{12FBFFAB-1613-41AB-B196-96BA5A39C922}" type="presOf" srcId="{4C82DF5B-1F86-4A34-8F4D-C7ECBBAE9D0B}" destId="{40D7356E-0C39-4099-AB5E-4DFBF94969A4}" srcOrd="0" destOrd="0" presId="urn:microsoft.com/office/officeart/2005/8/layout/hList7"/>
    <dgm:cxn modelId="{B2436641-6B7B-4D1C-B6C2-D7E155A54647}" srcId="{4C82DF5B-1F86-4A34-8F4D-C7ECBBAE9D0B}" destId="{88C01FF2-CD8C-46D2-A5ED-609422B3FDBF}" srcOrd="0" destOrd="0" parTransId="{1A175025-2EF9-4AC7-828B-64250F48C5AC}" sibTransId="{E679CC25-B4B1-4F67-8030-E4AA135C6ACC}"/>
    <dgm:cxn modelId="{3DFE2EF5-EDCF-4D1B-8A4B-6049E34293CD}" type="presOf" srcId="{726ADFCC-32C7-4D69-A78C-FE77261F97A8}" destId="{BEE4B1E0-448F-4CF2-922F-8FD3D09B199A}" srcOrd="1" destOrd="0" presId="urn:microsoft.com/office/officeart/2005/8/layout/hList7"/>
    <dgm:cxn modelId="{6AB7DDE4-88A5-4D38-AB5B-3165543F9CA6}" type="presParOf" srcId="{40D7356E-0C39-4099-AB5E-4DFBF94969A4}" destId="{373236EB-5A20-4EC4-9A12-4CC77A04FDA6}" srcOrd="0" destOrd="0" presId="urn:microsoft.com/office/officeart/2005/8/layout/hList7"/>
    <dgm:cxn modelId="{E192BE4C-D34F-4D55-89B5-271488D70A08}" type="presParOf" srcId="{40D7356E-0C39-4099-AB5E-4DFBF94969A4}" destId="{58A83387-F35D-4840-B127-C28954D5E1F4}" srcOrd="1" destOrd="0" presId="urn:microsoft.com/office/officeart/2005/8/layout/hList7"/>
    <dgm:cxn modelId="{8CF6F82A-EA44-4004-B509-279C96D30154}" type="presParOf" srcId="{58A83387-F35D-4840-B127-C28954D5E1F4}" destId="{FFC94410-6098-4EC2-B96D-F113A5CCBD6C}" srcOrd="0" destOrd="0" presId="urn:microsoft.com/office/officeart/2005/8/layout/hList7"/>
    <dgm:cxn modelId="{EDC272E7-84BE-4EF7-8BF8-D15C85F9B079}" type="presParOf" srcId="{FFC94410-6098-4EC2-B96D-F113A5CCBD6C}" destId="{348CFBFD-5417-4154-B991-85CDE7B5207D}" srcOrd="0" destOrd="0" presId="urn:microsoft.com/office/officeart/2005/8/layout/hList7"/>
    <dgm:cxn modelId="{57230C7A-14BE-409A-8053-A053A744E9C5}" type="presParOf" srcId="{FFC94410-6098-4EC2-B96D-F113A5CCBD6C}" destId="{EFABA345-D997-4DF3-99FA-2F221944B1BE}" srcOrd="1" destOrd="0" presId="urn:microsoft.com/office/officeart/2005/8/layout/hList7"/>
    <dgm:cxn modelId="{E075A1A0-46F3-4058-9D61-4268B7EA05E7}" type="presParOf" srcId="{FFC94410-6098-4EC2-B96D-F113A5CCBD6C}" destId="{3352E09D-CD21-4943-B88F-D3149CCF60E3}" srcOrd="2" destOrd="0" presId="urn:microsoft.com/office/officeart/2005/8/layout/hList7"/>
    <dgm:cxn modelId="{20072A53-C8DE-44DB-B215-492B00D994C8}" type="presParOf" srcId="{FFC94410-6098-4EC2-B96D-F113A5CCBD6C}" destId="{390B0E57-01C5-4006-A124-D6E149C91B4C}" srcOrd="3" destOrd="0" presId="urn:microsoft.com/office/officeart/2005/8/layout/hList7"/>
    <dgm:cxn modelId="{73CE46BC-4EF6-425E-83F5-119891E41ED6}" type="presParOf" srcId="{58A83387-F35D-4840-B127-C28954D5E1F4}" destId="{A84A915C-F0DA-4C10-A759-8927A58F8129}" srcOrd="1" destOrd="0" presId="urn:microsoft.com/office/officeart/2005/8/layout/hList7"/>
    <dgm:cxn modelId="{7ACD4230-6DA5-40DA-944A-57FDCEE3563C}" type="presParOf" srcId="{58A83387-F35D-4840-B127-C28954D5E1F4}" destId="{652C48E2-29F3-40E0-A076-B4A1D0F90F3A}" srcOrd="2" destOrd="0" presId="urn:microsoft.com/office/officeart/2005/8/layout/hList7"/>
    <dgm:cxn modelId="{96CA749E-7FA5-4528-A721-09995BFE954B}" type="presParOf" srcId="{652C48E2-29F3-40E0-A076-B4A1D0F90F3A}" destId="{8C4B31DF-D430-4C99-98C7-20D13C123C04}" srcOrd="0" destOrd="0" presId="urn:microsoft.com/office/officeart/2005/8/layout/hList7"/>
    <dgm:cxn modelId="{8CCF29E0-CC9E-486C-AD92-DB0D0ACD4FC7}" type="presParOf" srcId="{652C48E2-29F3-40E0-A076-B4A1D0F90F3A}" destId="{4BD26D29-FD6F-427E-8527-3F4C59CE5D4C}" srcOrd="1" destOrd="0" presId="urn:microsoft.com/office/officeart/2005/8/layout/hList7"/>
    <dgm:cxn modelId="{A06E2A51-B522-406E-B6A3-0070334E9C32}" type="presParOf" srcId="{652C48E2-29F3-40E0-A076-B4A1D0F90F3A}" destId="{DB795D8F-5700-466D-BD2B-B943C5582B8F}" srcOrd="2" destOrd="0" presId="urn:microsoft.com/office/officeart/2005/8/layout/hList7"/>
    <dgm:cxn modelId="{D9DB89FD-BC59-4C17-9C0C-26B16E425628}" type="presParOf" srcId="{652C48E2-29F3-40E0-A076-B4A1D0F90F3A}" destId="{E0935B9E-5ABF-4844-8DD3-25481CE67788}" srcOrd="3" destOrd="0" presId="urn:microsoft.com/office/officeart/2005/8/layout/hList7"/>
    <dgm:cxn modelId="{7355AD16-8B50-4433-813A-FA70ACDAFD94}" type="presParOf" srcId="{58A83387-F35D-4840-B127-C28954D5E1F4}" destId="{F2551BE6-CB48-43BC-ACD7-302A330443BB}" srcOrd="3" destOrd="0" presId="urn:microsoft.com/office/officeart/2005/8/layout/hList7"/>
    <dgm:cxn modelId="{BFA048D2-4B55-45C1-BC28-3061FA87ADCE}" type="presParOf" srcId="{58A83387-F35D-4840-B127-C28954D5E1F4}" destId="{66C0CAA7-C743-49E7-87E3-8490535787AA}" srcOrd="4" destOrd="0" presId="urn:microsoft.com/office/officeart/2005/8/layout/hList7"/>
    <dgm:cxn modelId="{4E82BD17-2235-4D61-ABA7-AD578D255E4B}" type="presParOf" srcId="{66C0CAA7-C743-49E7-87E3-8490535787AA}" destId="{A5A45849-253F-4211-9DEE-6B934166ABD1}" srcOrd="0" destOrd="0" presId="urn:microsoft.com/office/officeart/2005/8/layout/hList7"/>
    <dgm:cxn modelId="{36F413CB-ED09-47F6-A7A7-AA401482CA27}" type="presParOf" srcId="{66C0CAA7-C743-49E7-87E3-8490535787AA}" destId="{BEE4B1E0-448F-4CF2-922F-8FD3D09B199A}" srcOrd="1" destOrd="0" presId="urn:microsoft.com/office/officeart/2005/8/layout/hList7"/>
    <dgm:cxn modelId="{6B8FB038-6F31-4F30-81F9-5C3FAA257183}" type="presParOf" srcId="{66C0CAA7-C743-49E7-87E3-8490535787AA}" destId="{068F466C-A6BA-4287-9D4E-035C66F39CB9}" srcOrd="2" destOrd="0" presId="urn:microsoft.com/office/officeart/2005/8/layout/hList7"/>
    <dgm:cxn modelId="{4DD38139-403C-4302-AC6B-F8D7B44EA772}" type="presParOf" srcId="{66C0CAA7-C743-49E7-87E3-8490535787AA}" destId="{65FADEA3-0691-4B4A-AC3A-7FBC87C5618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F2F66-DA13-48DA-BDE6-66C462D6B624}">
      <dsp:nvSpPr>
        <dsp:cNvPr id="0" name=""/>
        <dsp:cNvSpPr/>
      </dsp:nvSpPr>
      <dsp:spPr>
        <a:xfrm>
          <a:off x="366" y="2392"/>
          <a:ext cx="6696011" cy="1335945"/>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Overarching duties and links to other parts of the Act</a:t>
          </a:r>
          <a:endParaRPr lang="en-GB" sz="2400" kern="1200" dirty="0">
            <a:solidFill>
              <a:schemeClr val="tx1"/>
            </a:solidFill>
            <a:latin typeface="Arial" panose="020B0604020202020204" pitchFamily="34" charset="0"/>
            <a:cs typeface="Arial" panose="020B0604020202020204" pitchFamily="34" charset="0"/>
          </a:endParaRPr>
        </a:p>
      </dsp:txBody>
      <dsp:txXfrm>
        <a:off x="39494" y="41520"/>
        <a:ext cx="6617755" cy="1257689"/>
      </dsp:txXfrm>
    </dsp:sp>
    <dsp:sp modelId="{44B90633-60FE-41BF-B34E-5F6B8D44F53D}">
      <dsp:nvSpPr>
        <dsp:cNvPr id="0" name=""/>
        <dsp:cNvSpPr/>
      </dsp:nvSpPr>
      <dsp:spPr>
        <a:xfrm>
          <a:off x="366" y="1456263"/>
          <a:ext cx="6696011" cy="1335945"/>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Part 7 of the Act: </a:t>
          </a:r>
          <a:r>
            <a:rPr lang="en-GB" sz="2400" i="0" kern="1200" dirty="0" smtClean="0">
              <a:solidFill>
                <a:schemeClr val="tx1"/>
              </a:solidFill>
              <a:latin typeface="Arial" panose="020B0604020202020204" pitchFamily="34" charset="0"/>
              <a:cs typeface="Arial" panose="020B0604020202020204" pitchFamily="34" charset="0"/>
            </a:rPr>
            <a:t>Well-being and vision for safeguarding</a:t>
          </a:r>
          <a:endParaRPr lang="en-GB" sz="2400" kern="1200" dirty="0">
            <a:solidFill>
              <a:schemeClr val="tx1"/>
            </a:solidFill>
            <a:latin typeface="Arial" panose="020B0604020202020204" pitchFamily="34" charset="0"/>
            <a:cs typeface="Arial" panose="020B0604020202020204" pitchFamily="34" charset="0"/>
          </a:endParaRPr>
        </a:p>
      </dsp:txBody>
      <dsp:txXfrm>
        <a:off x="39494" y="1495391"/>
        <a:ext cx="6617755" cy="1257689"/>
      </dsp:txXfrm>
    </dsp:sp>
    <dsp:sp modelId="{52026117-F83C-45E2-A5F2-385CBD19C2B5}">
      <dsp:nvSpPr>
        <dsp:cNvPr id="0" name=""/>
        <dsp:cNvSpPr/>
      </dsp:nvSpPr>
      <dsp:spPr>
        <a:xfrm>
          <a:off x="366" y="2910134"/>
          <a:ext cx="2171209" cy="1335945"/>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Adults Pathway</a:t>
          </a:r>
          <a:endParaRPr lang="en-GB" sz="2400" kern="1200" dirty="0">
            <a:solidFill>
              <a:schemeClr val="tx1"/>
            </a:solidFill>
            <a:latin typeface="Arial" panose="020B0604020202020204" pitchFamily="34" charset="0"/>
            <a:cs typeface="Arial" panose="020B0604020202020204" pitchFamily="34" charset="0"/>
          </a:endParaRPr>
        </a:p>
      </dsp:txBody>
      <dsp:txXfrm>
        <a:off x="39494" y="2949262"/>
        <a:ext cx="2092953" cy="1257689"/>
      </dsp:txXfrm>
    </dsp:sp>
    <dsp:sp modelId="{F92BC9CB-18E7-437F-A01D-8D90F2F5FF04}">
      <dsp:nvSpPr>
        <dsp:cNvPr id="0" name=""/>
        <dsp:cNvSpPr/>
      </dsp:nvSpPr>
      <dsp:spPr>
        <a:xfrm>
          <a:off x="2262767" y="2910134"/>
          <a:ext cx="2171209" cy="1335945"/>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Safeguarding Boards</a:t>
          </a:r>
          <a:endParaRPr lang="en-GB" sz="2400" kern="1200" dirty="0">
            <a:solidFill>
              <a:schemeClr val="tx1"/>
            </a:solidFill>
            <a:latin typeface="Arial" panose="020B0604020202020204" pitchFamily="34" charset="0"/>
            <a:cs typeface="Arial" panose="020B0604020202020204" pitchFamily="34" charset="0"/>
          </a:endParaRPr>
        </a:p>
      </dsp:txBody>
      <dsp:txXfrm>
        <a:off x="2301895" y="2949262"/>
        <a:ext cx="2092953" cy="1257689"/>
      </dsp:txXfrm>
    </dsp:sp>
    <dsp:sp modelId="{540FAABD-2385-496D-BF05-F72C2A0BAE5C}">
      <dsp:nvSpPr>
        <dsp:cNvPr id="0" name=""/>
        <dsp:cNvSpPr/>
      </dsp:nvSpPr>
      <dsp:spPr>
        <a:xfrm>
          <a:off x="4525167" y="2910134"/>
          <a:ext cx="2171209" cy="1335945"/>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Children’s Pathway</a:t>
          </a:r>
          <a:endParaRPr lang="en-GB" sz="2400" kern="1200" dirty="0">
            <a:solidFill>
              <a:schemeClr val="tx1"/>
            </a:solidFill>
            <a:latin typeface="Arial" panose="020B0604020202020204" pitchFamily="34" charset="0"/>
            <a:cs typeface="Arial" panose="020B0604020202020204" pitchFamily="34" charset="0"/>
          </a:endParaRPr>
        </a:p>
      </dsp:txBody>
      <dsp:txXfrm>
        <a:off x="4564295" y="2949262"/>
        <a:ext cx="2092953" cy="1257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EEE4-3CA6-4DE2-A00F-3EFFE5804BD8}">
      <dsp:nvSpPr>
        <dsp:cNvPr id="0" name=""/>
        <dsp:cNvSpPr/>
      </dsp:nvSpPr>
      <dsp:spPr>
        <a:xfrm>
          <a:off x="2471" y="91987"/>
          <a:ext cx="1960543" cy="1320343"/>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Arial" panose="020B0604020202020204" pitchFamily="34" charset="0"/>
              <a:cs typeface="Arial" panose="020B0604020202020204" pitchFamily="34" charset="0"/>
            </a:rPr>
            <a:t>1. Introduction</a:t>
          </a:r>
          <a:endParaRPr lang="en-GB" sz="1800" b="0" kern="1200" dirty="0">
            <a:solidFill>
              <a:schemeClr val="bg1"/>
            </a:solidFill>
            <a:latin typeface="Arial" panose="020B0604020202020204" pitchFamily="34" charset="0"/>
            <a:cs typeface="Arial" panose="020B0604020202020204" pitchFamily="34" charset="0"/>
          </a:endParaRPr>
        </a:p>
      </dsp:txBody>
      <dsp:txXfrm>
        <a:off x="2471" y="91987"/>
        <a:ext cx="1960543" cy="1320343"/>
      </dsp:txXfrm>
    </dsp:sp>
    <dsp:sp modelId="{BF16F7C4-B9C8-4033-8D82-AEE574D4B027}">
      <dsp:nvSpPr>
        <dsp:cNvPr id="0" name=""/>
        <dsp:cNvSpPr/>
      </dsp:nvSpPr>
      <dsp:spPr>
        <a:xfrm>
          <a:off x="2159069" y="91987"/>
          <a:ext cx="1960543" cy="1320343"/>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2. General functions</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Prevention of abuse &amp; neglect and harm</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How to raise concerns</a:t>
          </a:r>
          <a:endParaRPr lang="en-GB" sz="1600" b="0" kern="1200" dirty="0">
            <a:solidFill>
              <a:schemeClr val="tx1"/>
            </a:solidFill>
            <a:latin typeface="Arial" panose="020B0604020202020204" pitchFamily="34" charset="0"/>
            <a:cs typeface="Arial" panose="020B0604020202020204" pitchFamily="34" charset="0"/>
          </a:endParaRPr>
        </a:p>
      </dsp:txBody>
      <dsp:txXfrm>
        <a:off x="2159069" y="91987"/>
        <a:ext cx="1960543" cy="1320343"/>
      </dsp:txXfrm>
    </dsp:sp>
    <dsp:sp modelId="{89886420-9E56-452D-96F3-6BFED2CC43AF}">
      <dsp:nvSpPr>
        <dsp:cNvPr id="0" name=""/>
        <dsp:cNvSpPr/>
      </dsp:nvSpPr>
      <dsp:spPr>
        <a:xfrm>
          <a:off x="4315667" y="91987"/>
          <a:ext cx="1960543" cy="1320343"/>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3. Assessing the needs of individuals</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Duty to assess if person at risk</a:t>
          </a:r>
          <a:endParaRPr lang="en-GB" sz="1600" b="0" kern="1200" dirty="0">
            <a:solidFill>
              <a:schemeClr val="tx1"/>
            </a:solidFill>
            <a:latin typeface="Arial" panose="020B0604020202020204" pitchFamily="34" charset="0"/>
            <a:cs typeface="Arial" panose="020B0604020202020204" pitchFamily="34" charset="0"/>
          </a:endParaRPr>
        </a:p>
      </dsp:txBody>
      <dsp:txXfrm>
        <a:off x="4315667" y="91987"/>
        <a:ext cx="1960543" cy="1320343"/>
      </dsp:txXfrm>
    </dsp:sp>
    <dsp:sp modelId="{BC11C9D1-9083-454A-8D3E-1C751AF28283}">
      <dsp:nvSpPr>
        <dsp:cNvPr id="0" name=""/>
        <dsp:cNvSpPr/>
      </dsp:nvSpPr>
      <dsp:spPr>
        <a:xfrm>
          <a:off x="6472265" y="91987"/>
          <a:ext cx="1960543" cy="1320343"/>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4. Meeting needs</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Duty to meet needs if necessary to protect</a:t>
          </a:r>
          <a:endParaRPr lang="en-GB" sz="1600" b="0" kern="1200" dirty="0">
            <a:solidFill>
              <a:schemeClr val="tx1"/>
            </a:solidFill>
            <a:latin typeface="Arial" panose="020B0604020202020204" pitchFamily="34" charset="0"/>
            <a:cs typeface="Arial" panose="020B0604020202020204" pitchFamily="34" charset="0"/>
          </a:endParaRPr>
        </a:p>
      </dsp:txBody>
      <dsp:txXfrm>
        <a:off x="6472265" y="91987"/>
        <a:ext cx="1960543" cy="1320343"/>
      </dsp:txXfrm>
    </dsp:sp>
    <dsp:sp modelId="{7D25DB41-927D-4D31-9142-D1292E8C6ED7}">
      <dsp:nvSpPr>
        <dsp:cNvPr id="0" name=""/>
        <dsp:cNvSpPr/>
      </dsp:nvSpPr>
      <dsp:spPr>
        <a:xfrm>
          <a:off x="2471" y="1680399"/>
          <a:ext cx="1960543" cy="1440046"/>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Arial" panose="020B0604020202020204" pitchFamily="34" charset="0"/>
              <a:cs typeface="Arial" panose="020B0604020202020204" pitchFamily="34" charset="0"/>
            </a:rPr>
            <a:t>5. Charging and financial assessment</a:t>
          </a:r>
          <a:endParaRPr lang="en-GB" sz="1800" b="0" kern="1200" dirty="0">
            <a:solidFill>
              <a:schemeClr val="bg1"/>
            </a:solidFill>
            <a:latin typeface="Arial" panose="020B0604020202020204" pitchFamily="34" charset="0"/>
            <a:cs typeface="Arial" panose="020B0604020202020204" pitchFamily="34" charset="0"/>
          </a:endParaRPr>
        </a:p>
      </dsp:txBody>
      <dsp:txXfrm>
        <a:off x="2471" y="1680399"/>
        <a:ext cx="1960543" cy="1440046"/>
      </dsp:txXfrm>
    </dsp:sp>
    <dsp:sp modelId="{2715E223-CD1D-49B3-ABE8-8AF703C2F468}">
      <dsp:nvSpPr>
        <dsp:cNvPr id="0" name=""/>
        <dsp:cNvSpPr/>
      </dsp:nvSpPr>
      <dsp:spPr>
        <a:xfrm>
          <a:off x="2159069" y="1680399"/>
          <a:ext cx="1960543" cy="1440046"/>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6. Looked after and accommodated children</a:t>
          </a:r>
        </a:p>
        <a:p>
          <a:pPr lvl="0" algn="ctr" defTabSz="711200">
            <a:lnSpc>
              <a:spcPct val="90000"/>
            </a:lnSpc>
            <a:spcBef>
              <a:spcPct val="0"/>
            </a:spcBef>
            <a:spcAft>
              <a:spcPct val="35000"/>
            </a:spcAft>
          </a:pPr>
          <a:r>
            <a:rPr lang="en-GB" sz="1600" i="1" kern="1200" dirty="0" smtClean="0">
              <a:solidFill>
                <a:schemeClr val="tx1"/>
              </a:solidFill>
              <a:latin typeface="Arial" panose="020B0604020202020204" pitchFamily="34" charset="0"/>
              <a:cs typeface="Arial" panose="020B0604020202020204" pitchFamily="34" charset="0"/>
            </a:rPr>
            <a:t>Duty to safeguard well-being of looked after children</a:t>
          </a:r>
          <a:endParaRPr lang="en-GB" sz="1600" b="0" kern="1200" dirty="0">
            <a:solidFill>
              <a:schemeClr val="tx1"/>
            </a:solidFill>
            <a:latin typeface="Arial" panose="020B0604020202020204" pitchFamily="34" charset="0"/>
            <a:cs typeface="Arial" panose="020B0604020202020204" pitchFamily="34" charset="0"/>
          </a:endParaRPr>
        </a:p>
      </dsp:txBody>
      <dsp:txXfrm>
        <a:off x="2159069" y="1680399"/>
        <a:ext cx="1960543" cy="1440046"/>
      </dsp:txXfrm>
    </dsp:sp>
    <dsp:sp modelId="{C7E8F0AD-8372-4C02-9315-7D9F00BFE8A5}">
      <dsp:nvSpPr>
        <dsp:cNvPr id="0" name=""/>
        <dsp:cNvSpPr/>
      </dsp:nvSpPr>
      <dsp:spPr>
        <a:xfrm>
          <a:off x="4315667" y="1680399"/>
          <a:ext cx="1960543" cy="1440046"/>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latin typeface="Arial" panose="020B0604020202020204" pitchFamily="34" charset="0"/>
              <a:cs typeface="Arial" panose="020B0604020202020204" pitchFamily="34" charset="0"/>
            </a:rPr>
            <a:t>7. Safeguarding</a:t>
          </a:r>
          <a:endParaRPr lang="en-GB" sz="1800" b="1" kern="1200" dirty="0">
            <a:solidFill>
              <a:schemeClr val="tx1"/>
            </a:solidFill>
            <a:latin typeface="Arial" panose="020B0604020202020204" pitchFamily="34" charset="0"/>
            <a:cs typeface="Arial" panose="020B0604020202020204" pitchFamily="34" charset="0"/>
          </a:endParaRPr>
        </a:p>
      </dsp:txBody>
      <dsp:txXfrm>
        <a:off x="4315667" y="1680399"/>
        <a:ext cx="1960543" cy="1440046"/>
      </dsp:txXfrm>
    </dsp:sp>
    <dsp:sp modelId="{68768930-9A2C-453E-A7A1-07D275A0D155}">
      <dsp:nvSpPr>
        <dsp:cNvPr id="0" name=""/>
        <dsp:cNvSpPr/>
      </dsp:nvSpPr>
      <dsp:spPr>
        <a:xfrm>
          <a:off x="6472265" y="1680399"/>
          <a:ext cx="1960543" cy="1440046"/>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Arial" panose="020B0604020202020204" pitchFamily="34" charset="0"/>
              <a:cs typeface="Arial" panose="020B0604020202020204" pitchFamily="34" charset="0"/>
            </a:rPr>
            <a:t>8. Social services functions</a:t>
          </a:r>
          <a:endParaRPr lang="en-GB" sz="1800" b="0" kern="1200" dirty="0">
            <a:solidFill>
              <a:schemeClr val="bg1"/>
            </a:solidFill>
            <a:latin typeface="Arial" panose="020B0604020202020204" pitchFamily="34" charset="0"/>
            <a:cs typeface="Arial" panose="020B0604020202020204" pitchFamily="34" charset="0"/>
          </a:endParaRPr>
        </a:p>
      </dsp:txBody>
      <dsp:txXfrm>
        <a:off x="6472265" y="1680399"/>
        <a:ext cx="1960543" cy="1440046"/>
      </dsp:txXfrm>
    </dsp:sp>
    <dsp:sp modelId="{37D5E634-48C8-4E5B-926D-BE5828A259A0}">
      <dsp:nvSpPr>
        <dsp:cNvPr id="0" name=""/>
        <dsp:cNvSpPr/>
      </dsp:nvSpPr>
      <dsp:spPr>
        <a:xfrm>
          <a:off x="1080770" y="3336473"/>
          <a:ext cx="1960543" cy="1415955"/>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9. Co-operation and partnership</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Co-operation to protect</a:t>
          </a:r>
          <a:endParaRPr lang="en-GB" sz="1600" b="0" kern="1200" dirty="0">
            <a:solidFill>
              <a:schemeClr val="tx1"/>
            </a:solidFill>
            <a:latin typeface="Arial" panose="020B0604020202020204" pitchFamily="34" charset="0"/>
            <a:cs typeface="Arial" panose="020B0604020202020204" pitchFamily="34" charset="0"/>
          </a:endParaRPr>
        </a:p>
      </dsp:txBody>
      <dsp:txXfrm>
        <a:off x="1080770" y="3336473"/>
        <a:ext cx="1960543" cy="1415955"/>
      </dsp:txXfrm>
    </dsp:sp>
    <dsp:sp modelId="{EF5FD781-3F0C-420C-A1B3-24B74D2E1BF2}">
      <dsp:nvSpPr>
        <dsp:cNvPr id="0" name=""/>
        <dsp:cNvSpPr/>
      </dsp:nvSpPr>
      <dsp:spPr>
        <a:xfrm>
          <a:off x="3237368" y="3336473"/>
          <a:ext cx="1960543" cy="1415955"/>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Arial" panose="020B0604020202020204" pitchFamily="34" charset="0"/>
              <a:cs typeface="Arial" panose="020B0604020202020204" pitchFamily="34" charset="0"/>
            </a:rPr>
            <a:t>10. Complaints and advocacy</a:t>
          </a:r>
          <a:endParaRPr lang="en-GB" sz="1800" b="0" kern="1200" dirty="0">
            <a:solidFill>
              <a:schemeClr val="bg1"/>
            </a:solidFill>
            <a:latin typeface="Arial" panose="020B0604020202020204" pitchFamily="34" charset="0"/>
            <a:cs typeface="Arial" panose="020B0604020202020204" pitchFamily="34" charset="0"/>
          </a:endParaRPr>
        </a:p>
      </dsp:txBody>
      <dsp:txXfrm>
        <a:off x="3237368" y="3336473"/>
        <a:ext cx="1960543" cy="1415955"/>
      </dsp:txXfrm>
    </dsp:sp>
    <dsp:sp modelId="{43D1F320-6068-435F-A513-70C057340FD9}">
      <dsp:nvSpPr>
        <dsp:cNvPr id="0" name=""/>
        <dsp:cNvSpPr/>
      </dsp:nvSpPr>
      <dsp:spPr>
        <a:xfrm>
          <a:off x="5393966" y="3336473"/>
          <a:ext cx="1960543" cy="1415955"/>
        </a:xfrm>
        <a:prstGeom prst="rect">
          <a:avLst/>
        </a:prstGeom>
        <a:solidFill>
          <a:srgbClr val="5CC9E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anose="020B0604020202020204" pitchFamily="34" charset="0"/>
              <a:cs typeface="Arial" panose="020B0604020202020204" pitchFamily="34" charset="0"/>
            </a:rPr>
            <a:t>11. Miscellaneous and general</a:t>
          </a:r>
        </a:p>
        <a:p>
          <a:pPr lvl="0" algn="ctr" defTabSz="711200">
            <a:lnSpc>
              <a:spcPct val="90000"/>
            </a:lnSpc>
            <a:spcBef>
              <a:spcPct val="0"/>
            </a:spcBef>
            <a:spcAft>
              <a:spcPct val="35000"/>
            </a:spcAft>
          </a:pPr>
          <a:r>
            <a:rPr lang="en-GB" sz="1600" b="0" i="1" kern="1200" dirty="0" smtClean="0">
              <a:solidFill>
                <a:schemeClr val="tx1"/>
              </a:solidFill>
              <a:latin typeface="Arial" panose="020B0604020202020204" pitchFamily="34" charset="0"/>
              <a:cs typeface="Arial" panose="020B0604020202020204" pitchFamily="34" charset="0"/>
            </a:rPr>
            <a:t>Research into Safeguarding Boards</a:t>
          </a:r>
          <a:endParaRPr lang="en-GB" sz="1600" b="0" kern="1200" dirty="0">
            <a:solidFill>
              <a:schemeClr val="tx1"/>
            </a:solidFill>
            <a:latin typeface="Arial" panose="020B0604020202020204" pitchFamily="34" charset="0"/>
            <a:cs typeface="Arial" panose="020B0604020202020204" pitchFamily="34" charset="0"/>
          </a:endParaRPr>
        </a:p>
      </dsp:txBody>
      <dsp:txXfrm>
        <a:off x="5393966" y="3336473"/>
        <a:ext cx="1960543" cy="1415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FBFD-5417-4154-B991-85CDE7B5207D}">
      <dsp:nvSpPr>
        <dsp:cNvPr id="0" name=""/>
        <dsp:cNvSpPr/>
      </dsp:nvSpPr>
      <dsp:spPr>
        <a:xfrm>
          <a:off x="97048" y="0"/>
          <a:ext cx="1891266" cy="3888432"/>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tx1"/>
              </a:solidFill>
              <a:latin typeface="Arial" panose="020B0604020202020204" pitchFamily="34" charset="0"/>
              <a:cs typeface="Arial" panose="020B0604020202020204" pitchFamily="34" charset="0"/>
            </a:rPr>
            <a:t>Definition </a:t>
          </a:r>
          <a:r>
            <a:rPr lang="en-GB" sz="1900" kern="1200" dirty="0">
              <a:solidFill>
                <a:schemeClr val="tx1"/>
              </a:solidFill>
              <a:latin typeface="Arial" panose="020B0604020202020204" pitchFamily="34" charset="0"/>
              <a:cs typeface="Arial" panose="020B0604020202020204" pitchFamily="34" charset="0"/>
            </a:rPr>
            <a:t>of </a:t>
          </a:r>
          <a:r>
            <a:rPr lang="en-GB" sz="1900" kern="1200" dirty="0" smtClean="0">
              <a:solidFill>
                <a:schemeClr val="tx1"/>
              </a:solidFill>
              <a:latin typeface="Arial" panose="020B0604020202020204" pitchFamily="34" charset="0"/>
              <a:cs typeface="Arial" panose="020B0604020202020204" pitchFamily="34" charset="0"/>
            </a:rPr>
            <a:t>‘adult </a:t>
          </a:r>
          <a:r>
            <a:rPr lang="en-GB" sz="1900" kern="1200" dirty="0">
              <a:solidFill>
                <a:schemeClr val="tx1"/>
              </a:solidFill>
              <a:latin typeface="Arial" panose="020B0604020202020204" pitchFamily="34" charset="0"/>
              <a:cs typeface="Arial" panose="020B0604020202020204" pitchFamily="34" charset="0"/>
            </a:rPr>
            <a:t>at </a:t>
          </a:r>
          <a:r>
            <a:rPr lang="en-GB" sz="1900" kern="1200" dirty="0" smtClean="0">
              <a:solidFill>
                <a:schemeClr val="tx1"/>
              </a:solidFill>
              <a:latin typeface="Arial" panose="020B0604020202020204" pitchFamily="34" charset="0"/>
              <a:cs typeface="Arial" panose="020B0604020202020204" pitchFamily="34" charset="0"/>
            </a:rPr>
            <a:t>risk’</a:t>
          </a:r>
          <a:endParaRPr lang="en-GB" sz="1900" kern="1200" dirty="0">
            <a:solidFill>
              <a:schemeClr val="tx1"/>
            </a:solidFill>
            <a:latin typeface="Arial" panose="020B0604020202020204" pitchFamily="34" charset="0"/>
            <a:cs typeface="Arial" panose="020B0604020202020204" pitchFamily="34" charset="0"/>
          </a:endParaRPr>
        </a:p>
      </dsp:txBody>
      <dsp:txXfrm>
        <a:off x="97048" y="1555372"/>
        <a:ext cx="1891266" cy="1555372"/>
      </dsp:txXfrm>
    </dsp:sp>
    <dsp:sp modelId="{390B0E57-01C5-4006-A124-D6E149C91B4C}">
      <dsp:nvSpPr>
        <dsp:cNvPr id="0" name=""/>
        <dsp:cNvSpPr/>
      </dsp:nvSpPr>
      <dsp:spPr>
        <a:xfrm>
          <a:off x="300013" y="233305"/>
          <a:ext cx="1294847" cy="12948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B31DF-D430-4C99-98C7-20D13C123C04}">
      <dsp:nvSpPr>
        <dsp:cNvPr id="0" name=""/>
        <dsp:cNvSpPr/>
      </dsp:nvSpPr>
      <dsp:spPr>
        <a:xfrm>
          <a:off x="3994475" y="0"/>
          <a:ext cx="1891266" cy="3888432"/>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tx1"/>
              </a:solidFill>
              <a:latin typeface="Arial" panose="020B0604020202020204" pitchFamily="34" charset="0"/>
              <a:cs typeface="Arial" panose="020B0604020202020204" pitchFamily="34" charset="0"/>
            </a:rPr>
            <a:t>Duty </a:t>
          </a:r>
          <a:r>
            <a:rPr lang="en-GB" sz="1900" b="0" kern="1200" dirty="0">
              <a:solidFill>
                <a:schemeClr val="tx1"/>
              </a:solidFill>
              <a:latin typeface="Arial" panose="020B0604020202020204" pitchFamily="34" charset="0"/>
              <a:cs typeface="Arial" panose="020B0604020202020204" pitchFamily="34" charset="0"/>
            </a:rPr>
            <a:t>for </a:t>
          </a:r>
          <a:r>
            <a:rPr lang="en-GB" sz="1900" b="0" kern="1200" dirty="0" smtClean="0">
              <a:solidFill>
                <a:schemeClr val="tx1"/>
              </a:solidFill>
              <a:latin typeface="Arial" panose="020B0604020202020204" pitchFamily="34" charset="0"/>
              <a:cs typeface="Arial" panose="020B0604020202020204" pitchFamily="34" charset="0"/>
            </a:rPr>
            <a:t>l</a:t>
          </a:r>
          <a:r>
            <a:rPr lang="en-GB" sz="1900" kern="1200" dirty="0" smtClean="0">
              <a:solidFill>
                <a:schemeClr val="tx1"/>
              </a:solidFill>
              <a:latin typeface="Arial" panose="020B0604020202020204" pitchFamily="34" charset="0"/>
              <a:cs typeface="Arial" panose="020B0604020202020204" pitchFamily="34" charset="0"/>
            </a:rPr>
            <a:t>ocal </a:t>
          </a:r>
          <a:r>
            <a:rPr lang="en-GB" sz="1900" kern="1200" dirty="0">
              <a:solidFill>
                <a:schemeClr val="tx1"/>
              </a:solidFill>
              <a:latin typeface="Arial" panose="020B0604020202020204" pitchFamily="34" charset="0"/>
              <a:cs typeface="Arial" panose="020B0604020202020204" pitchFamily="34" charset="0"/>
            </a:rPr>
            <a:t>authorities to make </a:t>
          </a:r>
          <a:r>
            <a:rPr lang="en-GB" sz="1900" kern="1200" dirty="0" smtClean="0">
              <a:solidFill>
                <a:schemeClr val="tx1"/>
              </a:solidFill>
              <a:latin typeface="Arial" panose="020B0604020202020204" pitchFamily="34" charset="0"/>
              <a:cs typeface="Arial" panose="020B0604020202020204" pitchFamily="34" charset="0"/>
            </a:rPr>
            <a:t>enquiries</a:t>
          </a:r>
          <a:endParaRPr lang="en-GB" sz="1900" kern="1200" dirty="0">
            <a:solidFill>
              <a:schemeClr val="tx1"/>
            </a:solidFill>
            <a:latin typeface="Arial" panose="020B0604020202020204" pitchFamily="34" charset="0"/>
            <a:cs typeface="Arial" panose="020B0604020202020204" pitchFamily="34" charset="0"/>
          </a:endParaRPr>
        </a:p>
      </dsp:txBody>
      <dsp:txXfrm>
        <a:off x="3994475" y="1555372"/>
        <a:ext cx="1891266" cy="1555372"/>
      </dsp:txXfrm>
    </dsp:sp>
    <dsp:sp modelId="{E0935B9E-5ABF-4844-8DD3-25481CE67788}">
      <dsp:nvSpPr>
        <dsp:cNvPr id="0" name=""/>
        <dsp:cNvSpPr/>
      </dsp:nvSpPr>
      <dsp:spPr>
        <a:xfrm>
          <a:off x="4210502" y="216019"/>
          <a:ext cx="1294847" cy="12948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45849-253F-4211-9DEE-6B934166ABD1}">
      <dsp:nvSpPr>
        <dsp:cNvPr id="0" name=""/>
        <dsp:cNvSpPr/>
      </dsp:nvSpPr>
      <dsp:spPr>
        <a:xfrm>
          <a:off x="2054433" y="0"/>
          <a:ext cx="1891266" cy="3888432"/>
        </a:xfrm>
        <a:prstGeom prst="roundRect">
          <a:avLst>
            <a:gd name="adj" fmla="val 10000"/>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tx1"/>
              </a:solidFill>
              <a:latin typeface="Arial" panose="020B0604020202020204" pitchFamily="34" charset="0"/>
              <a:cs typeface="Arial" panose="020B0604020202020204" pitchFamily="34" charset="0"/>
            </a:rPr>
            <a:t>Duty</a:t>
          </a:r>
          <a:r>
            <a:rPr lang="en-GB" sz="1900" kern="1200" dirty="0" smtClean="0">
              <a:solidFill>
                <a:schemeClr val="tx1"/>
              </a:solidFill>
              <a:latin typeface="Arial" panose="020B0604020202020204" pitchFamily="34" charset="0"/>
              <a:cs typeface="Arial" panose="020B0604020202020204" pitchFamily="34" charset="0"/>
            </a:rPr>
            <a:t> </a:t>
          </a:r>
          <a:r>
            <a:rPr lang="en-GB" sz="1900" kern="1200" dirty="0">
              <a:solidFill>
                <a:schemeClr val="tx1"/>
              </a:solidFill>
              <a:latin typeface="Arial" panose="020B0604020202020204" pitchFamily="34" charset="0"/>
              <a:cs typeface="Arial" panose="020B0604020202020204" pitchFamily="34" charset="0"/>
            </a:rPr>
            <a:t>for </a:t>
          </a:r>
          <a:r>
            <a:rPr lang="en-GB" sz="1900" kern="1200" dirty="0" smtClean="0">
              <a:solidFill>
                <a:schemeClr val="tx1"/>
              </a:solidFill>
              <a:latin typeface="Arial" panose="020B0604020202020204" pitchFamily="34" charset="0"/>
              <a:cs typeface="Arial" panose="020B0604020202020204" pitchFamily="34" charset="0"/>
            </a:rPr>
            <a:t>relevant </a:t>
          </a:r>
          <a:r>
            <a:rPr lang="en-GB" sz="1900" kern="1200" dirty="0">
              <a:solidFill>
                <a:schemeClr val="tx1"/>
              </a:solidFill>
              <a:latin typeface="Arial" panose="020B0604020202020204" pitchFamily="34" charset="0"/>
              <a:cs typeface="Arial" panose="020B0604020202020204" pitchFamily="34" charset="0"/>
            </a:rPr>
            <a:t>partners to report adults at </a:t>
          </a:r>
          <a:r>
            <a:rPr lang="en-GB" sz="1900" kern="1200" dirty="0" smtClean="0">
              <a:solidFill>
                <a:schemeClr val="tx1"/>
              </a:solidFill>
              <a:latin typeface="Arial" panose="020B0604020202020204" pitchFamily="34" charset="0"/>
              <a:cs typeface="Arial" panose="020B0604020202020204" pitchFamily="34" charset="0"/>
            </a:rPr>
            <a:t>risk</a:t>
          </a:r>
          <a:endParaRPr lang="en-GB" sz="1900" kern="1200" dirty="0">
            <a:solidFill>
              <a:schemeClr val="tx1"/>
            </a:solidFill>
            <a:latin typeface="Arial" panose="020B0604020202020204" pitchFamily="34" charset="0"/>
            <a:cs typeface="Arial" panose="020B0604020202020204" pitchFamily="34" charset="0"/>
          </a:endParaRPr>
        </a:p>
      </dsp:txBody>
      <dsp:txXfrm>
        <a:off x="2054433" y="1555372"/>
        <a:ext cx="1891266" cy="1555372"/>
      </dsp:txXfrm>
    </dsp:sp>
    <dsp:sp modelId="{65FADEA3-0691-4B4A-AC3A-7FBC87C5618A}">
      <dsp:nvSpPr>
        <dsp:cNvPr id="0" name=""/>
        <dsp:cNvSpPr/>
      </dsp:nvSpPr>
      <dsp:spPr>
        <a:xfrm>
          <a:off x="2338291" y="352211"/>
          <a:ext cx="1294847" cy="12948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81681-7CE2-4306-A3BC-CB2E128FAF19}">
      <dsp:nvSpPr>
        <dsp:cNvPr id="0" name=""/>
        <dsp:cNvSpPr/>
      </dsp:nvSpPr>
      <dsp:spPr>
        <a:xfrm>
          <a:off x="5845817" y="0"/>
          <a:ext cx="1891266" cy="3888432"/>
        </a:xfrm>
        <a:prstGeom prst="roundRect">
          <a:avLst>
            <a:gd name="adj" fmla="val 10000"/>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a:solidFill>
                <a:schemeClr val="bg1"/>
              </a:solidFill>
              <a:latin typeface="Arial" panose="020B0604020202020204" pitchFamily="34" charset="0"/>
              <a:cs typeface="Arial" panose="020B0604020202020204" pitchFamily="34" charset="0"/>
            </a:rPr>
            <a:t>Section 47 of the National Assistance Act 1948 </a:t>
          </a:r>
          <a:r>
            <a:rPr lang="en-GB" sz="1900" b="1" kern="1200" dirty="0" smtClean="0">
              <a:solidFill>
                <a:schemeClr val="bg1"/>
              </a:solidFill>
              <a:latin typeface="Arial" panose="020B0604020202020204" pitchFamily="34" charset="0"/>
              <a:cs typeface="Arial" panose="020B0604020202020204" pitchFamily="34" charset="0"/>
            </a:rPr>
            <a:t>abolished</a:t>
          </a:r>
          <a:endParaRPr lang="en-GB" sz="1900" b="1" kern="1200" dirty="0">
            <a:solidFill>
              <a:schemeClr val="bg1"/>
            </a:solidFill>
            <a:latin typeface="Arial" panose="020B0604020202020204" pitchFamily="34" charset="0"/>
            <a:cs typeface="Arial" panose="020B0604020202020204" pitchFamily="34" charset="0"/>
          </a:endParaRPr>
        </a:p>
      </dsp:txBody>
      <dsp:txXfrm>
        <a:off x="5845817" y="1555372"/>
        <a:ext cx="1891266" cy="1555372"/>
      </dsp:txXfrm>
    </dsp:sp>
    <dsp:sp modelId="{D6E6CE41-647F-4801-BCD0-A42B7AD08322}">
      <dsp:nvSpPr>
        <dsp:cNvPr id="0" name=""/>
        <dsp:cNvSpPr/>
      </dsp:nvSpPr>
      <dsp:spPr>
        <a:xfrm>
          <a:off x="6144026" y="233305"/>
          <a:ext cx="1294847" cy="129484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236EB-5A20-4EC4-9A12-4CC77A04FDA6}">
      <dsp:nvSpPr>
        <dsp:cNvPr id="0" name=""/>
        <dsp:cNvSpPr/>
      </dsp:nvSpPr>
      <dsp:spPr>
        <a:xfrm>
          <a:off x="404818" y="3110745"/>
          <a:ext cx="7119776" cy="583264"/>
        </a:xfrm>
        <a:prstGeom prst="leftRightArrow">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FBFD-5417-4154-B991-85CDE7B5207D}">
      <dsp:nvSpPr>
        <dsp:cNvPr id="0" name=""/>
        <dsp:cNvSpPr/>
      </dsp:nvSpPr>
      <dsp:spPr>
        <a:xfrm>
          <a:off x="1624" y="0"/>
          <a:ext cx="2527986" cy="3888432"/>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latin typeface="Arial" panose="020B0604020202020204" pitchFamily="34" charset="0"/>
              <a:cs typeface="Arial" panose="020B0604020202020204" pitchFamily="34" charset="0"/>
            </a:rPr>
            <a:t>Definition </a:t>
          </a:r>
          <a:r>
            <a:rPr lang="en-GB" sz="2000" kern="1200" dirty="0">
              <a:solidFill>
                <a:schemeClr val="tx1"/>
              </a:solidFill>
              <a:latin typeface="Arial" panose="020B0604020202020204" pitchFamily="34" charset="0"/>
              <a:cs typeface="Arial" panose="020B0604020202020204" pitchFamily="34" charset="0"/>
            </a:rPr>
            <a:t>of </a:t>
          </a:r>
          <a:r>
            <a:rPr lang="en-GB" sz="2000" kern="1200" dirty="0" smtClean="0">
              <a:solidFill>
                <a:schemeClr val="tx1"/>
              </a:solidFill>
              <a:latin typeface="Arial" panose="020B0604020202020204" pitchFamily="34" charset="0"/>
              <a:cs typeface="Arial" panose="020B0604020202020204" pitchFamily="34" charset="0"/>
            </a:rPr>
            <a:t>‘child </a:t>
          </a:r>
          <a:r>
            <a:rPr lang="en-GB" sz="2000" kern="1200" dirty="0">
              <a:solidFill>
                <a:schemeClr val="tx1"/>
              </a:solidFill>
              <a:latin typeface="Arial" panose="020B0604020202020204" pitchFamily="34" charset="0"/>
              <a:cs typeface="Arial" panose="020B0604020202020204" pitchFamily="34" charset="0"/>
            </a:rPr>
            <a:t>at </a:t>
          </a:r>
          <a:r>
            <a:rPr lang="en-GB" sz="2000" kern="1200" dirty="0" smtClean="0">
              <a:solidFill>
                <a:schemeClr val="tx1"/>
              </a:solidFill>
              <a:latin typeface="Arial" panose="020B0604020202020204" pitchFamily="34" charset="0"/>
              <a:cs typeface="Arial" panose="020B0604020202020204" pitchFamily="34" charset="0"/>
            </a:rPr>
            <a:t>risk’</a:t>
          </a:r>
          <a:endParaRPr lang="en-GB" sz="2000" kern="1200" dirty="0">
            <a:solidFill>
              <a:schemeClr val="tx1"/>
            </a:solidFill>
            <a:latin typeface="Arial" panose="020B0604020202020204" pitchFamily="34" charset="0"/>
            <a:cs typeface="Arial" panose="020B0604020202020204" pitchFamily="34" charset="0"/>
          </a:endParaRPr>
        </a:p>
      </dsp:txBody>
      <dsp:txXfrm>
        <a:off x="1624" y="1555372"/>
        <a:ext cx="2527986" cy="1555372"/>
      </dsp:txXfrm>
    </dsp:sp>
    <dsp:sp modelId="{390B0E57-01C5-4006-A124-D6E149C91B4C}">
      <dsp:nvSpPr>
        <dsp:cNvPr id="0" name=""/>
        <dsp:cNvSpPr/>
      </dsp:nvSpPr>
      <dsp:spPr>
        <a:xfrm>
          <a:off x="874755" y="233305"/>
          <a:ext cx="1294847" cy="129484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4B31DF-D430-4C99-98C7-20D13C123C04}">
      <dsp:nvSpPr>
        <dsp:cNvPr id="0" name=""/>
        <dsp:cNvSpPr/>
      </dsp:nvSpPr>
      <dsp:spPr>
        <a:xfrm>
          <a:off x="5210901" y="0"/>
          <a:ext cx="2527986" cy="3888432"/>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latin typeface="Arial" panose="020B0604020202020204" pitchFamily="34" charset="0"/>
              <a:cs typeface="Arial" panose="020B0604020202020204" pitchFamily="34" charset="0"/>
            </a:rPr>
            <a:t>Local </a:t>
          </a:r>
          <a:r>
            <a:rPr lang="en-GB" sz="2000" kern="1200" dirty="0">
              <a:solidFill>
                <a:schemeClr val="tx1"/>
              </a:solidFill>
              <a:latin typeface="Arial" panose="020B0604020202020204" pitchFamily="34" charset="0"/>
              <a:cs typeface="Arial" panose="020B0604020202020204" pitchFamily="34" charset="0"/>
            </a:rPr>
            <a:t>authorities to </a:t>
          </a:r>
          <a:r>
            <a:rPr lang="en-GB" sz="2000" b="1" kern="1200" dirty="0">
              <a:solidFill>
                <a:schemeClr val="tx1"/>
              </a:solidFill>
              <a:latin typeface="Arial" panose="020B0604020202020204" pitchFamily="34" charset="0"/>
              <a:cs typeface="Arial" panose="020B0604020202020204" pitchFamily="34" charset="0"/>
            </a:rPr>
            <a:t>make </a:t>
          </a:r>
          <a:r>
            <a:rPr lang="en-GB" sz="2000" b="1" kern="1200" dirty="0" smtClean="0">
              <a:solidFill>
                <a:schemeClr val="tx1"/>
              </a:solidFill>
              <a:latin typeface="Arial" panose="020B0604020202020204" pitchFamily="34" charset="0"/>
              <a:cs typeface="Arial" panose="020B0604020202020204" pitchFamily="34" charset="0"/>
            </a:rPr>
            <a:t>enquiries </a:t>
          </a:r>
          <a:r>
            <a:rPr lang="en-GB" sz="2000" kern="1200" dirty="0" smtClean="0">
              <a:solidFill>
                <a:schemeClr val="tx1"/>
              </a:solidFill>
              <a:latin typeface="Arial" panose="020B0604020202020204" pitchFamily="34" charset="0"/>
              <a:cs typeface="Arial" panose="020B0604020202020204" pitchFamily="34" charset="0"/>
            </a:rPr>
            <a:t>– link into </a:t>
          </a:r>
          <a:r>
            <a:rPr lang="en-GB" sz="2000" b="1" kern="1200" dirty="0" smtClean="0">
              <a:solidFill>
                <a:schemeClr val="tx1"/>
              </a:solidFill>
              <a:latin typeface="Arial" panose="020B0604020202020204" pitchFamily="34" charset="0"/>
              <a:cs typeface="Arial" panose="020B0604020202020204" pitchFamily="34" charset="0"/>
            </a:rPr>
            <a:t>Children Act 1989 s47</a:t>
          </a:r>
          <a:endParaRPr lang="en-GB" sz="2000" b="1" kern="1200" dirty="0">
            <a:solidFill>
              <a:schemeClr val="tx1"/>
            </a:solidFill>
            <a:latin typeface="Arial" panose="020B0604020202020204" pitchFamily="34" charset="0"/>
            <a:cs typeface="Arial" panose="020B0604020202020204" pitchFamily="34" charset="0"/>
          </a:endParaRPr>
        </a:p>
      </dsp:txBody>
      <dsp:txXfrm>
        <a:off x="5210901" y="1555372"/>
        <a:ext cx="2527986" cy="1555372"/>
      </dsp:txXfrm>
    </dsp:sp>
    <dsp:sp modelId="{E0935B9E-5ABF-4844-8DD3-25481CE67788}">
      <dsp:nvSpPr>
        <dsp:cNvPr id="0" name=""/>
        <dsp:cNvSpPr/>
      </dsp:nvSpPr>
      <dsp:spPr>
        <a:xfrm>
          <a:off x="5938688" y="288039"/>
          <a:ext cx="1294847" cy="129484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45849-253F-4211-9DEE-6B934166ABD1}">
      <dsp:nvSpPr>
        <dsp:cNvPr id="0" name=""/>
        <dsp:cNvSpPr/>
      </dsp:nvSpPr>
      <dsp:spPr>
        <a:xfrm>
          <a:off x="2618621" y="0"/>
          <a:ext cx="2527986" cy="388843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tx1"/>
              </a:solidFill>
              <a:latin typeface="Arial" panose="020B0604020202020204" pitchFamily="34" charset="0"/>
              <a:cs typeface="Arial" panose="020B0604020202020204" pitchFamily="34" charset="0"/>
            </a:rPr>
            <a:t>Duty</a:t>
          </a:r>
          <a:r>
            <a:rPr lang="en-GB" sz="2000" kern="1200" dirty="0" smtClean="0">
              <a:solidFill>
                <a:schemeClr val="tx1"/>
              </a:solidFill>
              <a:latin typeface="Arial" panose="020B0604020202020204" pitchFamily="34" charset="0"/>
              <a:cs typeface="Arial" panose="020B0604020202020204" pitchFamily="34" charset="0"/>
            </a:rPr>
            <a:t> </a:t>
          </a:r>
          <a:r>
            <a:rPr lang="en-GB" sz="2000" kern="1200" dirty="0">
              <a:solidFill>
                <a:schemeClr val="tx1"/>
              </a:solidFill>
              <a:latin typeface="Arial" panose="020B0604020202020204" pitchFamily="34" charset="0"/>
              <a:cs typeface="Arial" panose="020B0604020202020204" pitchFamily="34" charset="0"/>
            </a:rPr>
            <a:t>for </a:t>
          </a:r>
          <a:r>
            <a:rPr lang="en-GB" sz="2000" kern="1200" dirty="0" smtClean="0">
              <a:solidFill>
                <a:schemeClr val="tx1"/>
              </a:solidFill>
              <a:latin typeface="Arial" panose="020B0604020202020204" pitchFamily="34" charset="0"/>
              <a:cs typeface="Arial" panose="020B0604020202020204" pitchFamily="34" charset="0"/>
            </a:rPr>
            <a:t>relevant </a:t>
          </a:r>
          <a:r>
            <a:rPr lang="en-GB" sz="2000" kern="1200" dirty="0">
              <a:solidFill>
                <a:schemeClr val="tx1"/>
              </a:solidFill>
              <a:latin typeface="Arial" panose="020B0604020202020204" pitchFamily="34" charset="0"/>
              <a:cs typeface="Arial" panose="020B0604020202020204" pitchFamily="34" charset="0"/>
            </a:rPr>
            <a:t>partners </a:t>
          </a:r>
          <a:r>
            <a:rPr lang="en-GB" sz="2000" kern="1200" dirty="0" smtClean="0">
              <a:solidFill>
                <a:schemeClr val="tx1"/>
              </a:solidFill>
              <a:latin typeface="Arial" panose="020B0604020202020204" pitchFamily="34" charset="0"/>
              <a:cs typeface="Arial" panose="020B0604020202020204" pitchFamily="34" charset="0"/>
            </a:rPr>
            <a:t/>
          </a:r>
          <a:br>
            <a:rPr lang="en-GB" sz="2000" kern="1200" dirty="0" smtClean="0">
              <a:solidFill>
                <a:schemeClr val="tx1"/>
              </a:solidFill>
              <a:latin typeface="Arial" panose="020B0604020202020204" pitchFamily="34" charset="0"/>
              <a:cs typeface="Arial" panose="020B0604020202020204" pitchFamily="34" charset="0"/>
            </a:rPr>
          </a:br>
          <a:r>
            <a:rPr lang="en-GB" sz="2000" kern="1200" dirty="0" smtClean="0">
              <a:solidFill>
                <a:schemeClr val="tx1"/>
              </a:solidFill>
              <a:latin typeface="Arial" panose="020B0604020202020204" pitchFamily="34" charset="0"/>
              <a:cs typeface="Arial" panose="020B0604020202020204" pitchFamily="34" charset="0"/>
            </a:rPr>
            <a:t>to </a:t>
          </a:r>
          <a:r>
            <a:rPr lang="en-GB" sz="2000" kern="1200" dirty="0">
              <a:solidFill>
                <a:schemeClr val="tx1"/>
              </a:solidFill>
              <a:latin typeface="Arial" panose="020B0604020202020204" pitchFamily="34" charset="0"/>
              <a:cs typeface="Arial" panose="020B0604020202020204" pitchFamily="34" charset="0"/>
            </a:rPr>
            <a:t>report </a:t>
          </a:r>
          <a:r>
            <a:rPr lang="en-GB" sz="2000" kern="1200" dirty="0" smtClean="0">
              <a:solidFill>
                <a:schemeClr val="tx1"/>
              </a:solidFill>
              <a:latin typeface="Arial" panose="020B0604020202020204" pitchFamily="34" charset="0"/>
              <a:cs typeface="Arial" panose="020B0604020202020204" pitchFamily="34" charset="0"/>
            </a:rPr>
            <a:t>children </a:t>
          </a:r>
          <a:br>
            <a:rPr lang="en-GB" sz="2000" kern="1200" dirty="0" smtClean="0">
              <a:solidFill>
                <a:schemeClr val="tx1"/>
              </a:solidFill>
              <a:latin typeface="Arial" panose="020B0604020202020204" pitchFamily="34" charset="0"/>
              <a:cs typeface="Arial" panose="020B0604020202020204" pitchFamily="34" charset="0"/>
            </a:rPr>
          </a:br>
          <a:r>
            <a:rPr lang="en-GB" sz="2000" kern="1200" dirty="0" smtClean="0">
              <a:solidFill>
                <a:schemeClr val="tx1"/>
              </a:solidFill>
              <a:latin typeface="Arial" panose="020B0604020202020204" pitchFamily="34" charset="0"/>
              <a:cs typeface="Arial" panose="020B0604020202020204" pitchFamily="34" charset="0"/>
            </a:rPr>
            <a:t>at risk</a:t>
          </a:r>
          <a:endParaRPr lang="en-GB" sz="2000" kern="1200" dirty="0">
            <a:solidFill>
              <a:schemeClr val="tx1"/>
            </a:solidFill>
            <a:latin typeface="Arial" panose="020B0604020202020204" pitchFamily="34" charset="0"/>
            <a:cs typeface="Arial" panose="020B0604020202020204" pitchFamily="34" charset="0"/>
          </a:endParaRPr>
        </a:p>
      </dsp:txBody>
      <dsp:txXfrm>
        <a:off x="2618621" y="1555372"/>
        <a:ext cx="2527986" cy="1555372"/>
      </dsp:txXfrm>
    </dsp:sp>
    <dsp:sp modelId="{65FADEA3-0691-4B4A-AC3A-7FBC87C5618A}">
      <dsp:nvSpPr>
        <dsp:cNvPr id="0" name=""/>
        <dsp:cNvSpPr/>
      </dsp:nvSpPr>
      <dsp:spPr>
        <a:xfrm>
          <a:off x="3418413" y="320164"/>
          <a:ext cx="1294847" cy="12948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236EB-5A20-4EC4-9A12-4CC77A04FDA6}">
      <dsp:nvSpPr>
        <dsp:cNvPr id="0" name=""/>
        <dsp:cNvSpPr/>
      </dsp:nvSpPr>
      <dsp:spPr>
        <a:xfrm>
          <a:off x="309555" y="3110745"/>
          <a:ext cx="7119776" cy="583264"/>
        </a:xfrm>
        <a:prstGeom prst="leftRightArrow">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3"/>
          </a:xfrm>
          <a:prstGeom prst="rect">
            <a:avLst/>
          </a:prstGeom>
        </p:spPr>
        <p:txBody>
          <a:bodyPr vert="horz" lIns="91724" tIns="45862" rIns="91724" bIns="45862" rtlCol="0"/>
          <a:lstStyle>
            <a:lvl1pPr algn="l">
              <a:defRPr sz="1200"/>
            </a:lvl1pPr>
          </a:lstStyle>
          <a:p>
            <a:endParaRPr lang="en-GB" dirty="0"/>
          </a:p>
        </p:txBody>
      </p:sp>
      <p:sp>
        <p:nvSpPr>
          <p:cNvPr id="3" name="Date Placeholder 2"/>
          <p:cNvSpPr>
            <a:spLocks noGrp="1"/>
          </p:cNvSpPr>
          <p:nvPr>
            <p:ph type="dt" idx="1"/>
          </p:nvPr>
        </p:nvSpPr>
        <p:spPr>
          <a:xfrm>
            <a:off x="3850445" y="1"/>
            <a:ext cx="2945659" cy="493713"/>
          </a:xfrm>
          <a:prstGeom prst="rect">
            <a:avLst/>
          </a:prstGeom>
        </p:spPr>
        <p:txBody>
          <a:bodyPr vert="horz" lIns="91724" tIns="45862" rIns="91724" bIns="45862" rtlCol="0"/>
          <a:lstStyle>
            <a:lvl1pPr algn="r">
              <a:defRPr sz="1200"/>
            </a:lvl1pPr>
          </a:lstStyle>
          <a:p>
            <a:fld id="{2F6F487F-92FD-490C-ABF8-B7476D80A5B8}" type="datetimeFigureOut">
              <a:rPr lang="en-GB" smtClean="0"/>
              <a:t>24/05/2017</a:t>
            </a:fld>
            <a:endParaRPr lang="en-GB" dirty="0"/>
          </a:p>
        </p:txBody>
      </p:sp>
      <p:sp>
        <p:nvSpPr>
          <p:cNvPr id="4" name="Slide Image Placeholder 3"/>
          <p:cNvSpPr>
            <a:spLocks noGrp="1" noRot="1" noChangeAspect="1"/>
          </p:cNvSpPr>
          <p:nvPr>
            <p:ph type="sldImg" idx="2"/>
          </p:nvPr>
        </p:nvSpPr>
        <p:spPr>
          <a:xfrm>
            <a:off x="931863" y="742950"/>
            <a:ext cx="4933950" cy="3700463"/>
          </a:xfrm>
          <a:prstGeom prst="rect">
            <a:avLst/>
          </a:prstGeom>
          <a:noFill/>
          <a:ln w="12700">
            <a:solidFill>
              <a:prstClr val="black"/>
            </a:solidFill>
          </a:ln>
        </p:spPr>
        <p:txBody>
          <a:bodyPr vert="horz" lIns="91724" tIns="45862" rIns="91724" bIns="45862" rtlCol="0" anchor="ctr"/>
          <a:lstStyle/>
          <a:p>
            <a:endParaRPr lang="en-GB" dirty="0"/>
          </a:p>
        </p:txBody>
      </p:sp>
      <p:sp>
        <p:nvSpPr>
          <p:cNvPr id="5" name="Notes Placeholder 4"/>
          <p:cNvSpPr>
            <a:spLocks noGrp="1"/>
          </p:cNvSpPr>
          <p:nvPr>
            <p:ph type="body" sz="quarter" idx="3"/>
          </p:nvPr>
        </p:nvSpPr>
        <p:spPr>
          <a:xfrm>
            <a:off x="302493" y="4577085"/>
            <a:ext cx="6192688" cy="4752528"/>
          </a:xfrm>
          <a:prstGeom prst="rect">
            <a:avLst/>
          </a:prstGeom>
        </p:spPr>
        <p:txBody>
          <a:bodyPr vert="horz" lIns="91724" tIns="45862" rIns="91724" bIns="458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378824"/>
            <a:ext cx="2945659" cy="493713"/>
          </a:xfrm>
          <a:prstGeom prst="rect">
            <a:avLst/>
          </a:prstGeom>
        </p:spPr>
        <p:txBody>
          <a:bodyPr vert="horz" lIns="91724" tIns="45862" rIns="91724" bIns="4586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378824"/>
            <a:ext cx="2945659" cy="493713"/>
          </a:xfrm>
          <a:prstGeom prst="rect">
            <a:avLst/>
          </a:prstGeom>
        </p:spPr>
        <p:txBody>
          <a:bodyPr vert="horz" lIns="91724" tIns="45862" rIns="91724" bIns="45862" rtlCol="0" anchor="b"/>
          <a:lstStyle>
            <a:lvl1pPr algn="r">
              <a:defRPr sz="1200"/>
            </a:lvl1pPr>
          </a:lstStyle>
          <a:p>
            <a:fld id="{A771E050-A66B-4E11-9C20-135C160BC1C9}" type="slidenum">
              <a:rPr lang="en-GB" smtClean="0"/>
              <a:t>‹#›</a:t>
            </a:fld>
            <a:endParaRPr lang="en-GB" dirty="0"/>
          </a:p>
        </p:txBody>
      </p:sp>
    </p:spTree>
    <p:extLst>
      <p:ext uri="{BB962C8B-B14F-4D97-AF65-F5344CB8AC3E}">
        <p14:creationId xmlns:p14="http://schemas.microsoft.com/office/powerpoint/2010/main" val="29670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310" indent="-229310">
              <a:buFont typeface="+mj-lt"/>
              <a:buAutoNum type="arabicPeriod"/>
              <a:defRPr/>
            </a:pPr>
            <a:r>
              <a:rPr lang="en-GB" altLang="en-US" dirty="0" smtClean="0">
                <a:latin typeface="Arial" pitchFamily="34" charset="0"/>
                <a:ea typeface="ＭＳ Ｐゴシック" pitchFamily="34" charset="-128"/>
                <a:cs typeface="Arial" panose="020B0604020202020204" pitchFamily="34" charset="0"/>
              </a:rPr>
              <a:t>This overview </a:t>
            </a:r>
            <a:r>
              <a:rPr lang="en-GB" dirty="0" smtClean="0">
                <a:latin typeface="Arial" panose="020B0604020202020204" pitchFamily="34" charset="0"/>
                <a:cs typeface="Arial" panose="020B0604020202020204" pitchFamily="34" charset="0"/>
              </a:rPr>
              <a:t>forms part of the suite of learning materials that have been developed to support the implementation of the </a:t>
            </a:r>
            <a:r>
              <a:rPr lang="en-GB" dirty="0"/>
              <a:t>Social Services and Well-being (Wales) Act </a:t>
            </a:r>
            <a:r>
              <a:rPr lang="en-GB" dirty="0" smtClean="0"/>
              <a:t>2014</a:t>
            </a:r>
            <a:r>
              <a:rPr lang="en-GB" dirty="0" smtClean="0">
                <a:latin typeface="Arial" panose="020B0604020202020204" pitchFamily="34" charset="0"/>
                <a:cs typeface="Arial" panose="020B0604020202020204" pitchFamily="34" charset="0"/>
              </a:rPr>
              <a:t>. These materials summarise and explain </a:t>
            </a:r>
            <a:r>
              <a:rPr lang="en-GB" dirty="0"/>
              <a:t>the </a:t>
            </a:r>
            <a:r>
              <a:rPr lang="en-GB" dirty="0" smtClean="0"/>
              <a:t>codes of practice or statutory guidance / regulations that </a:t>
            </a:r>
            <a:r>
              <a:rPr lang="en-GB" dirty="0"/>
              <a:t>underpin the Act </a:t>
            </a:r>
            <a:r>
              <a:rPr lang="en-GB" dirty="0" smtClean="0">
                <a:latin typeface="Arial" panose="020B0604020202020204" pitchFamily="34" charset="0"/>
                <a:cs typeface="Arial" panose="020B0604020202020204" pitchFamily="34" charset="0"/>
              </a:rPr>
              <a:t>and are designed to help those</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involved in care and support services to understand and use it. </a:t>
            </a:r>
          </a:p>
          <a:p>
            <a:pPr marL="229310" indent="-229310">
              <a:buFont typeface="+mj-lt"/>
              <a:buAutoNum type="arabicPeriod"/>
              <a:defRPr/>
            </a:pPr>
            <a:endParaRPr lang="en-GB" dirty="0" smtClean="0">
              <a:latin typeface="Arial" panose="020B0604020202020204" pitchFamily="34" charset="0"/>
              <a:cs typeface="Arial" panose="020B0604020202020204" pitchFamily="34" charset="0"/>
            </a:endParaRPr>
          </a:p>
          <a:p>
            <a:pPr marL="229310" indent="-229310">
              <a:buFont typeface="+mj-lt"/>
              <a:buAutoNum type="arabicPeriod"/>
              <a:defRPr/>
            </a:pPr>
            <a:r>
              <a:rPr lang="en-GB" dirty="0" smtClean="0">
                <a:latin typeface="Arial" panose="020B0604020202020204" pitchFamily="34" charset="0"/>
                <a:cs typeface="Arial" panose="020B0604020202020204" pitchFamily="34" charset="0"/>
              </a:rPr>
              <a:t>This presentation is an overview of safeguarding. It is intended for anyone who would like to know more about Part 7 of the Act.</a:t>
            </a:r>
          </a:p>
          <a:p>
            <a:pPr marL="229310" indent="-229310">
              <a:buFont typeface="+mj-lt"/>
              <a:buAutoNum type="arabicPeriod"/>
              <a:defRPr/>
            </a:pPr>
            <a:endParaRPr lang="en-GB" altLang="en-US" dirty="0" smtClean="0">
              <a:latin typeface="Arial" pitchFamily="34" charset="0"/>
              <a:ea typeface="ＭＳ Ｐゴシック" pitchFamily="34" charset="-128"/>
            </a:endParaRPr>
          </a:p>
          <a:p>
            <a:pPr marL="229310" indent="-229310">
              <a:buFontTx/>
              <a:buAutoNum type="arabicPeriod"/>
              <a:defRPr/>
            </a:pPr>
            <a:r>
              <a:rPr lang="en-GB" altLang="en-US" dirty="0" smtClean="0">
                <a:latin typeface="Arial" pitchFamily="34" charset="0"/>
                <a:ea typeface="ＭＳ Ｐゴシック" pitchFamily="34" charset="-128"/>
              </a:rPr>
              <a:t>Note that there is also a full </a:t>
            </a:r>
            <a:r>
              <a:rPr lang="en-GB" dirty="0"/>
              <a:t>presentation and other more in-depth learning material on </a:t>
            </a:r>
            <a:r>
              <a:rPr lang="en-GB" altLang="en-US" dirty="0" smtClean="0">
                <a:latin typeface="Arial" pitchFamily="34" charset="0"/>
                <a:ea typeface="ＭＳ Ｐゴシック" pitchFamily="34" charset="-128"/>
              </a:rPr>
              <a:t>this topic area. </a:t>
            </a:r>
          </a:p>
          <a:p>
            <a:endParaRPr lang="en-GB"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0</a:t>
            </a:fld>
            <a:endParaRPr lang="en-GB" dirty="0"/>
          </a:p>
        </p:txBody>
      </p:sp>
    </p:spTree>
    <p:extLst>
      <p:ext uri="{BB962C8B-B14F-4D97-AF65-F5344CB8AC3E}">
        <p14:creationId xmlns:p14="http://schemas.microsoft.com/office/powerpoint/2010/main" val="87324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552929"/>
            <a:ext cx="6264696" cy="5208732"/>
          </a:xfrm>
        </p:spPr>
        <p:txBody>
          <a:bodyPr/>
          <a:lstStyle/>
          <a:p>
            <a:pPr marL="228600" indent="-228600">
              <a:buFont typeface="+mj-lt"/>
              <a:buAutoNum type="arabicPeriod"/>
            </a:pPr>
            <a:r>
              <a:rPr lang="en-GB" b="1" dirty="0" smtClean="0"/>
              <a:t>The Act established</a:t>
            </a:r>
            <a:r>
              <a:rPr lang="en-GB" b="1" baseline="0" dirty="0" smtClean="0"/>
              <a:t> </a:t>
            </a:r>
            <a:r>
              <a:rPr lang="en-GB" b="1" dirty="0" smtClean="0"/>
              <a:t>the National Independent Safeguarding</a:t>
            </a:r>
            <a:r>
              <a:rPr lang="en-GB" b="1" baseline="0" dirty="0" smtClean="0"/>
              <a:t> Board. </a:t>
            </a:r>
            <a:r>
              <a:rPr lang="en-GB" b="0" baseline="0" dirty="0" smtClean="0"/>
              <a:t>This is </a:t>
            </a:r>
            <a:r>
              <a:rPr lang="en-GB" baseline="0" dirty="0" smtClean="0"/>
              <a:t>an advisory Board that advises Welsh Ministers on safeguarding. The aim is to support effective safeguarding across Wales. The Board’s duties are:</a:t>
            </a:r>
          </a:p>
          <a:p>
            <a:pPr marL="360363" lvl="1" indent="-180975">
              <a:buFont typeface="Arial" panose="020B0604020202020204" pitchFamily="34" charset="0"/>
              <a:buChar char="•"/>
            </a:pPr>
            <a:r>
              <a:rPr lang="en-GB" baseline="0" dirty="0" smtClean="0"/>
              <a:t>To provide support and advice to local Safeguarding Boards with a view to ensuring they are effective</a:t>
            </a:r>
          </a:p>
          <a:p>
            <a:pPr marL="360363" lvl="1" indent="-180975">
              <a:buFont typeface="Arial" panose="020B0604020202020204" pitchFamily="34" charset="0"/>
              <a:buChar char="•"/>
            </a:pPr>
            <a:r>
              <a:rPr lang="en-GB" baseline="0" dirty="0" smtClean="0"/>
              <a:t>To report on the adequacy and effectiveness of arrangements to safeguard both children and adults</a:t>
            </a:r>
          </a:p>
          <a:p>
            <a:pPr marL="360363" lvl="1" indent="-180975">
              <a:buFont typeface="Arial" panose="020B0604020202020204" pitchFamily="34" charset="0"/>
              <a:buChar char="•"/>
            </a:pPr>
            <a:r>
              <a:rPr lang="en-GB" baseline="0" dirty="0" smtClean="0"/>
              <a:t>To make recommendations to Welsh Ministers as to how arrangements could be improved.</a:t>
            </a:r>
          </a:p>
          <a:p>
            <a:pPr marL="228600" indent="-228600">
              <a:buFont typeface="+mj-lt"/>
              <a:buAutoNum type="arabicPeriod"/>
            </a:pPr>
            <a:r>
              <a:rPr lang="en-GB" baseline="0" dirty="0" smtClean="0"/>
              <a:t>Membership of the National Board is appointed by Welsh Ministers through a public appointment exercise initially for three years. Members are appointed for their experience in safeguarding and protection, and have suitable and relevant experience and knowledge.</a:t>
            </a:r>
          </a:p>
          <a:p>
            <a:pPr marL="228600" indent="-228600">
              <a:buFont typeface="+mj-lt"/>
              <a:buAutoNum type="arabicPeriod"/>
            </a:pPr>
            <a:r>
              <a:rPr lang="en-GB" baseline="0" dirty="0" smtClean="0"/>
              <a:t>The National </a:t>
            </a:r>
            <a:r>
              <a:rPr lang="en-GB" b="0" baseline="0" dirty="0" smtClean="0"/>
              <a:t>Board uses </a:t>
            </a:r>
            <a:r>
              <a:rPr lang="en-GB" baseline="0" dirty="0" smtClean="0"/>
              <a:t>mechanisms to regularly engage with a range of expert reference groups, practitioners and individuals. A communication strategy shares good practice and safeguarding information with professionals and the public. It also considers the learning from the ‘service recipient engagement’ activities of the local Safeguarding Boards. </a:t>
            </a:r>
            <a:endParaRPr lang="en-GB" dirty="0" smtClean="0"/>
          </a:p>
          <a:p>
            <a:pPr marL="228600" indent="-228600">
              <a:buFont typeface="+mj-lt"/>
              <a:buAutoNum type="arabicPeriod"/>
            </a:pPr>
            <a:r>
              <a:rPr lang="en-GB" dirty="0" smtClean="0"/>
              <a:t>The National Board is accountable to Welsh Ministers and provides an annual report and other reports when requested. The annual report </a:t>
            </a:r>
            <a:r>
              <a:rPr lang="en-GB" baseline="0" dirty="0" smtClean="0"/>
              <a:t>includes:</a:t>
            </a:r>
          </a:p>
          <a:p>
            <a:pPr marL="449263" lvl="1" indent="-182563">
              <a:buFont typeface="Arial" panose="020B0604020202020204" pitchFamily="34" charset="0"/>
              <a:buChar char="•"/>
            </a:pPr>
            <a:r>
              <a:rPr lang="en-GB" baseline="0" dirty="0" smtClean="0"/>
              <a:t>Overview of adequacy and effectiveness of </a:t>
            </a:r>
            <a:r>
              <a:rPr lang="en-GB" dirty="0" smtClean="0"/>
              <a:t>safeguarding arrangements </a:t>
            </a:r>
            <a:r>
              <a:rPr lang="en-GB" baseline="0" dirty="0" smtClean="0"/>
              <a:t>in Wales</a:t>
            </a:r>
          </a:p>
          <a:p>
            <a:pPr marL="449263" lvl="1" indent="-182563">
              <a:buFont typeface="Arial" panose="020B0604020202020204" pitchFamily="34" charset="0"/>
              <a:buChar char="•"/>
            </a:pPr>
            <a:r>
              <a:rPr lang="en-GB" baseline="0" dirty="0" smtClean="0"/>
              <a:t>Recommendations as to how improvements can be achieved</a:t>
            </a:r>
          </a:p>
          <a:p>
            <a:pPr marL="449263" lvl="1" indent="-182563">
              <a:buFont typeface="Arial" panose="020B0604020202020204" pitchFamily="34" charset="0"/>
              <a:buChar char="•"/>
            </a:pPr>
            <a:r>
              <a:rPr lang="en-GB" baseline="0" dirty="0" smtClean="0"/>
              <a:t>Themes identified in the support and advice provided to Safeguarding Boards </a:t>
            </a:r>
          </a:p>
          <a:p>
            <a:pPr marL="449263" lvl="1" indent="-182563">
              <a:buFont typeface="Arial" panose="020B0604020202020204" pitchFamily="34" charset="0"/>
              <a:buChar char="•"/>
            </a:pPr>
            <a:r>
              <a:rPr lang="en-GB" baseline="0" dirty="0" smtClean="0"/>
              <a:t>Details of how and who the National Board has consulted with </a:t>
            </a:r>
          </a:p>
          <a:p>
            <a:pPr marL="449263" lvl="1" indent="-182563">
              <a:buFont typeface="Arial" panose="020B0604020202020204" pitchFamily="34" charset="0"/>
              <a:buChar char="•"/>
            </a:pPr>
            <a:r>
              <a:rPr lang="en-GB" baseline="0" dirty="0" smtClean="0"/>
              <a:t>Any significant issues to operational practice of the National Board</a:t>
            </a:r>
          </a:p>
          <a:p>
            <a:pPr marL="449263" lvl="1" indent="-182563">
              <a:buFont typeface="Arial" panose="020B0604020202020204" pitchFamily="34" charset="0"/>
              <a:buChar char="•"/>
            </a:pPr>
            <a:r>
              <a:rPr lang="en-GB" baseline="0" dirty="0" smtClean="0"/>
              <a:t>Any lessons learnt, examples of good practice to share across Wales or any identified national themes that are emerging</a:t>
            </a:r>
          </a:p>
          <a:p>
            <a:pPr marL="228600" indent="-228600">
              <a:buFont typeface="+mj-lt"/>
              <a:buAutoNum type="arabicPeriod"/>
            </a:pPr>
            <a:endParaRPr lang="en-GB" baseline="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9</a:t>
            </a:fld>
            <a:endParaRPr lang="en-GB" dirty="0"/>
          </a:p>
        </p:txBody>
      </p:sp>
    </p:spTree>
    <p:extLst>
      <p:ext uri="{BB962C8B-B14F-4D97-AF65-F5344CB8AC3E}">
        <p14:creationId xmlns:p14="http://schemas.microsoft.com/office/powerpoint/2010/main" val="418401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The</a:t>
            </a:r>
            <a:r>
              <a:rPr lang="en-GB" baseline="0" dirty="0" smtClean="0"/>
              <a:t> Act sets out what must and should be done to safeguard children and adults. </a:t>
            </a:r>
          </a:p>
          <a:p>
            <a:pPr marL="228600" indent="-228600">
              <a:buFont typeface="+mj-lt"/>
              <a:buAutoNum type="arabicPeriod"/>
            </a:pPr>
            <a:endParaRPr lang="en-GB" dirty="0"/>
          </a:p>
          <a:p>
            <a:pPr marL="228600" indent="-228600">
              <a:buFont typeface="+mj-lt"/>
              <a:buAutoNum type="arabicPeriod"/>
            </a:pPr>
            <a:r>
              <a:rPr lang="en-GB" baseline="0" dirty="0" smtClean="0"/>
              <a:t>Safeguarding is everyone’s business and people must act lawfully – so you need to know the law, guidance and regulations that apply to your role. </a:t>
            </a:r>
          </a:p>
          <a:p>
            <a:pPr marL="228600" indent="-228600">
              <a:buFont typeface="+mj-lt"/>
              <a:buAutoNum type="arabicPeriod"/>
            </a:pPr>
            <a:endParaRPr lang="en-GB" dirty="0"/>
          </a:p>
          <a:p>
            <a:pPr marL="228600" indent="-228600">
              <a:buFont typeface="+mj-lt"/>
              <a:buAutoNum type="arabicPeriod"/>
            </a:pPr>
            <a:r>
              <a:rPr lang="en-GB" baseline="0" dirty="0" smtClean="0"/>
              <a:t>You need </a:t>
            </a:r>
            <a:r>
              <a:rPr lang="en-GB" baseline="0" smtClean="0"/>
              <a:t>to consider what </a:t>
            </a:r>
            <a:r>
              <a:rPr lang="en-GB" baseline="0" dirty="0" smtClean="0"/>
              <a:t>should change in your practice and in the way your organisation works.</a:t>
            </a:r>
            <a:r>
              <a:rPr lang="en-GB" baseline="0" dirty="0"/>
              <a:t> </a:t>
            </a:r>
            <a:endParaRPr lang="en-GB" baseline="0" dirty="0" smtClean="0"/>
          </a:p>
          <a:p>
            <a:pPr marL="228600" indent="-228600">
              <a:buFont typeface="+mj-lt"/>
              <a:buAutoNum type="arabicPeriod"/>
            </a:pPr>
            <a:endParaRPr lang="en-GB" dirty="0"/>
          </a:p>
          <a:p>
            <a:pPr marL="228600" indent="-228600">
              <a:buFont typeface="+mj-lt"/>
              <a:buAutoNum type="arabicPeriod"/>
            </a:pPr>
            <a:r>
              <a:rPr lang="en-GB" dirty="0" smtClean="0"/>
              <a:t>You should identify any further learning you need and the actions you will take to change the way you work.</a:t>
            </a:r>
          </a:p>
          <a:p>
            <a:endParaRPr lang="en-GB" baseline="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10</a:t>
            </a:fld>
            <a:endParaRPr lang="en-GB" dirty="0"/>
          </a:p>
        </p:txBody>
      </p:sp>
    </p:spTree>
    <p:extLst>
      <p:ext uri="{BB962C8B-B14F-4D97-AF65-F5344CB8AC3E}">
        <p14:creationId xmlns:p14="http://schemas.microsoft.com/office/powerpoint/2010/main" val="388889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This overview</a:t>
            </a:r>
            <a:r>
              <a:rPr lang="en-GB" baseline="0" dirty="0" smtClean="0"/>
              <a:t> presentation sets out the areas of the Act, regulations and statutory guidance that relate to safeguarding. </a:t>
            </a:r>
          </a:p>
          <a:p>
            <a:pPr marL="228600" indent="-228600">
              <a:buFont typeface="+mj-lt"/>
              <a:buAutoNum type="arabicPeriod"/>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There is a whole section on safeguarding in Part 7 of the Act, but there </a:t>
            </a:r>
            <a:r>
              <a:rPr lang="en-GB" baseline="0" dirty="0" smtClean="0"/>
              <a:t>are also other parts of the Act that relate to safeguarding.</a:t>
            </a:r>
          </a:p>
          <a:p>
            <a:pPr marL="228600" indent="-228600">
              <a:buFont typeface="+mj-lt"/>
              <a:buAutoNum type="arabicPeriod"/>
            </a:pPr>
            <a:endParaRPr lang="en-GB" dirty="0" smtClean="0"/>
          </a:p>
          <a:p>
            <a:pPr marL="228600" indent="-228600">
              <a:buFont typeface="+mj-lt"/>
              <a:buAutoNum type="arabicPeriod"/>
            </a:pPr>
            <a:r>
              <a:rPr lang="en-GB" dirty="0" smtClean="0"/>
              <a:t>The </a:t>
            </a:r>
            <a:r>
              <a:rPr lang="en-GB" dirty="0"/>
              <a:t>safeguarding </a:t>
            </a:r>
            <a:r>
              <a:rPr lang="en-GB" dirty="0" smtClean="0"/>
              <a:t>Part </a:t>
            </a:r>
            <a:r>
              <a:rPr lang="en-GB" dirty="0"/>
              <a:t>of the Act is underpinned by the </a:t>
            </a:r>
            <a:r>
              <a:rPr lang="en-GB" dirty="0" smtClean="0"/>
              <a:t>overarching duties </a:t>
            </a:r>
            <a:r>
              <a:rPr lang="en-GB" dirty="0"/>
              <a:t>of </a:t>
            </a:r>
            <a:r>
              <a:rPr lang="en-GB" dirty="0" smtClean="0"/>
              <a:t>the</a:t>
            </a:r>
            <a:r>
              <a:rPr lang="en-GB" baseline="0" dirty="0" smtClean="0"/>
              <a:t> Act</a:t>
            </a:r>
            <a:r>
              <a:rPr lang="en-GB" dirty="0" smtClean="0"/>
              <a:t>.</a:t>
            </a:r>
          </a:p>
          <a:p>
            <a:pPr marL="228600" indent="-228600">
              <a:buFont typeface="+mj-lt"/>
              <a:buAutoNum type="arabicPeriod"/>
            </a:pPr>
            <a:endParaRPr lang="en-GB" dirty="0"/>
          </a:p>
          <a:p>
            <a:pPr marL="228600" indent="-228600">
              <a:buFont typeface="+mj-lt"/>
              <a:buAutoNum type="arabicPeriod"/>
            </a:pPr>
            <a:r>
              <a:rPr lang="en-GB" dirty="0"/>
              <a:t>This overview provides a brief introduction to all these </a:t>
            </a:r>
            <a:r>
              <a:rPr lang="en-GB" dirty="0" smtClean="0"/>
              <a:t>areas, including safeguarding boards and adults and children’s pathways. </a:t>
            </a:r>
          </a:p>
          <a:p>
            <a:pPr marL="228600" indent="-228600">
              <a:buFont typeface="+mj-lt"/>
              <a:buAutoNum type="arabicPeriod"/>
            </a:pPr>
            <a:endParaRPr lang="en-GB" dirty="0"/>
          </a:p>
          <a:p>
            <a:pPr marL="228600" indent="-228600">
              <a:buFont typeface="+mj-lt"/>
              <a:buAutoNum type="arabicPeriod"/>
            </a:pPr>
            <a:r>
              <a:rPr lang="en-GB" dirty="0" smtClean="0"/>
              <a:t>Safeguarding </a:t>
            </a:r>
            <a:r>
              <a:rPr lang="en-GB" dirty="0"/>
              <a:t>is everyone’s business. </a:t>
            </a:r>
            <a:r>
              <a:rPr lang="en-GB" b="1" dirty="0" smtClean="0"/>
              <a:t>Practitioners </a:t>
            </a:r>
            <a:r>
              <a:rPr lang="en-GB" b="1" dirty="0"/>
              <a:t>in all agencies </a:t>
            </a:r>
            <a:r>
              <a:rPr lang="en-GB" dirty="0"/>
              <a:t>need to recognise and act when they identify children and adults at </a:t>
            </a:r>
            <a:r>
              <a:rPr lang="en-GB" dirty="0" smtClean="0"/>
              <a:t>risk. </a:t>
            </a:r>
          </a:p>
          <a:p>
            <a:pPr marL="228600" indent="-228600">
              <a:buFont typeface="+mj-lt"/>
              <a:buAutoNum type="arabicPeriod"/>
            </a:pPr>
            <a:endParaRPr lang="en-GB" dirty="0"/>
          </a:p>
          <a:p>
            <a:pPr marL="228600" indent="-228600">
              <a:buFont typeface="+mj-lt"/>
              <a:buAutoNum type="arabicPeriod"/>
            </a:pPr>
            <a:r>
              <a:rPr lang="en-GB" dirty="0" smtClean="0"/>
              <a:t>Practitioners </a:t>
            </a:r>
            <a:r>
              <a:rPr lang="en-GB" dirty="0"/>
              <a:t>in adults’ and children’s services in local authorities (or organisations they have delegated functions to</a:t>
            </a:r>
            <a:r>
              <a:rPr lang="en-GB" dirty="0" smtClean="0"/>
              <a:t>) and practitioners </a:t>
            </a:r>
            <a:r>
              <a:rPr lang="en-GB" dirty="0"/>
              <a:t>in relevant partner agencies – police, probation, youth offending teams, local health boards and NHS </a:t>
            </a:r>
            <a:r>
              <a:rPr lang="en-GB" dirty="0" smtClean="0"/>
              <a:t>trusts – </a:t>
            </a:r>
            <a:r>
              <a:rPr lang="en-GB" dirty="0"/>
              <a:t>need to know what must and should be done to safeguard </a:t>
            </a:r>
            <a:r>
              <a:rPr lang="en-GB" dirty="0" smtClean="0"/>
              <a:t>people.</a:t>
            </a:r>
            <a:endParaRPr lang="en-GB" dirty="0"/>
          </a:p>
          <a:p>
            <a:pPr marL="228600" indent="-228600">
              <a:buFont typeface="+mj-lt"/>
              <a:buAutoNum type="arabicPeriod"/>
            </a:pPr>
            <a:endParaRPr lang="en-GB" baseline="0" dirty="0" smtClean="0"/>
          </a:p>
          <a:p>
            <a:pPr defTabSz="906810">
              <a:defRPr/>
            </a:pPr>
            <a:r>
              <a:rPr lang="en-GB" baseline="0" dirty="0" smtClean="0"/>
              <a:t> </a:t>
            </a:r>
            <a:endParaRPr lang="en-GB"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1</a:t>
            </a:fld>
            <a:endParaRPr lang="en-GB" dirty="0"/>
          </a:p>
        </p:txBody>
      </p:sp>
    </p:spTree>
    <p:extLst>
      <p:ext uri="{BB962C8B-B14F-4D97-AF65-F5344CB8AC3E}">
        <p14:creationId xmlns:p14="http://schemas.microsoft.com/office/powerpoint/2010/main" val="145488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05077"/>
            <a:ext cx="6624736" cy="5184576"/>
          </a:xfrm>
        </p:spPr>
        <p:txBody>
          <a:bodyPr/>
          <a:lstStyle/>
          <a:p>
            <a:r>
              <a:rPr lang="en-GB" altLang="en-US" sz="1100" dirty="0">
                <a:ea typeface="ＭＳ Ｐゴシック" pitchFamily="34" charset="-128"/>
              </a:rPr>
              <a:t>[</a:t>
            </a:r>
            <a:r>
              <a:rPr lang="en-GB" altLang="en-US" sz="1100" b="1" dirty="0">
                <a:ea typeface="ＭＳ Ｐゴシック" pitchFamily="34" charset="-128"/>
              </a:rPr>
              <a:t>FACILITATORS NOTE</a:t>
            </a:r>
            <a:r>
              <a:rPr lang="en-GB" altLang="en-US" sz="1100" dirty="0">
                <a:ea typeface="ＭＳ Ｐゴシック" pitchFamily="34" charset="-128"/>
              </a:rPr>
              <a:t>: this slide has animation. The picture and quote </a:t>
            </a:r>
            <a:r>
              <a:rPr lang="en-GB" altLang="en-US" sz="1100" dirty="0" smtClean="0">
                <a:ea typeface="ＭＳ Ｐゴシック" pitchFamily="34" charset="-128"/>
              </a:rPr>
              <a:t>boxes </a:t>
            </a:r>
            <a:r>
              <a:rPr lang="en-GB" altLang="en-US" sz="1100" dirty="0">
                <a:ea typeface="ＭＳ Ｐゴシック" pitchFamily="34" charset="-128"/>
              </a:rPr>
              <a:t>will show when the slide opens. The first click will show the </a:t>
            </a:r>
            <a:r>
              <a:rPr lang="en-GB" altLang="en-US" sz="1100" dirty="0" smtClean="0">
                <a:ea typeface="ＭＳ Ｐゴシック" pitchFamily="34" charset="-128"/>
              </a:rPr>
              <a:t>bottom left section]</a:t>
            </a:r>
            <a:endParaRPr lang="en-GB" altLang="en-US" sz="1100" dirty="0">
              <a:ea typeface="ＭＳ Ｐゴシック" pitchFamily="34" charset="-128"/>
            </a:endParaRPr>
          </a:p>
          <a:p>
            <a:pPr marL="228600" indent="-228600">
              <a:buFont typeface="+mj-lt"/>
              <a:buAutoNum type="arabicPeriod"/>
            </a:pPr>
            <a:r>
              <a:rPr lang="en-GB" sz="1100" b="1" dirty="0"/>
              <a:t>The Act </a:t>
            </a:r>
            <a:r>
              <a:rPr lang="en-GB" sz="1100" b="1" dirty="0" smtClean="0"/>
              <a:t>changed the </a:t>
            </a:r>
            <a:r>
              <a:rPr lang="en-GB" sz="1100" b="1" dirty="0"/>
              <a:t>way people’s care and support needs are met.</a:t>
            </a:r>
            <a:r>
              <a:rPr lang="en-GB" sz="1100" dirty="0"/>
              <a:t> The vision of care and support under the Act is one where individuals have a voice in, and real control over, reaching the personal outcome goals that matter to them</a:t>
            </a:r>
            <a:r>
              <a:rPr lang="en-GB" sz="1100" b="1" baseline="0" dirty="0" smtClean="0"/>
              <a:t>.</a:t>
            </a:r>
          </a:p>
          <a:p>
            <a:pPr marL="228600" indent="-228600">
              <a:buFont typeface="+mj-lt"/>
              <a:buAutoNum type="arabicPeriod"/>
            </a:pPr>
            <a:r>
              <a:rPr lang="en-GB" sz="1100" dirty="0" smtClean="0"/>
              <a:t>Central </a:t>
            </a:r>
            <a:r>
              <a:rPr lang="en-GB" sz="1100" dirty="0"/>
              <a:t>to the Act is the </a:t>
            </a:r>
            <a:r>
              <a:rPr lang="en-GB" sz="1100" b="1" dirty="0"/>
              <a:t>well-being </a:t>
            </a:r>
            <a:r>
              <a:rPr lang="en-GB" sz="1100" b="1" dirty="0" smtClean="0"/>
              <a:t>duty</a:t>
            </a:r>
            <a:r>
              <a:rPr lang="en-GB" sz="1100" baseline="0" dirty="0" smtClean="0"/>
              <a:t>. </a:t>
            </a:r>
            <a:r>
              <a:rPr lang="en-GB" sz="1100" b="0" baseline="0" dirty="0" smtClean="0"/>
              <a:t>People have a responsibility for their own well-being supported by their families, friends and communities. However, </a:t>
            </a:r>
            <a:r>
              <a:rPr lang="en-GB" sz="1100" dirty="0" smtClean="0"/>
              <a:t>they </a:t>
            </a:r>
            <a:r>
              <a:rPr lang="en-GB" sz="1100" dirty="0"/>
              <a:t>may also need support from practitioners to ensure that they achieve well-being. </a:t>
            </a:r>
          </a:p>
          <a:p>
            <a:pPr marL="228600" indent="-228600">
              <a:buFont typeface="+mj-lt"/>
              <a:buAutoNum type="arabicPeriod"/>
            </a:pPr>
            <a:r>
              <a:rPr lang="en-GB" sz="1100" dirty="0" smtClean="0"/>
              <a:t>Part 2 </a:t>
            </a:r>
            <a:r>
              <a:rPr lang="en-GB" sz="1100" dirty="0"/>
              <a:t>of the Act requires “</a:t>
            </a:r>
            <a:r>
              <a:rPr lang="en-GB" sz="1100" i="1" dirty="0"/>
              <a:t>any persons exercising functions under the Act to seek to promote the well-being of people who need care and </a:t>
            </a:r>
            <a:r>
              <a:rPr lang="en-GB" sz="1100" i="1" dirty="0" smtClean="0"/>
              <a:t>support, </a:t>
            </a:r>
            <a:r>
              <a:rPr lang="en-GB" sz="1100" i="1" dirty="0"/>
              <a:t>and carers who need support.”</a:t>
            </a:r>
            <a:r>
              <a:rPr lang="en-GB" sz="1100" dirty="0"/>
              <a:t> </a:t>
            </a:r>
            <a:r>
              <a:rPr lang="en-GB" sz="1100" dirty="0" smtClean="0"/>
              <a:t> This overarching </a:t>
            </a:r>
            <a:r>
              <a:rPr lang="en-GB" sz="1100" dirty="0"/>
              <a:t>duty applies to </a:t>
            </a:r>
            <a:r>
              <a:rPr lang="en-GB" sz="1100" dirty="0" smtClean="0"/>
              <a:t>organisations and </a:t>
            </a:r>
            <a:r>
              <a:rPr lang="en-GB" sz="1100" dirty="0"/>
              <a:t>their practitioners when, for instance, carrying </a:t>
            </a:r>
            <a:r>
              <a:rPr lang="en-GB" sz="1100" dirty="0" smtClean="0"/>
              <a:t>out </a:t>
            </a:r>
            <a:r>
              <a:rPr lang="en-GB" sz="1100" dirty="0"/>
              <a:t>assessment or providing information and advice. </a:t>
            </a:r>
            <a:endParaRPr lang="en-GB" sz="1100" dirty="0" smtClean="0"/>
          </a:p>
          <a:p>
            <a:pPr marL="228600" indent="-228600">
              <a:buFont typeface="+mj-lt"/>
              <a:buAutoNum type="arabicPeriod"/>
            </a:pPr>
            <a:r>
              <a:rPr lang="en-GB" sz="1100" dirty="0" smtClean="0"/>
              <a:t>In </a:t>
            </a:r>
            <a:r>
              <a:rPr lang="en-GB" sz="1100" dirty="0"/>
              <a:t>the Act well-being is defined with eight common aspects, one of which is protection from abuse and neglect. In relation to a child, well-being also includes: their physical, intellectual, emotional, social and behavioural development; and their welfare </a:t>
            </a:r>
            <a:r>
              <a:rPr lang="en-GB" sz="1100" dirty="0" smtClean="0"/>
              <a:t>– </a:t>
            </a:r>
            <a:r>
              <a:rPr lang="en-GB" sz="1100" dirty="0"/>
              <a:t>ensuring that they are kept safe from harm</a:t>
            </a:r>
            <a:r>
              <a:rPr lang="en-GB" sz="1100" dirty="0" smtClean="0"/>
              <a:t>. Safeguarding </a:t>
            </a:r>
            <a:r>
              <a:rPr lang="en-GB" sz="1100" dirty="0"/>
              <a:t>is part of helping people to live life to the full, not just stopping abuse, neglect and </a:t>
            </a:r>
            <a:r>
              <a:rPr lang="en-GB" sz="1100" dirty="0" smtClean="0"/>
              <a:t>harm.</a:t>
            </a:r>
          </a:p>
          <a:p>
            <a:pPr marL="228600" indent="-228600">
              <a:buFont typeface="+mj-lt"/>
              <a:buAutoNum type="arabicPeriod"/>
            </a:pPr>
            <a:r>
              <a:rPr lang="en-GB" sz="1100" b="1" dirty="0" smtClean="0"/>
              <a:t>There </a:t>
            </a:r>
            <a:r>
              <a:rPr lang="en-GB" sz="1100" b="1" dirty="0"/>
              <a:t>are some other overarching duties in the Act.</a:t>
            </a:r>
            <a:r>
              <a:rPr lang="en-GB" sz="1100" dirty="0"/>
              <a:t> When </a:t>
            </a:r>
            <a:r>
              <a:rPr lang="en-GB" sz="1100" dirty="0" smtClean="0"/>
              <a:t>exercising functions under the Act, </a:t>
            </a:r>
            <a:r>
              <a:rPr lang="en-GB" sz="1100" dirty="0"/>
              <a:t>practitioners have to: ascertain and have regard to the individual’s views, wishes and feelings (and for under </a:t>
            </a:r>
            <a:r>
              <a:rPr lang="en-GB" sz="1100" dirty="0" smtClean="0"/>
              <a:t>16s, </a:t>
            </a:r>
            <a:r>
              <a:rPr lang="en-GB" sz="1100" dirty="0"/>
              <a:t>those with parental </a:t>
            </a:r>
            <a:r>
              <a:rPr lang="en-GB" sz="1100" dirty="0" smtClean="0"/>
              <a:t>responsibility, </a:t>
            </a:r>
            <a:r>
              <a:rPr lang="en-GB" sz="1100" dirty="0"/>
              <a:t>if practical and consistent with the child’s well-being); support them to participate in decisions and to communicate; promote and respect their dignity; and have regard to the characteristics, culture and beliefs of the individual</a:t>
            </a:r>
            <a:r>
              <a:rPr lang="en-GB" sz="1100" dirty="0" smtClean="0"/>
              <a:t>. </a:t>
            </a:r>
            <a:r>
              <a:rPr lang="en-GB" sz="1100" dirty="0"/>
              <a:t>Supporting people to participate, includes considering whether advocacy support is necessary.</a:t>
            </a:r>
          </a:p>
          <a:p>
            <a:pPr marL="228600" indent="-228600">
              <a:buFont typeface="+mj-lt"/>
              <a:buAutoNum type="arabicPeriod"/>
            </a:pPr>
            <a:r>
              <a:rPr lang="en-GB" sz="1100" dirty="0" smtClean="0"/>
              <a:t>For </a:t>
            </a:r>
            <a:r>
              <a:rPr lang="en-GB" sz="1100" b="1" dirty="0"/>
              <a:t>adults</a:t>
            </a:r>
            <a:r>
              <a:rPr lang="en-GB" sz="1100" dirty="0"/>
              <a:t> specifically there is also the duty to a) begin with the presumption that an adult is best placed to judge their own well-being and b) to have regard to the importance of promoting their independence where possible.</a:t>
            </a:r>
          </a:p>
          <a:p>
            <a:pPr marL="228600" indent="-228600">
              <a:buFont typeface="+mj-lt"/>
              <a:buAutoNum type="arabicPeriod"/>
            </a:pPr>
            <a:r>
              <a:rPr lang="en-GB" sz="1100" dirty="0"/>
              <a:t>For </a:t>
            </a:r>
            <a:r>
              <a:rPr lang="en-GB" sz="1100" b="1" dirty="0"/>
              <a:t>children</a:t>
            </a:r>
            <a:r>
              <a:rPr lang="en-GB" sz="1100" dirty="0"/>
              <a:t> specifically there is also the duty to</a:t>
            </a:r>
            <a:r>
              <a:rPr lang="en-GB" sz="1100" b="1" dirty="0"/>
              <a:t> </a:t>
            </a:r>
            <a:r>
              <a:rPr lang="en-GB" sz="1100" dirty="0"/>
              <a:t>promote the upbringing of the child by the child’s family, in so far as doing so is consistent with the well-being of the child. This means seeking to de-escalate the need for formal intervention in their lives and to strengthen the capacity of families to care for their children wherever it is safe to do so. </a:t>
            </a:r>
          </a:p>
        </p:txBody>
      </p:sp>
      <p:sp>
        <p:nvSpPr>
          <p:cNvPr id="4" name="Slide Number Placeholder 3"/>
          <p:cNvSpPr>
            <a:spLocks noGrp="1"/>
          </p:cNvSpPr>
          <p:nvPr>
            <p:ph type="sldNum" sz="quarter" idx="10"/>
          </p:nvPr>
        </p:nvSpPr>
        <p:spPr/>
        <p:txBody>
          <a:bodyPr/>
          <a:lstStyle/>
          <a:p>
            <a:fld id="{A771E050-A66B-4E11-9C20-135C160BC1C9}" type="slidenum">
              <a:rPr lang="en-GB" smtClean="0"/>
              <a:t>2</a:t>
            </a:fld>
            <a:endParaRPr lang="en-GB" dirty="0"/>
          </a:p>
        </p:txBody>
      </p:sp>
    </p:spTree>
    <p:extLst>
      <p:ext uri="{BB962C8B-B14F-4D97-AF65-F5344CB8AC3E}">
        <p14:creationId xmlns:p14="http://schemas.microsoft.com/office/powerpoint/2010/main" val="148533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577085"/>
            <a:ext cx="6192688" cy="5040560"/>
          </a:xfrm>
        </p:spPr>
        <p:txBody>
          <a:bodyPr/>
          <a:lstStyle/>
          <a:p>
            <a:pPr marL="228600" lvl="0" indent="-228600">
              <a:buFont typeface="+mj-lt"/>
              <a:buAutoNum type="arabicPeriod"/>
            </a:pPr>
            <a:r>
              <a:rPr lang="en-GB" dirty="0"/>
              <a:t>The overarching duties of the Act include human rights. A key part of </a:t>
            </a:r>
            <a:r>
              <a:rPr lang="en-GB" dirty="0" smtClean="0"/>
              <a:t>practitioners’ role </a:t>
            </a:r>
            <a:r>
              <a:rPr lang="en-GB" dirty="0"/>
              <a:t>under the Act is to empower people through helping them to assert these rights. Safeguarding should happen in the context of human rights, dignity, and individual empowerment</a:t>
            </a:r>
            <a:r>
              <a:rPr lang="en-GB" dirty="0" smtClean="0"/>
              <a:t>.</a:t>
            </a:r>
          </a:p>
          <a:p>
            <a:pPr marL="228600" lvl="0" indent="-228600">
              <a:buFont typeface="+mj-lt"/>
              <a:buAutoNum type="arabicPeriod"/>
            </a:pPr>
            <a:endParaRPr lang="en-GB" dirty="0"/>
          </a:p>
          <a:p>
            <a:pPr marL="228600" indent="-228600">
              <a:buFont typeface="+mj-lt"/>
              <a:buAutoNum type="arabicPeriod"/>
            </a:pPr>
            <a:r>
              <a:rPr lang="en-GB" dirty="0" smtClean="0"/>
              <a:t>Under </a:t>
            </a:r>
            <a:r>
              <a:rPr lang="en-GB" dirty="0"/>
              <a:t>the Act, you need to have regard to </a:t>
            </a:r>
            <a:r>
              <a:rPr lang="en-GB" dirty="0" smtClean="0"/>
              <a:t>the </a:t>
            </a:r>
            <a:r>
              <a:rPr lang="en-GB" b="1" dirty="0"/>
              <a:t>United Nations Principles for Older Persons</a:t>
            </a:r>
            <a:r>
              <a:rPr lang="en-GB" dirty="0" smtClean="0"/>
              <a:t>. </a:t>
            </a:r>
            <a:r>
              <a:rPr lang="en-GB" dirty="0"/>
              <a:t>This includes respect for older people’s dignity, beliefs, needs and privacy and for the right to make decisions about their care and the quality of their lives. You need to have regard to </a:t>
            </a:r>
            <a:r>
              <a:rPr lang="en-GB" dirty="0" smtClean="0"/>
              <a:t>the </a:t>
            </a:r>
            <a:r>
              <a:rPr lang="en-GB" b="1" dirty="0"/>
              <a:t>United Nations Convention on the Rights of the Child</a:t>
            </a:r>
            <a:r>
              <a:rPr lang="en-GB" dirty="0" smtClean="0"/>
              <a:t>. </a:t>
            </a:r>
            <a:r>
              <a:rPr lang="en-GB" dirty="0"/>
              <a:t>This includes the right to life, survival and development, and protection from violence, abuse and neglect. You also need to have regard to </a:t>
            </a:r>
            <a:r>
              <a:rPr lang="en-GB" dirty="0" smtClean="0"/>
              <a:t>the </a:t>
            </a:r>
            <a:r>
              <a:rPr lang="en-GB" b="1" dirty="0"/>
              <a:t>United Nations Convention on the Rights of Disabled People </a:t>
            </a:r>
            <a:r>
              <a:rPr lang="en-GB" dirty="0"/>
              <a:t>(UNCRDP).</a:t>
            </a:r>
            <a:r>
              <a:rPr lang="en-GB" i="1" dirty="0" smtClean="0"/>
              <a:t> </a:t>
            </a:r>
            <a:r>
              <a:rPr lang="en-GB" dirty="0"/>
              <a:t>The code of practice for Part 2 of the Act also points out that public authorities must not act in a way that is incompatible with rights under the </a:t>
            </a:r>
            <a:r>
              <a:rPr lang="en-GB" b="1" dirty="0"/>
              <a:t>European Convention on Human Rights</a:t>
            </a:r>
            <a:r>
              <a:rPr lang="en-GB" dirty="0" smtClean="0"/>
              <a:t>. </a:t>
            </a:r>
            <a:r>
              <a:rPr lang="en-GB" dirty="0"/>
              <a:t>This </a:t>
            </a:r>
            <a:r>
              <a:rPr lang="en-GB" dirty="0" smtClean="0"/>
              <a:t>includes the right </a:t>
            </a:r>
            <a:r>
              <a:rPr lang="en-GB" dirty="0"/>
              <a:t>not to be subjected to inhuman or degrading </a:t>
            </a:r>
            <a:r>
              <a:rPr lang="en-GB" dirty="0" smtClean="0"/>
              <a:t>treatment and the right </a:t>
            </a:r>
            <a:r>
              <a:rPr lang="en-GB" dirty="0"/>
              <a:t>to liberty and </a:t>
            </a:r>
            <a:r>
              <a:rPr lang="en-GB" dirty="0" smtClean="0"/>
              <a:t>security.</a:t>
            </a:r>
            <a:endParaRPr lang="en-GB" dirty="0"/>
          </a:p>
          <a:p>
            <a:pPr marL="228600" indent="-228600">
              <a:buFont typeface="+mj-lt"/>
              <a:buAutoNum type="arabicPeriod"/>
            </a:pPr>
            <a:endParaRPr lang="en-GB" dirty="0" smtClean="0"/>
          </a:p>
          <a:p>
            <a:pPr marL="228600" indent="-228600">
              <a:buFont typeface="+mj-lt"/>
              <a:buAutoNum type="arabicPeriod"/>
            </a:pPr>
            <a:r>
              <a:rPr lang="en-GB" dirty="0"/>
              <a:t>Abuse, neglect and harm are human rights violations and can mean that it is harder for people to exercise their human rights. They can violate the right to freedom from inhuman or degrading treatment, or they can ultimately violate the right to life. Abuse, neglect and harm can also mean that people lose other human rights such as the right to education for children. Sometimes abuse consists of slavery or forced labour. </a:t>
            </a:r>
            <a:endParaRPr lang="en-GB" dirty="0" smtClean="0"/>
          </a:p>
          <a:p>
            <a:pPr marL="228600" indent="-228600">
              <a:buFont typeface="+mj-lt"/>
              <a:buAutoNum type="arabicPeriod"/>
            </a:pPr>
            <a:endParaRPr lang="en-GB" dirty="0"/>
          </a:p>
          <a:p>
            <a:pPr marL="228600" indent="-228600">
              <a:buFont typeface="+mj-lt"/>
              <a:buAutoNum type="arabicPeriod"/>
            </a:pPr>
            <a:r>
              <a:rPr lang="en-GB" dirty="0"/>
              <a:t>Over-protective services can result in curtailing other rights including the right to liberty and security; the right to a fair hearing; and the right to respect for private and family life, home, and correspondence.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3</a:t>
            </a:fld>
            <a:endParaRPr lang="en-GB"/>
          </a:p>
        </p:txBody>
      </p:sp>
    </p:spTree>
    <p:extLst>
      <p:ext uri="{BB962C8B-B14F-4D97-AF65-F5344CB8AC3E}">
        <p14:creationId xmlns:p14="http://schemas.microsoft.com/office/powerpoint/2010/main" val="205647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435729"/>
            <a:ext cx="6624736" cy="5372098"/>
          </a:xfrm>
        </p:spPr>
        <p:txBody>
          <a:bodyPr/>
          <a:lstStyle/>
          <a:p>
            <a:pPr marL="228600" indent="-228600">
              <a:buFont typeface="+mj-lt"/>
              <a:buAutoNum type="arabicPeriod"/>
            </a:pPr>
            <a:r>
              <a:rPr lang="en-GB" sz="1100" b="1" dirty="0" smtClean="0"/>
              <a:t>Part</a:t>
            </a:r>
            <a:r>
              <a:rPr lang="en-GB" sz="1100" b="1" baseline="0" dirty="0" smtClean="0"/>
              <a:t> 7 of the Act relates to safeguarding and has its own statutory guidance and regulations. However, other parts of the Act link to the duty to protect people from abuse and neglect, and to protect children from harm.</a:t>
            </a:r>
          </a:p>
          <a:p>
            <a:pPr marL="228600" indent="-228600">
              <a:buFont typeface="+mj-lt"/>
              <a:buAutoNum type="arabicPeriod"/>
            </a:pPr>
            <a:r>
              <a:rPr lang="en-GB" sz="1100" dirty="0" smtClean="0"/>
              <a:t>Part 2 links prevention, information and advice to safeguarding</a:t>
            </a:r>
            <a:r>
              <a:rPr lang="en-GB" sz="1100" dirty="0"/>
              <a:t>. </a:t>
            </a:r>
            <a:r>
              <a:rPr lang="en-GB" sz="1100" dirty="0" smtClean="0"/>
              <a:t>Section </a:t>
            </a:r>
            <a:r>
              <a:rPr lang="en-GB" sz="1100" dirty="0"/>
              <a:t>15 </a:t>
            </a:r>
            <a:r>
              <a:rPr lang="en-GB" sz="1100" dirty="0" smtClean="0"/>
              <a:t>of the Act requires </a:t>
            </a:r>
            <a:r>
              <a:rPr lang="en-GB" sz="1100" dirty="0"/>
              <a:t>local authorities to provide or arrange for the provision of a range of preventative services, </a:t>
            </a:r>
            <a:r>
              <a:rPr lang="en-GB" sz="1100" dirty="0" smtClean="0"/>
              <a:t>including ones which will “</a:t>
            </a:r>
            <a:r>
              <a:rPr lang="en-GB" sz="1100" i="1" dirty="0" smtClean="0"/>
              <a:t>contribute </a:t>
            </a:r>
            <a:r>
              <a:rPr lang="en-GB" sz="1100" i="1" dirty="0"/>
              <a:t>towards preventing people from suffering abuse or </a:t>
            </a:r>
            <a:r>
              <a:rPr lang="en-GB" sz="1100" i="1" dirty="0" smtClean="0"/>
              <a:t>neglect</a:t>
            </a:r>
            <a:r>
              <a:rPr lang="en-GB" sz="1100" dirty="0" smtClean="0"/>
              <a:t>. Section 17 says that provision of information, advice and assistance must</a:t>
            </a:r>
            <a:r>
              <a:rPr lang="en-GB" sz="1100" b="1" dirty="0" smtClean="0"/>
              <a:t> </a:t>
            </a:r>
            <a:r>
              <a:rPr lang="en-GB" sz="1100" dirty="0" smtClean="0"/>
              <a:t>include </a:t>
            </a:r>
            <a:r>
              <a:rPr lang="en-GB" sz="1100" i="1" dirty="0" smtClean="0"/>
              <a:t>how to raise concerns about the well-being of a person who appears to have needs for care and support.”</a:t>
            </a:r>
          </a:p>
          <a:p>
            <a:pPr marL="228600" indent="-228600">
              <a:buFont typeface="+mj-lt"/>
              <a:buAutoNum type="arabicPeriod"/>
            </a:pPr>
            <a:r>
              <a:rPr lang="en-GB" sz="1100" dirty="0" smtClean="0"/>
              <a:t>Part 3 links assessment to safeguarding. Sections 20 and 22-23 say that if an adult, young person or child refuses an assessment, this does not discharge a local authority from its duty to assess “</a:t>
            </a:r>
            <a:r>
              <a:rPr lang="en-GB" sz="1100" i="1" dirty="0" smtClean="0"/>
              <a:t>if the local authority suspects that the adult is experiencing or at risk of abuse or neglect, or the local authority suspects that the young person / child is experiencing or at risk of abuse, neglect or other kinds of harm.”</a:t>
            </a:r>
          </a:p>
          <a:p>
            <a:pPr marL="228600" indent="-228600">
              <a:buFont typeface="+mj-lt"/>
              <a:buAutoNum type="arabicPeriod"/>
            </a:pPr>
            <a:r>
              <a:rPr lang="en-GB" sz="1100" dirty="0" smtClean="0"/>
              <a:t>Part 4 links meeting needs to safeguarding. Sections 35 and 37 explain that if an adult or child has needs that don’t meet the eligibility criteria, the local authority </a:t>
            </a:r>
            <a:r>
              <a:rPr lang="en-GB" sz="1100" b="1" dirty="0" smtClean="0"/>
              <a:t>must</a:t>
            </a:r>
            <a:r>
              <a:rPr lang="en-GB" sz="1100" dirty="0" smtClean="0"/>
              <a:t> meet the needs if the local authority considers it necessary to do so in order to protect the individual from abuse or neglect or a risk of abuse or neglect, or other harm.</a:t>
            </a:r>
          </a:p>
          <a:p>
            <a:pPr marL="228600" indent="-228600">
              <a:buFont typeface="+mj-lt"/>
              <a:buAutoNum type="arabicPeriod"/>
            </a:pPr>
            <a:r>
              <a:rPr lang="en-GB" sz="1100" dirty="0" smtClean="0"/>
              <a:t>Part 6, Section 78 says that a local authority looking after any child </a:t>
            </a:r>
            <a:r>
              <a:rPr lang="en-GB" sz="1100" b="1" dirty="0" smtClean="0"/>
              <a:t>must</a:t>
            </a:r>
            <a:r>
              <a:rPr lang="en-GB" sz="1100" dirty="0" smtClean="0"/>
              <a:t> safeguard and promote the child’s well-being.</a:t>
            </a:r>
          </a:p>
          <a:p>
            <a:pPr marL="228600" indent="-228600">
              <a:buFont typeface="+mj-lt"/>
              <a:buAutoNum type="arabicPeriod"/>
            </a:pPr>
            <a:r>
              <a:rPr lang="en-GB" sz="1100" dirty="0" smtClean="0"/>
              <a:t>Part 9 says that a local authority </a:t>
            </a:r>
            <a:r>
              <a:rPr lang="en-GB" sz="1100" b="1" dirty="0" smtClean="0"/>
              <a:t>must </a:t>
            </a:r>
            <a:r>
              <a:rPr lang="en-GB" sz="1100" dirty="0" smtClean="0"/>
              <a:t>make arrangements to promote co-operation between itself and partners with a view to protecting adults with needs for care and support, </a:t>
            </a:r>
            <a:r>
              <a:rPr lang="en-GB" sz="1100" dirty="0"/>
              <a:t>or </a:t>
            </a:r>
            <a:r>
              <a:rPr lang="en-GB" sz="1100" dirty="0" smtClean="0"/>
              <a:t>children, </a:t>
            </a:r>
            <a:r>
              <a:rPr lang="en-GB" sz="1100" dirty="0"/>
              <a:t>who </a:t>
            </a:r>
            <a:r>
              <a:rPr lang="en-GB" sz="1100" dirty="0" smtClean="0"/>
              <a:t>are experiencing, or are at risk of, abuse or neglect.</a:t>
            </a:r>
          </a:p>
          <a:p>
            <a:pPr marL="228600" indent="-228600">
              <a:buFont typeface="+mj-lt"/>
              <a:buAutoNum type="arabicPeriod"/>
            </a:pPr>
            <a:r>
              <a:rPr lang="en-US" sz="1100" dirty="0"/>
              <a:t>Part </a:t>
            </a:r>
            <a:r>
              <a:rPr lang="en-US" sz="1100" dirty="0" smtClean="0"/>
              <a:t>10 says that l</a:t>
            </a:r>
            <a:r>
              <a:rPr lang="en-GB" sz="1100" dirty="0" err="1" smtClean="0"/>
              <a:t>ocal</a:t>
            </a:r>
            <a:r>
              <a:rPr lang="en-GB" sz="1100" dirty="0" smtClean="0"/>
              <a:t> authorities </a:t>
            </a:r>
            <a:r>
              <a:rPr lang="en-GB" sz="1100" dirty="0"/>
              <a:t>must arrange, where necessary, for an independent advocate to support and represent an individual </a:t>
            </a:r>
            <a:r>
              <a:rPr lang="en-GB" sz="1100" dirty="0" smtClean="0"/>
              <a:t>in safeguarding processes. </a:t>
            </a:r>
          </a:p>
          <a:p>
            <a:pPr marL="228600" indent="-228600">
              <a:buFont typeface="+mj-lt"/>
              <a:buAutoNum type="arabicPeriod"/>
            </a:pPr>
            <a:r>
              <a:rPr lang="en-GB" sz="1100" dirty="0" smtClean="0"/>
              <a:t>Part 11, section 184, says that Ministers or local authorities </a:t>
            </a:r>
            <a:r>
              <a:rPr lang="en-GB" sz="1100" b="1" dirty="0" smtClean="0"/>
              <a:t>may</a:t>
            </a:r>
            <a:r>
              <a:rPr lang="en-GB" sz="1100" dirty="0" smtClean="0"/>
              <a:t> conduct, commission, or assist in the conduct of, research into any matter connected with the functions of Safeguarding Boards.</a:t>
            </a:r>
          </a:p>
          <a:p>
            <a:pPr marL="228600" indent="-228600">
              <a:buFont typeface="+mj-lt"/>
              <a:buAutoNum type="arabicPeriod"/>
            </a:pPr>
            <a:r>
              <a:rPr lang="en-GB" sz="1100" dirty="0" smtClean="0"/>
              <a:t>This shows that safeguarding is much broader than protection from abuse, neglect or harm. How to help people to keep themselves safe should be something that you consider in all you do.</a:t>
            </a:r>
          </a:p>
        </p:txBody>
      </p:sp>
      <p:sp>
        <p:nvSpPr>
          <p:cNvPr id="4" name="Slide Number Placeholder 3"/>
          <p:cNvSpPr>
            <a:spLocks noGrp="1"/>
          </p:cNvSpPr>
          <p:nvPr>
            <p:ph type="sldNum" sz="quarter" idx="10"/>
          </p:nvPr>
        </p:nvSpPr>
        <p:spPr/>
        <p:txBody>
          <a:bodyPr/>
          <a:lstStyle/>
          <a:p>
            <a:fld id="{A771E050-A66B-4E11-9C20-135C160BC1C9}" type="slidenum">
              <a:rPr lang="en-GB" smtClean="0"/>
              <a:t>4</a:t>
            </a:fld>
            <a:endParaRPr lang="en-GB" dirty="0"/>
          </a:p>
        </p:txBody>
      </p:sp>
    </p:spTree>
    <p:extLst>
      <p:ext uri="{BB962C8B-B14F-4D97-AF65-F5344CB8AC3E}">
        <p14:creationId xmlns:p14="http://schemas.microsoft.com/office/powerpoint/2010/main" val="160357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552929"/>
            <a:ext cx="6192688" cy="5111642"/>
          </a:xfrm>
        </p:spPr>
        <p:txBody>
          <a:bodyPr/>
          <a:lstStyle/>
          <a:p>
            <a:pPr marL="228600" indent="-228600" defTabSz="906810">
              <a:buFont typeface="+mj-lt"/>
              <a:buAutoNum type="arabicPeriod"/>
              <a:defRPr/>
            </a:pPr>
            <a:r>
              <a:rPr lang="en-GB" b="1" dirty="0" smtClean="0"/>
              <a:t>Safeguarding is everyone’s business. </a:t>
            </a:r>
            <a:r>
              <a:rPr lang="en-GB" b="1" baseline="0" dirty="0" smtClean="0"/>
              <a:t>However, the Act sets out particular duties for local authorities and their partners working with adults. </a:t>
            </a:r>
          </a:p>
          <a:p>
            <a:pPr marL="228600" indent="-228600" defTabSz="906810">
              <a:buFont typeface="+mj-lt"/>
              <a:buAutoNum type="arabicPeriod"/>
              <a:defRPr/>
            </a:pPr>
            <a:r>
              <a:rPr lang="en-GB" b="1" dirty="0" smtClean="0"/>
              <a:t>Section 126 is</a:t>
            </a:r>
            <a:r>
              <a:rPr lang="en-GB" b="1" baseline="0" dirty="0" smtClean="0"/>
              <a:t> about Adults at Risk. </a:t>
            </a:r>
            <a:r>
              <a:rPr lang="en-GB" dirty="0" smtClean="0"/>
              <a:t>It starts with a definition of an “adult at risk” – an adult who:</a:t>
            </a:r>
          </a:p>
          <a:p>
            <a:pPr marL="534988" lvl="1" indent="-268288" defTabSz="906810">
              <a:buFont typeface="+mj-lt"/>
              <a:buAutoNum type="alphaLcParenR"/>
              <a:defRPr/>
            </a:pPr>
            <a:r>
              <a:rPr lang="en-GB" dirty="0" smtClean="0"/>
              <a:t>is experiencing or is at risk of abuse or neglect</a:t>
            </a:r>
          </a:p>
          <a:p>
            <a:pPr marL="534988" lvl="1" indent="-268288" defTabSz="906810">
              <a:buFont typeface="+mj-lt"/>
              <a:buAutoNum type="alphaLcParenR"/>
              <a:defRPr/>
            </a:pPr>
            <a:r>
              <a:rPr lang="en-GB" dirty="0" smtClean="0"/>
              <a:t>has needs for care and support (whether or not the local authority is meeting any of those needs), and </a:t>
            </a:r>
          </a:p>
          <a:p>
            <a:pPr marL="534988" lvl="1" indent="-268288" defTabSz="906810">
              <a:buFont typeface="+mj-lt"/>
              <a:buAutoNum type="alphaLcParenR"/>
              <a:defRPr/>
            </a:pPr>
            <a:r>
              <a:rPr lang="en-GB" dirty="0" smtClean="0"/>
              <a:t>as a result of those needs is unable to protect himself or herself against the abuse or neglect or the risk of it</a:t>
            </a:r>
          </a:p>
          <a:p>
            <a:pPr marL="228600" indent="-228600" defTabSz="906810">
              <a:buFont typeface="+mj-lt"/>
              <a:buAutoNum type="arabicPeriod"/>
              <a:defRPr/>
            </a:pPr>
            <a:r>
              <a:rPr lang="en-GB" dirty="0" smtClean="0"/>
              <a:t>The inclusion of ‘at risk’ enables early intervention to protect an adult at risk. The decision to act does not require actual abuse or neglect to have taken place. The aim is to protect people who need it and to help them to prevent abuse or neglect.</a:t>
            </a:r>
          </a:p>
          <a:p>
            <a:pPr marL="228600" indent="-228600" defTabSz="906810">
              <a:buFont typeface="+mj-lt"/>
              <a:buAutoNum type="arabicPeriod"/>
              <a:defRPr/>
            </a:pPr>
            <a:r>
              <a:rPr lang="en-GB" dirty="0" smtClean="0"/>
              <a:t>Abuse means physical, sexual, psychological, emotional or financial abuse. Neglect means a failure to meet a person’s basic physical, emotional, social or psychological needs, which is likely to result in an impairment of the person’s well-being.</a:t>
            </a:r>
          </a:p>
          <a:p>
            <a:pPr marL="228600" indent="-228600" defTabSz="906810">
              <a:buFont typeface="+mj-lt"/>
              <a:buAutoNum type="arabicPeriod"/>
              <a:defRPr/>
            </a:pPr>
            <a:r>
              <a:rPr lang="en-GB" b="1" dirty="0" smtClean="0"/>
              <a:t>Section 128 is</a:t>
            </a:r>
            <a:r>
              <a:rPr lang="en-GB" b="1" baseline="0" dirty="0" smtClean="0"/>
              <a:t> about the duty to report Adults at Risk. </a:t>
            </a:r>
            <a:r>
              <a:rPr lang="en-GB" b="0" dirty="0" smtClean="0"/>
              <a:t>This is a duty for relevant</a:t>
            </a:r>
            <a:r>
              <a:rPr lang="en-GB" b="0" baseline="0" dirty="0" smtClean="0"/>
              <a:t> </a:t>
            </a:r>
            <a:r>
              <a:rPr lang="en-GB" b="0" dirty="0" smtClean="0"/>
              <a:t>partners of a local authority</a:t>
            </a:r>
            <a:r>
              <a:rPr lang="en-GB" b="0" baseline="0" dirty="0" smtClean="0"/>
              <a:t> including </a:t>
            </a:r>
            <a:r>
              <a:rPr lang="en-GB" dirty="0" smtClean="0"/>
              <a:t>health, probation and the police</a:t>
            </a:r>
            <a:r>
              <a:rPr lang="en-GB" b="0" baseline="0" dirty="0" smtClean="0"/>
              <a:t>. If a partner has reasonable cause to suspect that a person is an adult at risk it </a:t>
            </a:r>
            <a:r>
              <a:rPr lang="en-GB" b="1" baseline="0" dirty="0" smtClean="0"/>
              <a:t>must</a:t>
            </a:r>
            <a:r>
              <a:rPr lang="en-GB" b="0" baseline="0" dirty="0" smtClean="0"/>
              <a:t> inform the local authority of that fact. </a:t>
            </a:r>
          </a:p>
          <a:p>
            <a:pPr marL="228600" marR="0" indent="-228600" algn="l" defTabSz="906810" rtl="0" eaLnBrk="1" fontAlgn="auto" latinLnBrk="0" hangingPunct="1">
              <a:lnSpc>
                <a:spcPct val="100000"/>
              </a:lnSpc>
              <a:spcBef>
                <a:spcPts val="0"/>
              </a:spcBef>
              <a:spcAft>
                <a:spcPts val="0"/>
              </a:spcAft>
              <a:buClrTx/>
              <a:buSzTx/>
              <a:buFont typeface="+mj-lt"/>
              <a:buAutoNum type="arabicPeriod"/>
              <a:tabLst/>
              <a:defRPr/>
            </a:pPr>
            <a:r>
              <a:rPr lang="en-GB" dirty="0" smtClean="0"/>
              <a:t>There is a duty for a local authority to make enquiries if it has reasonable cause to suspect that a person within its area (whether or not ordinarily resident there) is an adult at risk. Authorities must decide whether any action should be taken and, if so, what and by whom. The timescale is usually 7 days to make the enquiry.</a:t>
            </a:r>
          </a:p>
          <a:p>
            <a:pPr marL="228600" indent="-228600" defTabSz="906810">
              <a:buFont typeface="+mj-lt"/>
              <a:buAutoNum type="arabicPeriod"/>
              <a:defRPr/>
            </a:pPr>
            <a:r>
              <a:rPr lang="en-GB" b="1" baseline="0" dirty="0" smtClean="0"/>
              <a:t>Section 129 abolished Section 47 of the National Assistance Act 1948 </a:t>
            </a:r>
            <a:r>
              <a:rPr lang="en-GB" baseline="0" dirty="0" smtClean="0"/>
              <a:t>(which enabled local authorities to apply for a court order to remove persons in need of care and attention from home to hospitals or other places).</a:t>
            </a:r>
          </a:p>
          <a:p>
            <a:pPr marL="0" indent="0" defTabSz="906810">
              <a:buFont typeface="+mj-lt"/>
              <a:buNone/>
              <a:defRPr/>
            </a:pPr>
            <a:endParaRPr lang="en-GB" baseline="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dirty="0"/>
          </a:p>
        </p:txBody>
      </p:sp>
    </p:spTree>
    <p:extLst>
      <p:ext uri="{BB962C8B-B14F-4D97-AF65-F5344CB8AC3E}">
        <p14:creationId xmlns:p14="http://schemas.microsoft.com/office/powerpoint/2010/main" val="364568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771E050-A66B-4E11-9C20-135C160BC1C9}" type="slidenum">
              <a:rPr lang="en-GB" smtClean="0"/>
              <a:t>6</a:t>
            </a:fld>
            <a:endParaRPr lang="en-GB" dirty="0"/>
          </a:p>
        </p:txBody>
      </p:sp>
      <p:sp>
        <p:nvSpPr>
          <p:cNvPr id="5" name="Notes Placeholder 2"/>
          <p:cNvSpPr>
            <a:spLocks noGrp="1"/>
          </p:cNvSpPr>
          <p:nvPr>
            <p:ph type="body" idx="3"/>
          </p:nvPr>
        </p:nvSpPr>
        <p:spPr>
          <a:xfrm>
            <a:off x="230485" y="4507357"/>
            <a:ext cx="6336704" cy="5300470"/>
          </a:xfrm>
        </p:spPr>
        <p:txBody>
          <a:bodyPr/>
          <a:lstStyle/>
          <a:p>
            <a:pPr marL="228600" indent="-228600">
              <a:buFont typeface="+mj-lt"/>
              <a:buAutoNum type="arabicPeriod"/>
            </a:pPr>
            <a:r>
              <a:rPr lang="en-GB" b="1" dirty="0" smtClean="0"/>
              <a:t>Part 7, Section 127,</a:t>
            </a:r>
            <a:r>
              <a:rPr lang="en-GB" b="1" baseline="0" dirty="0" smtClean="0"/>
              <a:t> and the statutory guidance and regulations, explains adult protection and support orders (APSO). </a:t>
            </a:r>
            <a:r>
              <a:rPr lang="en-GB" sz="1200" kern="1200" dirty="0" smtClean="0">
                <a:solidFill>
                  <a:schemeClr val="tx1"/>
                </a:solidFill>
                <a:effectLst/>
                <a:latin typeface="Arial" panose="020B0604020202020204" pitchFamily="34" charset="0"/>
                <a:ea typeface="+mn-ea"/>
                <a:cs typeface="Arial" panose="020B0604020202020204" pitchFamily="34" charset="0"/>
              </a:rPr>
              <a:t>These had not existed before the Act. Guidance about them is set out in Working Together to Safeguard People volume 4. </a:t>
            </a:r>
          </a:p>
          <a:p>
            <a:pPr marL="228600" indent="-228600">
              <a:buFont typeface="+mj-lt"/>
              <a:buAutoNum type="arabicPeriod"/>
            </a:pPr>
            <a:r>
              <a:rPr lang="en-GB" baseline="0" dirty="0" smtClean="0"/>
              <a:t>An authorised officer </a:t>
            </a:r>
            <a:r>
              <a:rPr lang="en-GB" b="1" baseline="0" dirty="0" smtClean="0"/>
              <a:t>may</a:t>
            </a:r>
            <a:r>
              <a:rPr lang="en-GB" baseline="0" dirty="0" smtClean="0"/>
              <a:t> apply to a justice of the peace for an order in relation to an adult living within the local authority’s area. </a:t>
            </a:r>
            <a:r>
              <a:rPr lang="en-GB" dirty="0" smtClean="0"/>
              <a:t>The </a:t>
            </a:r>
            <a:r>
              <a:rPr lang="en-GB" b="1" dirty="0" smtClean="0"/>
              <a:t>purposes</a:t>
            </a:r>
            <a:r>
              <a:rPr lang="en-GB" dirty="0" smtClean="0"/>
              <a:t> of an APSO are:</a:t>
            </a:r>
          </a:p>
          <a:p>
            <a:pPr marL="449263" lvl="1" indent="-182563">
              <a:buFont typeface="+mj-lt"/>
              <a:buAutoNum type="alphaLcParenR"/>
            </a:pPr>
            <a:r>
              <a:rPr lang="en-GB" dirty="0" smtClean="0"/>
              <a:t>to enable the authorised officer and anyone with them to speak in private with a person suspected of being an adult at risk</a:t>
            </a:r>
          </a:p>
          <a:p>
            <a:pPr marL="449263" lvl="1" indent="-182563">
              <a:buFont typeface="+mj-lt"/>
              <a:buAutoNum type="alphaLcParenR"/>
            </a:pPr>
            <a:r>
              <a:rPr lang="en-GB" dirty="0" smtClean="0"/>
              <a:t>to enable the authorised officer to ascertain whether that person is making decisions freely, and </a:t>
            </a:r>
          </a:p>
          <a:p>
            <a:pPr marL="449263" lvl="1" indent="-182563">
              <a:buFont typeface="+mj-lt"/>
              <a:buAutoNum type="alphaLcParenR"/>
            </a:pPr>
            <a:r>
              <a:rPr lang="en-GB" dirty="0" smtClean="0"/>
              <a:t>to enable the authorised officer properly to assess whether the person is an adult at risk and to make a decision about</a:t>
            </a:r>
            <a:r>
              <a:rPr lang="en-GB" baseline="0" dirty="0" smtClean="0"/>
              <a:t> any </a:t>
            </a:r>
            <a:r>
              <a:rPr lang="en-GB" dirty="0" smtClean="0"/>
              <a:t>action that should be taken</a:t>
            </a:r>
          </a:p>
          <a:p>
            <a:pPr marL="228600" indent="-228600">
              <a:buFont typeface="+mj-lt"/>
              <a:buAutoNum type="arabicPeriod"/>
            </a:pPr>
            <a:r>
              <a:rPr lang="en-GB" dirty="0" smtClean="0"/>
              <a:t>They</a:t>
            </a:r>
            <a:r>
              <a:rPr lang="en-GB" baseline="0" dirty="0" smtClean="0"/>
              <a:t> can be used in any premises including a care home or hospital, but not a prison.</a:t>
            </a:r>
          </a:p>
          <a:p>
            <a:pPr marL="228600" indent="-228600">
              <a:buFont typeface="+mj-lt"/>
              <a:buAutoNum type="arabicPeriod"/>
            </a:pPr>
            <a:r>
              <a:rPr lang="en-GB" dirty="0"/>
              <a:t>Guidance sets out various considerations including whether there is undue influence, how the authorised officer </a:t>
            </a:r>
            <a:r>
              <a:rPr lang="en-GB" dirty="0" smtClean="0"/>
              <a:t>is influencing </a:t>
            </a:r>
            <a:r>
              <a:rPr lang="en-GB" dirty="0"/>
              <a:t>the situation, advocacy, proportionality, minimal force, how to explain their purpose.</a:t>
            </a:r>
          </a:p>
          <a:p>
            <a:pPr marL="228600" indent="-228600">
              <a:buFont typeface="+mj-lt"/>
              <a:buAutoNum type="arabicPeriod"/>
            </a:pPr>
            <a:r>
              <a:rPr lang="en-GB" dirty="0" smtClean="0"/>
              <a:t>Guidance says </a:t>
            </a:r>
            <a:r>
              <a:rPr lang="en-GB" baseline="0" dirty="0" smtClean="0"/>
              <a:t>that </a:t>
            </a:r>
            <a:r>
              <a:rPr lang="en-GB" dirty="0" smtClean="0"/>
              <a:t>an </a:t>
            </a:r>
            <a:r>
              <a:rPr lang="en-GB" dirty="0"/>
              <a:t>authorised officer should ideally be from the local authority, failing that, from another local authority in the safeguarding board area, and failing that, from another local authority in Wales. </a:t>
            </a:r>
            <a:r>
              <a:rPr lang="en-GB" dirty="0" smtClean="0"/>
              <a:t>Guidance </a:t>
            </a:r>
            <a:r>
              <a:rPr lang="en-GB" baseline="0" dirty="0" smtClean="0"/>
              <a:t>sets out the skills and knowledge the officer must have.</a:t>
            </a:r>
            <a:r>
              <a:rPr lang="en-GB" dirty="0"/>
              <a:t> A constable accompanying the authorised officer </a:t>
            </a:r>
            <a:r>
              <a:rPr lang="en-GB" b="1" dirty="0"/>
              <a:t>may</a:t>
            </a:r>
            <a:r>
              <a:rPr lang="en-GB" dirty="0"/>
              <a:t> use reasonable force if necessary in order to fulfil the purposes of the order.</a:t>
            </a:r>
          </a:p>
          <a:p>
            <a:pPr marL="228600" indent="-228600">
              <a:buFont typeface="+mj-lt"/>
              <a:buAutoNum type="arabicPeriod"/>
            </a:pPr>
            <a:r>
              <a:rPr lang="en-GB" dirty="0" smtClean="0"/>
              <a:t>The justice of the peace should be satisfied that there is reasonable cause to suspect that a person is an adult at risk, and making the order is needed to be able to assess and make a decision,</a:t>
            </a:r>
            <a:r>
              <a:rPr lang="en-GB" baseline="0" dirty="0" smtClean="0"/>
              <a:t> </a:t>
            </a:r>
            <a:r>
              <a:rPr lang="en-GB" dirty="0" smtClean="0"/>
              <a:t>and that using the order will not result in the person being at greater risk of abuse or neglect. Other conditions may be attached to an APSO e.g. restrictions on the time at which the power of entry can be used</a:t>
            </a:r>
            <a:r>
              <a:rPr lang="en-GB" baseline="0" dirty="0" smtClean="0"/>
              <a:t>. </a:t>
            </a:r>
          </a:p>
          <a:p>
            <a:pPr marL="228600" indent="-228600">
              <a:buFont typeface="+mj-lt"/>
              <a:buAutoNum type="arabicPeriod"/>
            </a:pPr>
            <a:r>
              <a:rPr lang="en-GB" dirty="0" smtClean="0"/>
              <a:t>The</a:t>
            </a:r>
            <a:r>
              <a:rPr lang="en-GB" baseline="0" dirty="0" smtClean="0"/>
              <a:t> guidance sets out the need for good planning – including preparation, collaboration, clear purpose and steps for action, who will do what, contingencies and exit strategy.</a:t>
            </a:r>
          </a:p>
          <a:p>
            <a:r>
              <a:rPr lang="en-GB" b="1" baseline="0" dirty="0" smtClean="0"/>
              <a:t>APSOs are only to be used in exceptional circumstances</a:t>
            </a:r>
            <a:r>
              <a:rPr lang="en-GB" dirty="0"/>
              <a:t> where other attempts to speak to the adult considered to be at risk have </a:t>
            </a:r>
            <a:r>
              <a:rPr lang="en-GB" dirty="0" smtClean="0"/>
              <a:t>failed.</a:t>
            </a:r>
            <a:r>
              <a:rPr lang="en-GB" dirty="0"/>
              <a:t> T</a:t>
            </a:r>
            <a:r>
              <a:rPr lang="en-GB" sz="1200" kern="1200" dirty="0" smtClean="0">
                <a:solidFill>
                  <a:schemeClr val="tx1"/>
                </a:solidFill>
                <a:effectLst/>
                <a:latin typeface="Arial" panose="020B0604020202020204" pitchFamily="34" charset="0"/>
                <a:ea typeface="+mn-ea"/>
                <a:cs typeface="Arial" panose="020B0604020202020204" pitchFamily="34" charset="0"/>
              </a:rPr>
              <a:t>here is specific training available on the learning hub for APSOs.</a:t>
            </a:r>
            <a:endParaRPr lang="en-GB" dirty="0" smtClean="0"/>
          </a:p>
        </p:txBody>
      </p:sp>
    </p:spTree>
    <p:extLst>
      <p:ext uri="{BB962C8B-B14F-4D97-AF65-F5344CB8AC3E}">
        <p14:creationId xmlns:p14="http://schemas.microsoft.com/office/powerpoint/2010/main" val="245056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552930"/>
            <a:ext cx="6192688" cy="4918138"/>
          </a:xfrm>
        </p:spPr>
        <p:txBody>
          <a:bodyPr/>
          <a:lstStyle/>
          <a:p>
            <a:pPr marL="228600" indent="-228600" defTabSz="906810">
              <a:buFont typeface="+mj-lt"/>
              <a:buAutoNum type="arabicPeriod"/>
              <a:defRPr/>
            </a:pPr>
            <a:r>
              <a:rPr lang="en-GB" b="1" dirty="0" smtClean="0"/>
              <a:t>Safeguarding is everyone’s business. </a:t>
            </a:r>
            <a:r>
              <a:rPr lang="en-GB" b="1" baseline="0" dirty="0" smtClean="0"/>
              <a:t>However, the Act sets out particular duties for local authorities and </a:t>
            </a:r>
            <a:r>
              <a:rPr lang="en-GB" b="1" dirty="0" smtClean="0"/>
              <a:t>relevant </a:t>
            </a:r>
            <a:r>
              <a:rPr lang="en-GB" b="1" dirty="0"/>
              <a:t>partners </a:t>
            </a:r>
            <a:r>
              <a:rPr lang="en-GB" dirty="0"/>
              <a:t>working with children and young people</a:t>
            </a:r>
            <a:r>
              <a:rPr lang="en-GB" b="1" baseline="0" dirty="0" smtClean="0"/>
              <a:t>. </a:t>
            </a:r>
            <a:r>
              <a:rPr lang="en-GB" dirty="0"/>
              <a:t>The relevant partners are police, other local authorities, probation, Local Health Boards, NHS trusts and Youth Offending Teams</a:t>
            </a:r>
            <a:r>
              <a:rPr lang="en-GB" dirty="0" smtClean="0"/>
              <a:t>.</a:t>
            </a:r>
          </a:p>
          <a:p>
            <a:pPr marL="228600" indent="-228600" defTabSz="906810">
              <a:buFont typeface="+mj-lt"/>
              <a:buAutoNum type="arabicPeriod"/>
              <a:defRPr/>
            </a:pPr>
            <a:endParaRPr lang="en-GB" b="1" baseline="0" dirty="0" smtClean="0"/>
          </a:p>
          <a:p>
            <a:pPr marL="228600" indent="-228600" defTabSz="906810">
              <a:buFont typeface="+mj-lt"/>
              <a:buAutoNum type="arabicPeriod"/>
              <a:defRPr/>
            </a:pPr>
            <a:r>
              <a:rPr lang="en-GB" b="1" dirty="0" smtClean="0"/>
              <a:t>Section 130 </a:t>
            </a:r>
            <a:r>
              <a:rPr lang="en-GB" dirty="0"/>
              <a:t>relates specifically to children in Part 7</a:t>
            </a:r>
            <a:r>
              <a:rPr lang="en-GB" b="1" dirty="0" smtClean="0"/>
              <a:t>. </a:t>
            </a:r>
            <a:r>
              <a:rPr lang="en-GB" dirty="0" smtClean="0"/>
              <a:t>The definition of a “child at risk”</a:t>
            </a:r>
            <a:r>
              <a:rPr lang="en-GB" baseline="0" dirty="0" smtClean="0"/>
              <a:t> is a child who:</a:t>
            </a:r>
            <a:endParaRPr lang="en-GB" dirty="0" smtClean="0"/>
          </a:p>
          <a:p>
            <a:pPr marL="534988" lvl="1" indent="-268288" defTabSz="906810">
              <a:buFont typeface="+mj-lt"/>
              <a:buAutoNum type="alphaLcParenR"/>
              <a:defRPr/>
            </a:pPr>
            <a:r>
              <a:rPr lang="en-GB" dirty="0" smtClean="0"/>
              <a:t>is experiencing or is at risk of abuse, neglect or other kinds of harm, and</a:t>
            </a:r>
          </a:p>
          <a:p>
            <a:pPr marL="534988" lvl="1" indent="-268288" defTabSz="906810">
              <a:buFont typeface="+mj-lt"/>
              <a:buAutoNum type="alphaLcParenR"/>
              <a:defRPr/>
            </a:pPr>
            <a:r>
              <a:rPr lang="en-GB" dirty="0" smtClean="0"/>
              <a:t>has needs for care and support (whether or not the local authority is meeting any of those needs).</a:t>
            </a:r>
          </a:p>
          <a:p>
            <a:pPr marL="228600" indent="-228600" defTabSz="906810">
              <a:buFont typeface="+mj-lt"/>
              <a:buAutoNum type="arabicPeriod"/>
              <a:defRPr/>
            </a:pPr>
            <a:endParaRPr lang="en-GB" b="1" dirty="0" smtClean="0"/>
          </a:p>
          <a:p>
            <a:pPr marL="228600" indent="-228600" defTabSz="906810">
              <a:buFont typeface="+mj-lt"/>
              <a:buAutoNum type="arabicPeriod"/>
              <a:defRPr/>
            </a:pPr>
            <a:r>
              <a:rPr lang="en-GB" b="1" dirty="0" smtClean="0"/>
              <a:t>There is a duty for </a:t>
            </a:r>
            <a:r>
              <a:rPr lang="en-GB" b="1" dirty="0"/>
              <a:t>relevant partners of a local authority </a:t>
            </a:r>
            <a:r>
              <a:rPr lang="en-GB" b="1" dirty="0" smtClean="0"/>
              <a:t>to report children at risk.</a:t>
            </a:r>
            <a:r>
              <a:rPr lang="en-GB" dirty="0" smtClean="0"/>
              <a:t> If a partner has reasonable cause to suspect a child is at risk it </a:t>
            </a:r>
            <a:r>
              <a:rPr lang="en-GB" b="1" dirty="0" smtClean="0"/>
              <a:t>must</a:t>
            </a:r>
            <a:r>
              <a:rPr lang="en-GB" dirty="0" smtClean="0"/>
              <a:t> inform the local authority of that fact. </a:t>
            </a:r>
          </a:p>
          <a:p>
            <a:pPr marL="228600" indent="-228600" defTabSz="906810">
              <a:buFont typeface="+mj-lt"/>
              <a:buAutoNum type="arabicPeriod"/>
              <a:defRPr/>
            </a:pPr>
            <a:endParaRPr lang="en-GB" dirty="0" smtClean="0"/>
          </a:p>
          <a:p>
            <a:pPr marL="228600" indent="-228600" defTabSz="906810">
              <a:buFont typeface="+mj-lt"/>
              <a:buAutoNum type="arabicPeriod"/>
              <a:defRPr/>
            </a:pPr>
            <a:r>
              <a:rPr lang="en-GB" dirty="0" smtClean="0"/>
              <a:t>When a child has been reported under Section 130 of the Act the local authority shall make enquiries to enable them to decide whether they should take action to safeguard or promote the child’s welfare </a:t>
            </a:r>
            <a:r>
              <a:rPr lang="en-GB" b="1" dirty="0" smtClean="0"/>
              <a:t>under section 47 of the Children Act 1989 </a:t>
            </a:r>
            <a:r>
              <a:rPr lang="en-GB" dirty="0" smtClean="0"/>
              <a:t>i.e. practitioners still use </a:t>
            </a:r>
            <a:r>
              <a:rPr lang="en-GB" dirty="0"/>
              <a:t>the Children Act 1989 section 47 in the same way as </a:t>
            </a:r>
            <a:r>
              <a:rPr lang="en-GB" dirty="0" smtClean="0"/>
              <a:t>they previously</a:t>
            </a:r>
            <a:r>
              <a:rPr lang="en-GB" baseline="0" dirty="0" smtClean="0"/>
              <a:t> did </a:t>
            </a:r>
            <a:r>
              <a:rPr lang="en-GB" dirty="0" smtClean="0"/>
              <a:t>when responding </a:t>
            </a:r>
            <a:r>
              <a:rPr lang="en-GB" dirty="0"/>
              <a:t>to safeguarding referrals.</a:t>
            </a:r>
          </a:p>
          <a:p>
            <a:pPr marL="228600" indent="-228600" defTabSz="906810">
              <a:buFont typeface="+mj-lt"/>
              <a:buAutoNum type="arabicPeriod"/>
              <a:defRPr/>
            </a:pPr>
            <a:endParaRPr lang="en-GB" b="0" dirty="0" smtClean="0"/>
          </a:p>
          <a:p>
            <a:endParaRPr lang="en-GB" b="0" dirty="0" smtClean="0"/>
          </a:p>
          <a:p>
            <a:pPr marL="0" indent="0" defTabSz="906810">
              <a:buFont typeface="+mj-lt"/>
              <a:buNone/>
              <a:defRPr/>
            </a:pPr>
            <a:endParaRPr lang="en-GB" baseline="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7</a:t>
            </a:fld>
            <a:endParaRPr lang="en-GB" dirty="0"/>
          </a:p>
        </p:txBody>
      </p:sp>
    </p:spTree>
    <p:extLst>
      <p:ext uri="{BB962C8B-B14F-4D97-AF65-F5344CB8AC3E}">
        <p14:creationId xmlns:p14="http://schemas.microsoft.com/office/powerpoint/2010/main" val="371769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493" y="4577085"/>
            <a:ext cx="6192688" cy="5087487"/>
          </a:xfrm>
        </p:spPr>
        <p:txBody>
          <a:bodyPr/>
          <a:lstStyle/>
          <a:p>
            <a:pPr marL="228600" indent="-228600">
              <a:buFont typeface="+mj-lt"/>
              <a:buAutoNum type="arabicPeriod"/>
            </a:pPr>
            <a:r>
              <a:rPr lang="en-GB" b="1" u="none" dirty="0" smtClean="0"/>
              <a:t>The Act established</a:t>
            </a:r>
            <a:r>
              <a:rPr lang="en-GB" b="1" u="none" baseline="0" dirty="0" smtClean="0"/>
              <a:t> Safeguarding Children and Adults boards across </a:t>
            </a:r>
            <a:r>
              <a:rPr lang="en-GB" b="1" i="0" u="none" baseline="0" dirty="0" smtClean="0"/>
              <a:t>Wales. </a:t>
            </a:r>
            <a:r>
              <a:rPr lang="en-GB" i="0" u="none" baseline="0" dirty="0" smtClean="0"/>
              <a:t>The a</a:t>
            </a:r>
            <a:r>
              <a:rPr lang="en-GB" i="0" u="none" dirty="0" smtClean="0"/>
              <a:t>im</a:t>
            </a:r>
            <a:r>
              <a:rPr lang="en-GB" i="0" u="none" baseline="0" dirty="0" smtClean="0"/>
              <a:t> is </a:t>
            </a:r>
            <a:r>
              <a:rPr lang="en-GB" baseline="0" dirty="0" smtClean="0"/>
              <a:t>to strengthen consistency, ensure good practice and support culture change. Boards have two main roles – prevention and protection.</a:t>
            </a:r>
          </a:p>
          <a:p>
            <a:pPr marL="228600" indent="-228600">
              <a:buFont typeface="+mj-lt"/>
              <a:buAutoNum type="arabicPeriod"/>
            </a:pPr>
            <a:r>
              <a:rPr lang="en-GB" baseline="0" dirty="0" smtClean="0"/>
              <a:t>There are 6 Safeguarding Board areas for Children and Adults – arranged in regions. There is representation on Boards from a range of statutory agencies, such as health, probation and the police, not just local authorities. </a:t>
            </a:r>
          </a:p>
          <a:p>
            <a:pPr marL="228600" indent="-228600">
              <a:buFont typeface="+mj-lt"/>
              <a:buAutoNum type="arabicPeriod"/>
            </a:pPr>
            <a:r>
              <a:rPr lang="en-GB" baseline="0" dirty="0" smtClean="0"/>
              <a:t>Their </a:t>
            </a:r>
            <a:r>
              <a:rPr lang="en-GB" b="1" baseline="0" dirty="0" smtClean="0"/>
              <a:t>purpose</a:t>
            </a:r>
            <a:r>
              <a:rPr lang="en-GB" baseline="0" dirty="0" smtClean="0"/>
              <a:t> is to protect or prevent </a:t>
            </a:r>
            <a:r>
              <a:rPr lang="en-GB" dirty="0"/>
              <a:t>adults </a:t>
            </a:r>
            <a:r>
              <a:rPr lang="en-GB" dirty="0" smtClean="0"/>
              <a:t>or children </a:t>
            </a:r>
            <a:r>
              <a:rPr lang="en-GB" baseline="0" dirty="0" smtClean="0"/>
              <a:t>within their area who are experiencing, or are at risk of abuse, neglect or (for children) other kinds of harm.</a:t>
            </a:r>
          </a:p>
          <a:p>
            <a:pPr marL="228600" indent="-228600">
              <a:buFont typeface="+mj-lt"/>
              <a:buAutoNum type="arabicPeriod"/>
            </a:pPr>
            <a:r>
              <a:rPr lang="en-GB" dirty="0" smtClean="0"/>
              <a:t>Their </a:t>
            </a:r>
            <a:r>
              <a:rPr lang="en-GB" b="1" dirty="0" smtClean="0"/>
              <a:t>functions </a:t>
            </a:r>
            <a:r>
              <a:rPr lang="en-GB" b="0" dirty="0" smtClean="0"/>
              <a:t>include:</a:t>
            </a:r>
            <a:r>
              <a:rPr lang="en-GB" b="0" baseline="0" dirty="0" smtClean="0"/>
              <a:t> </a:t>
            </a:r>
            <a:r>
              <a:rPr lang="en-GB" dirty="0" smtClean="0"/>
              <a:t>to scrutinise practice in relevant agencies; </a:t>
            </a:r>
            <a:r>
              <a:rPr lang="en-GB" dirty="0"/>
              <a:t>raise </a:t>
            </a:r>
            <a:r>
              <a:rPr lang="en-GB" dirty="0" smtClean="0"/>
              <a:t>awareness of policies and procedures; </a:t>
            </a:r>
            <a:r>
              <a:rPr lang="en-GB" dirty="0"/>
              <a:t>undertake practice reviews and </a:t>
            </a:r>
            <a:r>
              <a:rPr lang="en-GB" dirty="0" smtClean="0"/>
              <a:t>audits; and to disseminate </a:t>
            </a:r>
            <a:r>
              <a:rPr lang="en-GB" dirty="0"/>
              <a:t>information on best </a:t>
            </a:r>
            <a:r>
              <a:rPr lang="en-GB" dirty="0" smtClean="0"/>
              <a:t>practice or </a:t>
            </a:r>
            <a:r>
              <a:rPr lang="en-GB" dirty="0"/>
              <a:t>facilitate research into </a:t>
            </a:r>
            <a:r>
              <a:rPr lang="en-GB" dirty="0" smtClean="0"/>
              <a:t>protection, </a:t>
            </a:r>
            <a:r>
              <a:rPr lang="en-GB" dirty="0"/>
              <a:t>and review </a:t>
            </a:r>
            <a:r>
              <a:rPr lang="en-GB" dirty="0" smtClean="0"/>
              <a:t>training needs.</a:t>
            </a:r>
            <a:endParaRPr lang="en-GB" dirty="0"/>
          </a:p>
          <a:p>
            <a:pPr marL="228600" indent="-228600">
              <a:buFont typeface="+mj-lt"/>
              <a:buAutoNum type="arabicPeriod"/>
            </a:pPr>
            <a:r>
              <a:rPr lang="en-GB" baseline="0" dirty="0" smtClean="0"/>
              <a:t>Boards should ensure that national </a:t>
            </a:r>
            <a:r>
              <a:rPr lang="en-GB" b="1" baseline="0" dirty="0" smtClean="0"/>
              <a:t>policies and procedures, </a:t>
            </a:r>
            <a:r>
              <a:rPr lang="en-GB" baseline="0" dirty="0" smtClean="0"/>
              <a:t>aimed at keeping children and adults who have needs for care and support safe from abuse and neglect, are relevant and fit for purpose.</a:t>
            </a:r>
          </a:p>
          <a:p>
            <a:pPr marL="228600" indent="-228600">
              <a:buFont typeface="+mj-lt"/>
              <a:buAutoNum type="arabicPeriod"/>
            </a:pPr>
            <a:r>
              <a:rPr lang="en-GB" b="1" baseline="0" dirty="0" smtClean="0"/>
              <a:t>Service recipient participation </a:t>
            </a:r>
            <a:r>
              <a:rPr lang="en-GB" baseline="0" dirty="0" smtClean="0"/>
              <a:t>in the work of the Boards are an expectation and Boards need to show that they can evidence this.</a:t>
            </a:r>
          </a:p>
          <a:p>
            <a:pPr marL="228600" indent="-228600">
              <a:buFont typeface="+mj-lt"/>
              <a:buAutoNum type="arabicPeriod"/>
            </a:pPr>
            <a:r>
              <a:rPr lang="en-GB" dirty="0" smtClean="0"/>
              <a:t>Each Board must publish a </a:t>
            </a:r>
            <a:r>
              <a:rPr lang="en-GB" b="1" dirty="0" smtClean="0"/>
              <a:t>plan</a:t>
            </a:r>
            <a:r>
              <a:rPr lang="en-GB" dirty="0" smtClean="0"/>
              <a:t> each (financial) year setting out what it intends to do and </a:t>
            </a:r>
            <a:r>
              <a:rPr lang="en-GB" dirty="0"/>
              <a:t>a </a:t>
            </a:r>
            <a:r>
              <a:rPr lang="en-GB" b="1" dirty="0"/>
              <a:t>report</a:t>
            </a:r>
            <a:r>
              <a:rPr lang="en-GB" dirty="0"/>
              <a:t> on progress and work </a:t>
            </a:r>
            <a:r>
              <a:rPr lang="en-GB" dirty="0" smtClean="0"/>
              <a:t>achieved at the end of that year.</a:t>
            </a:r>
            <a:endParaRPr lang="en-GB" dirty="0"/>
          </a:p>
          <a:p>
            <a:pPr marL="228600" indent="-228600">
              <a:buFont typeface="+mj-lt"/>
              <a:buAutoNum type="arabicPeriod"/>
            </a:pPr>
            <a:r>
              <a:rPr lang="en-GB" dirty="0" smtClean="0"/>
              <a:t>A partner organisation must comply </a:t>
            </a:r>
            <a:r>
              <a:rPr lang="en-GB" dirty="0"/>
              <a:t>for </a:t>
            </a:r>
            <a:r>
              <a:rPr lang="en-GB" b="1" dirty="0"/>
              <a:t>requests for information </a:t>
            </a:r>
            <a:r>
              <a:rPr lang="en-GB" dirty="0" smtClean="0"/>
              <a:t>from the Board, unless </a:t>
            </a:r>
            <a:r>
              <a:rPr lang="en-GB" dirty="0"/>
              <a:t>this is incompatible with its duties or will have an adverse effect on its </a:t>
            </a:r>
            <a:r>
              <a:rPr lang="en-GB" dirty="0" smtClean="0"/>
              <a:t>functions.</a:t>
            </a:r>
            <a:endParaRPr lang="en-GB" dirty="0"/>
          </a:p>
          <a:p>
            <a:pPr marL="228600" indent="-228600">
              <a:buFont typeface="+mj-lt"/>
              <a:buAutoNum type="arabicPeriod"/>
            </a:pPr>
            <a:r>
              <a:rPr lang="en-GB" dirty="0" smtClean="0"/>
              <a:t>A </a:t>
            </a:r>
            <a:r>
              <a:rPr lang="en-GB" b="1" baseline="0" dirty="0" smtClean="0"/>
              <a:t>funding</a:t>
            </a:r>
            <a:r>
              <a:rPr lang="en-GB" baseline="0" dirty="0" smtClean="0"/>
              <a:t> formula for Boards – from partner agencies – is included in the statutory </a:t>
            </a:r>
            <a:r>
              <a:rPr lang="en-GB" dirty="0"/>
              <a:t>g</a:t>
            </a:r>
            <a:r>
              <a:rPr lang="en-GB" baseline="0" dirty="0" smtClean="0"/>
              <a:t>uidance and budgets should be agreed to ensure sustainability to fund the work programme.</a:t>
            </a: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8</a:t>
            </a:fld>
            <a:endParaRPr lang="en-GB" dirty="0"/>
          </a:p>
        </p:txBody>
      </p:sp>
    </p:spTree>
    <p:extLst>
      <p:ext uri="{BB962C8B-B14F-4D97-AF65-F5344CB8AC3E}">
        <p14:creationId xmlns:p14="http://schemas.microsoft.com/office/powerpoint/2010/main" val="129109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683568" y="2638500"/>
            <a:ext cx="7776864"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517704"/>
            <a:ext cx="2482209" cy="493919"/>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224638" y="2780928"/>
            <a:ext cx="4694725" cy="3600000"/>
          </a:xfrm>
          <a:prstGeom prst="rect">
            <a:avLst/>
          </a:prstGeom>
        </p:spPr>
      </p:pic>
    </p:spTree>
    <p:extLst>
      <p:ext uri="{BB962C8B-B14F-4D97-AF65-F5344CB8AC3E}">
        <p14:creationId xmlns:p14="http://schemas.microsoft.com/office/powerpoint/2010/main" val="36889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596336" y="260768"/>
            <a:ext cx="1408425" cy="1080000"/>
          </a:xfrm>
          <a:prstGeom prst="rect">
            <a:avLst/>
          </a:prstGeom>
        </p:spPr>
      </p:pic>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5CC9E3"/>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a:latin typeface="Arial" panose="020B0604020202020204" pitchFamily="34" charset="0"/>
                <a:cs typeface="Arial" panose="020B0604020202020204" pitchFamily="34" charset="0"/>
              </a:defRPr>
            </a:lvl4pPr>
            <a:lvl5pPr>
              <a:buClr>
                <a:srgbClr val="5CC9E3"/>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cxnSp>
        <p:nvCxnSpPr>
          <p:cNvPr id="9" name="Straight Connector 8"/>
          <p:cNvCxnSpPr/>
          <p:nvPr userDrawn="1"/>
        </p:nvCxnSpPr>
        <p:spPr>
          <a:xfrm>
            <a:off x="467544" y="1268760"/>
            <a:ext cx="7128792"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090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224638" y="2780928"/>
            <a:ext cx="4694725" cy="3600000"/>
          </a:xfrm>
          <a:prstGeom prst="rect">
            <a:avLst/>
          </a:prstGeom>
        </p:spPr>
      </p:pic>
    </p:spTree>
    <p:extLst>
      <p:ext uri="{BB962C8B-B14F-4D97-AF65-F5344CB8AC3E}">
        <p14:creationId xmlns:p14="http://schemas.microsoft.com/office/powerpoint/2010/main" val="1076011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038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sz="2000">
                <a:latin typeface="Arial" panose="020B0604020202020204" pitchFamily="34" charset="0"/>
                <a:cs typeface="Arial" panose="020B0604020202020204" pitchFamily="34" charset="0"/>
              </a:defRPr>
            </a:lvl4pPr>
            <a:lvl5pPr>
              <a:buClr>
                <a:srgbClr val="5CC9E3"/>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5CC9E3"/>
              </a:buClr>
              <a:defRPr sz="2400">
                <a:latin typeface="Arial" panose="020B0604020202020204" pitchFamily="34" charset="0"/>
                <a:cs typeface="Arial" panose="020B0604020202020204" pitchFamily="34" charset="0"/>
              </a:defRPr>
            </a:lvl1pPr>
            <a:lvl2pPr>
              <a:buClr>
                <a:srgbClr val="5CC9E3"/>
              </a:buClr>
              <a:defRPr sz="2000">
                <a:latin typeface="Arial" panose="020B0604020202020204" pitchFamily="34" charset="0"/>
                <a:cs typeface="Arial" panose="020B0604020202020204" pitchFamily="34" charset="0"/>
              </a:defRPr>
            </a:lvl2pPr>
            <a:lvl3pPr>
              <a:buClr>
                <a:srgbClr val="5CC9E3"/>
              </a:buClr>
              <a:defRPr sz="2000">
                <a:latin typeface="Arial" panose="020B0604020202020204" pitchFamily="34" charset="0"/>
                <a:cs typeface="Arial" panose="020B0604020202020204" pitchFamily="34" charset="0"/>
              </a:defRPr>
            </a:lvl3pPr>
            <a:lvl4pPr>
              <a:buClr>
                <a:srgbClr val="5CC9E3"/>
              </a:buClr>
              <a:defRPr sz="2000">
                <a:latin typeface="Arial" panose="020B0604020202020204" pitchFamily="34" charset="0"/>
                <a:cs typeface="Arial" panose="020B0604020202020204" pitchFamily="34" charset="0"/>
              </a:defRPr>
            </a:lvl4pPr>
            <a:lvl5pPr>
              <a:buClr>
                <a:srgbClr val="5CC9E3"/>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596336" y="260768"/>
            <a:ext cx="1408425" cy="1080000"/>
          </a:xfrm>
          <a:prstGeom prst="rect">
            <a:avLst/>
          </a:prstGeom>
        </p:spPr>
      </p:pic>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5CC9E3"/>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5CC9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2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spTree>
    <p:extLst>
      <p:ext uri="{BB962C8B-B14F-4D97-AF65-F5344CB8AC3E}">
        <p14:creationId xmlns:p14="http://schemas.microsoft.com/office/powerpoint/2010/main" val="297602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t>‹#›</a:t>
            </a:fld>
            <a:endParaRPr lang="en-GB" dirty="0"/>
          </a:p>
        </p:txBody>
      </p:sp>
    </p:spTree>
    <p:extLst>
      <p:ext uri="{BB962C8B-B14F-4D97-AF65-F5344CB8AC3E}">
        <p14:creationId xmlns:p14="http://schemas.microsoft.com/office/powerpoint/2010/main" val="335799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8.jpe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Safeguarding Overview</a:t>
            </a:r>
            <a:endParaRPr lang="en-GB" dirty="0"/>
          </a:p>
        </p:txBody>
      </p:sp>
    </p:spTree>
    <p:extLst>
      <p:ext uri="{BB962C8B-B14F-4D97-AF65-F5344CB8AC3E}">
        <p14:creationId xmlns:p14="http://schemas.microsoft.com/office/powerpoint/2010/main" val="273446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6840760" cy="998984"/>
          </a:xfrm>
        </p:spPr>
        <p:txBody>
          <a:bodyPr/>
          <a:lstStyle/>
          <a:p>
            <a:r>
              <a:rPr lang="en-GB" dirty="0" smtClean="0"/>
              <a:t>National Independent Safeguarding </a:t>
            </a:r>
            <a:r>
              <a:rPr lang="en-GB" dirty="0"/>
              <a:t>B</a:t>
            </a:r>
            <a:r>
              <a:rPr lang="en-GB" dirty="0" smtClean="0"/>
              <a:t>oard</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9</a:t>
            </a:fld>
            <a:endParaRPr lang="en-GB" dirty="0"/>
          </a:p>
        </p:txBody>
      </p:sp>
      <p:sp>
        <p:nvSpPr>
          <p:cNvPr id="8" name="Rounded Rectangular Callout 7"/>
          <p:cNvSpPr/>
          <p:nvPr/>
        </p:nvSpPr>
        <p:spPr>
          <a:xfrm>
            <a:off x="2699792" y="1352353"/>
            <a:ext cx="5052209" cy="2108337"/>
          </a:xfrm>
          <a:prstGeom prst="wedgeRoundRectCallout">
            <a:avLst>
              <a:gd name="adj1" fmla="val -32351"/>
              <a:gd name="adj2" fmla="val 69822"/>
              <a:gd name="adj3" fmla="val 16667"/>
            </a:avLst>
          </a:prstGeom>
          <a:solidFill>
            <a:srgbClr val="5CC9E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a:solidFill>
                  <a:schemeClr val="tx1"/>
                </a:solidFill>
                <a:latin typeface="Arial" panose="020B0604020202020204" pitchFamily="34" charset="0"/>
                <a:cs typeface="Arial" panose="020B0604020202020204" pitchFamily="34" charset="0"/>
              </a:rPr>
              <a:t>W</a:t>
            </a:r>
            <a:r>
              <a:rPr lang="en-GB" sz="2400" dirty="0" smtClean="0">
                <a:solidFill>
                  <a:schemeClr val="tx1"/>
                </a:solidFill>
                <a:latin typeface="Arial" panose="020B0604020202020204" pitchFamily="34" charset="0"/>
                <a:cs typeface="Arial" panose="020B0604020202020204" pitchFamily="34" charset="0"/>
              </a:rPr>
              <a:t>orks </a:t>
            </a:r>
            <a:r>
              <a:rPr lang="en-GB" sz="2400" dirty="0">
                <a:solidFill>
                  <a:schemeClr val="tx1"/>
                </a:solidFill>
                <a:latin typeface="Arial" panose="020B0604020202020204" pitchFamily="34" charset="0"/>
                <a:cs typeface="Arial" panose="020B0604020202020204" pitchFamily="34" charset="0"/>
              </a:rPr>
              <a:t>alongside Safeguarding </a:t>
            </a:r>
            <a:r>
              <a:rPr lang="en-GB" sz="2400" dirty="0" smtClean="0">
                <a:solidFill>
                  <a:schemeClr val="tx1"/>
                </a:solidFill>
                <a:latin typeface="Arial" panose="020B0604020202020204" pitchFamily="34" charset="0"/>
                <a:cs typeface="Arial" panose="020B0604020202020204" pitchFamily="34" charset="0"/>
              </a:rPr>
              <a:t>Boards to </a:t>
            </a:r>
            <a:r>
              <a:rPr lang="en-GB" sz="2400" b="1" dirty="0">
                <a:solidFill>
                  <a:schemeClr val="tx1"/>
                </a:solidFill>
                <a:latin typeface="Arial" panose="020B0604020202020204" pitchFamily="34" charset="0"/>
                <a:cs typeface="Arial" panose="020B0604020202020204" pitchFamily="34" charset="0"/>
              </a:rPr>
              <a:t>secure consistent improvements in safeguarding policy and practice </a:t>
            </a:r>
            <a:r>
              <a:rPr lang="en-GB" sz="2400" dirty="0">
                <a:solidFill>
                  <a:schemeClr val="tx1"/>
                </a:solidFill>
                <a:latin typeface="Arial" panose="020B0604020202020204" pitchFamily="34" charset="0"/>
                <a:cs typeface="Arial" panose="020B0604020202020204" pitchFamily="34" charset="0"/>
              </a:rPr>
              <a:t>throughout </a:t>
            </a:r>
            <a:r>
              <a:rPr lang="en-GB" sz="2400" dirty="0" smtClean="0">
                <a:solidFill>
                  <a:schemeClr val="tx1"/>
                </a:solidFill>
                <a:latin typeface="Arial" panose="020B0604020202020204" pitchFamily="34" charset="0"/>
                <a:cs typeface="Arial" panose="020B0604020202020204" pitchFamily="34" charset="0"/>
              </a:rPr>
              <a:t>Wales</a:t>
            </a:r>
            <a:endParaRPr lang="en-GB" sz="2400" dirty="0">
              <a:solidFill>
                <a:schemeClr val="tx1"/>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952497" y="3645024"/>
            <a:ext cx="3507935" cy="2808312"/>
          </a:xfrm>
          <a:prstGeom prst="roundRect">
            <a:avLst/>
          </a:prstGeom>
          <a:solidFill>
            <a:srgbClr val="FDC536"/>
          </a:solidFill>
          <a:ln w="28575">
            <a:solidFill>
              <a:srgbClr val="0070C0"/>
            </a:solidFill>
          </a:ln>
        </p:spPr>
        <p:txBody>
          <a:bodyPr>
            <a:normAutofit lnSpcReduction="10000"/>
          </a:bodyPr>
          <a:lstStyle/>
          <a:p>
            <a:pPr marL="144000" indent="-144000">
              <a:lnSpc>
                <a:spcPct val="110000"/>
              </a:lnSpc>
              <a:spcBef>
                <a:spcPts val="400"/>
              </a:spcBef>
              <a:buClrTx/>
            </a:pPr>
            <a:r>
              <a:rPr lang="en-GB" dirty="0" smtClean="0"/>
              <a:t>Gives support and advice</a:t>
            </a:r>
          </a:p>
          <a:p>
            <a:pPr marL="144000" indent="-144000">
              <a:lnSpc>
                <a:spcPct val="110000"/>
              </a:lnSpc>
              <a:spcBef>
                <a:spcPts val="400"/>
              </a:spcBef>
              <a:buClrTx/>
            </a:pPr>
            <a:r>
              <a:rPr lang="en-GB" dirty="0" smtClean="0"/>
              <a:t>Reports on effectiveness</a:t>
            </a:r>
          </a:p>
          <a:p>
            <a:pPr marL="144000" indent="-144000">
              <a:lnSpc>
                <a:spcPct val="110000"/>
              </a:lnSpc>
              <a:spcBef>
                <a:spcPts val="400"/>
              </a:spcBef>
              <a:buClrTx/>
            </a:pPr>
            <a:r>
              <a:rPr lang="en-GB" dirty="0" smtClean="0"/>
              <a:t>Makes  recommendations</a:t>
            </a:r>
          </a:p>
        </p:txBody>
      </p:sp>
      <p:pic>
        <p:nvPicPr>
          <p:cNvPr id="3074" name="Picture 2" descr="Picture of Wales and a group of people" title="W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45" y="3356992"/>
            <a:ext cx="3563483" cy="339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08203">
            <a:off x="4122015" y="4569882"/>
            <a:ext cx="560387" cy="8715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3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57200" y="1412776"/>
            <a:ext cx="6203032" cy="4525963"/>
          </a:xfrm>
        </p:spPr>
        <p:txBody>
          <a:bodyPr/>
          <a:lstStyle/>
          <a:p>
            <a:r>
              <a:rPr lang="en-GB" dirty="0" smtClean="0"/>
              <a:t>Safeguarding is everyone’s business</a:t>
            </a:r>
          </a:p>
          <a:p>
            <a:r>
              <a:rPr lang="en-GB" dirty="0" smtClean="0"/>
              <a:t>You must act lawfully</a:t>
            </a:r>
          </a:p>
          <a:p>
            <a:r>
              <a:rPr lang="en-GB" dirty="0" smtClean="0"/>
              <a:t>There will be implications for your role</a:t>
            </a:r>
          </a:p>
          <a:p>
            <a:endParaRPr lang="en-GB" dirty="0" smtClean="0"/>
          </a:p>
          <a:p>
            <a:r>
              <a:rPr lang="en-GB" dirty="0" smtClean="0"/>
              <a:t>What further learning do you need?</a:t>
            </a:r>
          </a:p>
          <a:p>
            <a:r>
              <a:rPr lang="en-GB" dirty="0" smtClean="0"/>
              <a:t>What actions will you need to take?</a:t>
            </a:r>
          </a:p>
        </p:txBody>
      </p:sp>
      <p:sp>
        <p:nvSpPr>
          <p:cNvPr id="4" name="Slide Number Placeholder 3"/>
          <p:cNvSpPr>
            <a:spLocks noGrp="1"/>
          </p:cNvSpPr>
          <p:nvPr>
            <p:ph type="sldNum" sz="quarter" idx="12"/>
          </p:nvPr>
        </p:nvSpPr>
        <p:spPr/>
        <p:txBody>
          <a:bodyPr/>
          <a:lstStyle/>
          <a:p>
            <a:fld id="{259CC62F-30C0-4A15-BEEE-9BC3816535A8}" type="slidenum">
              <a:rPr lang="en-GB" smtClean="0"/>
              <a:pPr/>
              <a:t>10</a:t>
            </a:fld>
            <a:endParaRPr lang="en-GB" dirty="0"/>
          </a:p>
        </p:txBody>
      </p:sp>
      <p:pic>
        <p:nvPicPr>
          <p:cNvPr id="7" name="Picture 6" descr="Picture of people and their surroundings" title="Community"/>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8144" y="3481062"/>
            <a:ext cx="3240000" cy="26429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608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048"/>
            <a:ext cx="7128792" cy="998984"/>
          </a:xfrm>
        </p:spPr>
        <p:txBody>
          <a:bodyPr/>
          <a:lstStyle/>
          <a:p>
            <a:r>
              <a:rPr lang="en-GB" dirty="0" smtClean="0"/>
              <a:t>What is covered</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1</a:t>
            </a:fld>
            <a:endParaRPr lang="en-GB" dirty="0"/>
          </a:p>
        </p:txBody>
      </p:sp>
      <p:graphicFrame>
        <p:nvGraphicFramePr>
          <p:cNvPr id="5" name="Diagram 4"/>
          <p:cNvGraphicFramePr/>
          <p:nvPr>
            <p:extLst>
              <p:ext uri="{D42A27DB-BD31-4B8C-83A1-F6EECF244321}">
                <p14:modId xmlns:p14="http://schemas.microsoft.com/office/powerpoint/2010/main" val="1696866763"/>
              </p:ext>
            </p:extLst>
          </p:nvPr>
        </p:nvGraphicFramePr>
        <p:xfrm>
          <a:off x="1115616" y="1772816"/>
          <a:ext cx="669674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163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and overarching duties</a:t>
            </a:r>
            <a:endParaRPr lang="en-GB" dirty="0"/>
          </a:p>
        </p:txBody>
      </p:sp>
      <p:sp>
        <p:nvSpPr>
          <p:cNvPr id="3" name="Content Placeholder 2"/>
          <p:cNvSpPr>
            <a:spLocks noGrp="1"/>
          </p:cNvSpPr>
          <p:nvPr>
            <p:ph idx="1"/>
          </p:nvPr>
        </p:nvSpPr>
        <p:spPr>
          <a:xfrm>
            <a:off x="3491880" y="1628800"/>
            <a:ext cx="5214884" cy="1797725"/>
          </a:xfrm>
        </p:spPr>
        <p:txBody>
          <a:bodyPr>
            <a:normAutofit fontScale="92500"/>
          </a:bodyPr>
          <a:lstStyle/>
          <a:p>
            <a:pPr marL="0" indent="0">
              <a:buNone/>
            </a:pPr>
            <a:r>
              <a:rPr lang="en-GB" sz="2600" i="1" dirty="0" smtClean="0"/>
              <a:t>“The</a:t>
            </a:r>
            <a:r>
              <a:rPr lang="en-GB" sz="2600" i="1" dirty="0"/>
              <a:t> Act will transform the way social services are delivered, promoting people’s independence to give </a:t>
            </a:r>
            <a:r>
              <a:rPr lang="en-GB" sz="2600" i="1" dirty="0" smtClean="0"/>
              <a:t>them a </a:t>
            </a:r>
            <a:r>
              <a:rPr lang="en-GB" sz="2600" i="1" dirty="0"/>
              <a:t>stronger voice and control</a:t>
            </a:r>
            <a:r>
              <a:rPr lang="en-GB" sz="2600" i="1" dirty="0" smtClean="0"/>
              <a:t>.” </a:t>
            </a:r>
            <a:endParaRPr lang="en-GB" dirty="0" smtClean="0"/>
          </a:p>
          <a:p>
            <a:pPr marL="0" indent="0">
              <a:buNone/>
            </a:pPr>
            <a:endParaRPr lang="en-GB" dirty="0" smtClean="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259CC62F-30C0-4A15-BEEE-9BC3816535A8}" type="slidenum">
              <a:rPr lang="en-GB" smtClean="0"/>
              <a:pPr/>
              <a:t>2</a:t>
            </a:fld>
            <a:endParaRPr lang="en-GB" dirty="0"/>
          </a:p>
        </p:txBody>
      </p:sp>
      <p:pic>
        <p:nvPicPr>
          <p:cNvPr id="7" name="Picture 6" descr="Picture of people and their surroundings" title="Community"/>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880" y="1383135"/>
            <a:ext cx="2807951" cy="2261890"/>
          </a:xfrm>
          <a:prstGeom prst="rect">
            <a:avLst/>
          </a:prstGeom>
          <a:ln>
            <a:noFill/>
          </a:ln>
          <a:extLst>
            <a:ext uri="{53640926-AAD7-44D8-BBD7-CCE9431645EC}">
              <a14:shadowObscured xmlns:a14="http://schemas.microsoft.com/office/drawing/2010/main"/>
            </a:ext>
          </a:extLst>
        </p:spPr>
      </p:pic>
      <p:sp>
        <p:nvSpPr>
          <p:cNvPr id="8" name="Rounded Rectangular Callout 7"/>
          <p:cNvSpPr/>
          <p:nvPr/>
        </p:nvSpPr>
        <p:spPr>
          <a:xfrm>
            <a:off x="3707904" y="3429000"/>
            <a:ext cx="4968552" cy="2662883"/>
          </a:xfrm>
          <a:prstGeom prst="wedgeRoundRectCallout">
            <a:avLst/>
          </a:prstGeom>
          <a:solidFill>
            <a:srgbClr val="5CC9E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 person exercising functions under this Act </a:t>
            </a:r>
            <a:r>
              <a:rPr lang="en-GB" sz="2400" b="1" dirty="0">
                <a:solidFill>
                  <a:schemeClr val="tx1"/>
                </a:solidFill>
                <a:latin typeface="Arial" panose="020B0604020202020204" pitchFamily="34" charset="0"/>
                <a:cs typeface="Arial" panose="020B0604020202020204" pitchFamily="34" charset="0"/>
              </a:rPr>
              <a:t>must </a:t>
            </a:r>
            <a:r>
              <a:rPr lang="en-GB" sz="2400" dirty="0">
                <a:solidFill>
                  <a:schemeClr val="tx1"/>
                </a:solidFill>
                <a:latin typeface="Arial" panose="020B0604020202020204" pitchFamily="34" charset="0"/>
                <a:cs typeface="Arial" panose="020B0604020202020204" pitchFamily="34" charset="0"/>
              </a:rPr>
              <a:t>seek to promote the well-being of people</a:t>
            </a:r>
            <a:r>
              <a:rPr lang="en-GB" sz="2400" dirty="0" smtClean="0">
                <a:solidFill>
                  <a:schemeClr val="tx1"/>
                </a:solidFill>
                <a:latin typeface="Arial" panose="020B0604020202020204" pitchFamily="34" charset="0"/>
                <a:cs typeface="Arial" panose="020B0604020202020204" pitchFamily="34" charset="0"/>
              </a:rPr>
              <a:t>. </a:t>
            </a:r>
          </a:p>
          <a:p>
            <a:r>
              <a:rPr lang="en-GB" sz="2400" dirty="0" smtClean="0">
                <a:solidFill>
                  <a:schemeClr val="tx1"/>
                </a:solidFill>
                <a:latin typeface="Arial" panose="020B0604020202020204" pitchFamily="34" charset="0"/>
                <a:cs typeface="Arial" panose="020B0604020202020204" pitchFamily="34" charset="0"/>
              </a:rPr>
              <a:t>Well-being includes </a:t>
            </a:r>
            <a:r>
              <a:rPr lang="en-GB" sz="2400" b="1" dirty="0" smtClean="0">
                <a:solidFill>
                  <a:schemeClr val="tx1"/>
                </a:solidFill>
                <a:latin typeface="Arial" panose="020B0604020202020204" pitchFamily="34" charset="0"/>
                <a:cs typeface="Arial" panose="020B0604020202020204" pitchFamily="34" charset="0"/>
              </a:rPr>
              <a:t>protection from abuse and neglect</a:t>
            </a:r>
            <a:endParaRPr lang="en-GB" sz="2400" b="1" dirty="0">
              <a:solidFill>
                <a:schemeClr val="tx1"/>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395536" y="3645025"/>
            <a:ext cx="3312368" cy="29523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5CC9E3"/>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CC9E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200" dirty="0" smtClean="0"/>
              <a:t>You also need to follow the other overarching duties: </a:t>
            </a:r>
          </a:p>
          <a:p>
            <a:r>
              <a:rPr lang="en-GB" sz="2200" dirty="0" smtClean="0"/>
              <a:t>Participation</a:t>
            </a:r>
          </a:p>
          <a:p>
            <a:r>
              <a:rPr lang="en-GB" sz="2200" dirty="0" smtClean="0"/>
              <a:t>Dignity</a:t>
            </a:r>
          </a:p>
          <a:p>
            <a:r>
              <a:rPr lang="en-GB" sz="2200" dirty="0" smtClean="0"/>
              <a:t>Views, wishes, feelings</a:t>
            </a:r>
          </a:p>
          <a:p>
            <a:r>
              <a:rPr lang="en-GB" sz="2200" dirty="0" smtClean="0"/>
              <a:t>Culture</a:t>
            </a:r>
          </a:p>
          <a:p>
            <a:endParaRPr lang="en-GB" sz="2200"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p:txBody>
      </p:sp>
    </p:spTree>
    <p:extLst>
      <p:ext uri="{BB962C8B-B14F-4D97-AF65-F5344CB8AC3E}">
        <p14:creationId xmlns:p14="http://schemas.microsoft.com/office/powerpoint/2010/main" val="5887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rights</a:t>
            </a:r>
            <a:endParaRPr lang="en-GB" dirty="0"/>
          </a:p>
        </p:txBody>
      </p:sp>
      <p:pic>
        <p:nvPicPr>
          <p:cNvPr id="5" name="Content Placeholder 4" descr="Picture of Older Woman" title="Human Righ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7435" y="1430682"/>
            <a:ext cx="4070989" cy="2862414"/>
          </a:xfrm>
        </p:spPr>
      </p:pic>
      <p:sp>
        <p:nvSpPr>
          <p:cNvPr id="4" name="Slide Number Placeholder 3"/>
          <p:cNvSpPr>
            <a:spLocks noGrp="1"/>
          </p:cNvSpPr>
          <p:nvPr>
            <p:ph type="sldNum" sz="quarter" idx="12"/>
          </p:nvPr>
        </p:nvSpPr>
        <p:spPr/>
        <p:txBody>
          <a:bodyPr/>
          <a:lstStyle/>
          <a:p>
            <a:fld id="{259CC62F-30C0-4A15-BEEE-9BC3816535A8}" type="slidenum">
              <a:rPr lang="en-GB" smtClean="0"/>
              <a:pPr/>
              <a:t>3</a:t>
            </a:fld>
            <a:endParaRPr lang="en-GB" dirty="0"/>
          </a:p>
        </p:txBody>
      </p:sp>
      <p:pic>
        <p:nvPicPr>
          <p:cNvPr id="6" name="Picture 5" descr="Poster of Rights of a Child" title="Human Righ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28" y="1397868"/>
            <a:ext cx="3845607" cy="5127476"/>
          </a:xfrm>
          <a:prstGeom prst="rect">
            <a:avLst/>
          </a:prstGeom>
        </p:spPr>
      </p:pic>
      <p:pic>
        <p:nvPicPr>
          <p:cNvPr id="7" name="Picture 2" descr="We Support CRPD Logo" title="Human Righ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447472"/>
            <a:ext cx="2160240" cy="21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8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to other Parts of the Act</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4</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1057306018"/>
              </p:ext>
            </p:extLst>
          </p:nvPr>
        </p:nvGraphicFramePr>
        <p:xfrm>
          <a:off x="457200" y="1412875"/>
          <a:ext cx="8435280" cy="475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72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Adults’ pathway</a:t>
            </a:r>
            <a:endParaRPr lang="en-GB" dirty="0"/>
          </a:p>
        </p:txBody>
      </p:sp>
      <p:sp>
        <p:nvSpPr>
          <p:cNvPr id="3" name="Content Placeholder 2"/>
          <p:cNvSpPr>
            <a:spLocks noGrp="1"/>
          </p:cNvSpPr>
          <p:nvPr>
            <p:ph idx="1"/>
          </p:nvPr>
        </p:nvSpPr>
        <p:spPr>
          <a:xfrm>
            <a:off x="457200" y="1412776"/>
            <a:ext cx="8003232" cy="2088232"/>
          </a:xfrm>
        </p:spPr>
        <p:txBody>
          <a:bodyPr>
            <a:normAutofit/>
          </a:bodyPr>
          <a:lstStyle/>
          <a:p>
            <a:pPr marL="0" indent="0">
              <a:buNone/>
            </a:pPr>
            <a:r>
              <a:rPr lang="en-GB" dirty="0" smtClean="0"/>
              <a:t>The Act, statutory guidance and regulations explain how you must work with adults</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5</a:t>
            </a:fld>
            <a:endParaRPr lang="en-GB" dirty="0"/>
          </a:p>
        </p:txBody>
      </p:sp>
      <p:graphicFrame>
        <p:nvGraphicFramePr>
          <p:cNvPr id="7" name="Diagram 6"/>
          <p:cNvGraphicFramePr/>
          <p:nvPr>
            <p:extLst>
              <p:ext uri="{D42A27DB-BD31-4B8C-83A1-F6EECF244321}">
                <p14:modId xmlns:p14="http://schemas.microsoft.com/office/powerpoint/2010/main" val="1195315568"/>
              </p:ext>
            </p:extLst>
          </p:nvPr>
        </p:nvGraphicFramePr>
        <p:xfrm>
          <a:off x="649536" y="2420888"/>
          <a:ext cx="773888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39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 Protection and Support Order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8830752"/>
              </p:ext>
            </p:extLst>
          </p:nvPr>
        </p:nvGraphicFramePr>
        <p:xfrm>
          <a:off x="457200" y="1532131"/>
          <a:ext cx="8229600" cy="4417149"/>
        </p:xfrm>
        <a:graphic>
          <a:graphicData uri="http://schemas.openxmlformats.org/drawingml/2006/table">
            <a:tbl>
              <a:tblPr firstRow="1" bandRow="1">
                <a:tableStyleId>{5C22544A-7EE6-4342-B048-85BDC9FD1C3A}</a:tableStyleId>
              </a:tblPr>
              <a:tblGrid>
                <a:gridCol w="1378496"/>
                <a:gridCol w="6851104"/>
              </a:tblGrid>
              <a:tr h="370840">
                <a:tc>
                  <a:txBody>
                    <a:bodyPr/>
                    <a:lstStyle/>
                    <a:p>
                      <a:r>
                        <a:rPr lang="en-GB" sz="2200" b="1" i="0" dirty="0" smtClean="0">
                          <a:solidFill>
                            <a:schemeClr val="tx1"/>
                          </a:solidFill>
                          <a:latin typeface="Arial" panose="020B0604020202020204" pitchFamily="34" charset="0"/>
                          <a:cs typeface="Arial" panose="020B0604020202020204" pitchFamily="34" charset="0"/>
                        </a:rPr>
                        <a:t>What</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b="0" dirty="0" smtClean="0">
                          <a:solidFill>
                            <a:schemeClr val="tx1"/>
                          </a:solidFill>
                          <a:latin typeface="Arial" panose="020B0604020202020204" pitchFamily="34" charset="0"/>
                          <a:cs typeface="Arial" panose="020B0604020202020204" pitchFamily="34" charset="0"/>
                        </a:rPr>
                        <a:t>Order from a Justice of the Peace to enable private conversation,</a:t>
                      </a:r>
                      <a:r>
                        <a:rPr lang="en-GB" sz="2200" b="0" baseline="0" dirty="0" smtClean="0">
                          <a:solidFill>
                            <a:schemeClr val="tx1"/>
                          </a:solidFill>
                          <a:latin typeface="Arial" panose="020B0604020202020204" pitchFamily="34" charset="0"/>
                          <a:cs typeface="Arial" panose="020B0604020202020204" pitchFamily="34" charset="0"/>
                        </a:rPr>
                        <a:t> find out if person making decisions freely, assess whether an adult at risk</a:t>
                      </a:r>
                      <a:endParaRPr lang="en-GB"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200" b="1" i="0" dirty="0" smtClean="0">
                          <a:solidFill>
                            <a:schemeClr val="tx1"/>
                          </a:solidFill>
                          <a:latin typeface="Arial" panose="020B0604020202020204" pitchFamily="34" charset="0"/>
                          <a:cs typeface="Arial" panose="020B0604020202020204" pitchFamily="34" charset="0"/>
                        </a:rPr>
                        <a:t>Why</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smtClean="0">
                          <a:solidFill>
                            <a:schemeClr val="tx1"/>
                          </a:solidFill>
                          <a:latin typeface="Arial" panose="020B0604020202020204" pitchFamily="34" charset="0"/>
                          <a:cs typeface="Arial" panose="020B0604020202020204" pitchFamily="34" charset="0"/>
                        </a:rPr>
                        <a:t>Suspicion that adult is at risk, order needed to gain access, order will not result in greater risk</a:t>
                      </a:r>
                      <a:endParaRPr lang="en-GB"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200" b="1" i="0" dirty="0" smtClean="0">
                          <a:solidFill>
                            <a:schemeClr val="tx1"/>
                          </a:solidFill>
                          <a:latin typeface="Arial" panose="020B0604020202020204" pitchFamily="34" charset="0"/>
                          <a:cs typeface="Arial" panose="020B0604020202020204" pitchFamily="34" charset="0"/>
                        </a:rPr>
                        <a:t>Who for</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solidFill>
                            <a:schemeClr val="tx1"/>
                          </a:solidFill>
                          <a:latin typeface="Arial" panose="020B0604020202020204" pitchFamily="34" charset="0"/>
                          <a:cs typeface="Arial" panose="020B0604020202020204" pitchFamily="34" charset="0"/>
                        </a:rPr>
                        <a:t>Authorised officer, constable, others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200" b="1" i="0" dirty="0" smtClean="0">
                          <a:solidFill>
                            <a:schemeClr val="tx1"/>
                          </a:solidFill>
                          <a:latin typeface="Arial" panose="020B0604020202020204" pitchFamily="34" charset="0"/>
                          <a:cs typeface="Arial" panose="020B0604020202020204" pitchFamily="34" charset="0"/>
                        </a:rPr>
                        <a:t>Where</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solidFill>
                            <a:schemeClr val="tx1"/>
                          </a:solidFill>
                          <a:latin typeface="Arial" panose="020B0604020202020204" pitchFamily="34" charset="0"/>
                          <a:cs typeface="Arial" panose="020B0604020202020204" pitchFamily="34" charset="0"/>
                        </a:rPr>
                        <a:t>Specific premises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200" b="1" i="0" dirty="0" smtClean="0">
                          <a:solidFill>
                            <a:schemeClr val="tx1"/>
                          </a:solidFill>
                          <a:latin typeface="Arial" panose="020B0604020202020204" pitchFamily="34" charset="0"/>
                          <a:cs typeface="Arial" panose="020B0604020202020204" pitchFamily="34" charset="0"/>
                        </a:rPr>
                        <a:t>When</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solidFill>
                            <a:schemeClr val="tx1"/>
                          </a:solidFill>
                          <a:latin typeface="Arial" panose="020B0604020202020204" pitchFamily="34" charset="0"/>
                          <a:cs typeface="Arial" panose="020B0604020202020204" pitchFamily="34" charset="0"/>
                        </a:rPr>
                        <a:t>Specific timeframe</a:t>
                      </a:r>
                      <a:endParaRPr lang="en-GB"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2200" b="1" i="0" dirty="0" smtClean="0">
                          <a:solidFill>
                            <a:schemeClr val="tx1"/>
                          </a:solidFill>
                          <a:latin typeface="Arial" panose="020B0604020202020204" pitchFamily="34" charset="0"/>
                          <a:cs typeface="Arial" panose="020B0604020202020204" pitchFamily="34" charset="0"/>
                        </a:rPr>
                        <a:t>How</a:t>
                      </a:r>
                      <a:endParaRPr lang="en-GB" sz="22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200" dirty="0" smtClean="0">
                          <a:solidFill>
                            <a:schemeClr val="tx1"/>
                          </a:solidFill>
                          <a:latin typeface="Arial" panose="020B0604020202020204" pitchFamily="34" charset="0"/>
                          <a:cs typeface="Arial" panose="020B0604020202020204" pitchFamily="34" charset="0"/>
                        </a:rPr>
                        <a:t>Guidance sets out considerations about how to use this well</a:t>
                      </a:r>
                      <a:endParaRPr lang="en-GB"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570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1" i="1" dirty="0" smtClean="0">
                          <a:solidFill>
                            <a:srgbClr val="5CC9E3"/>
                          </a:solidFill>
                          <a:latin typeface="Arial" panose="020B0604020202020204" pitchFamily="34" charset="0"/>
                          <a:cs typeface="Arial" panose="020B0604020202020204" pitchFamily="34" charset="0"/>
                        </a:rPr>
                        <a:t>only to be used in exceptional circumstances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dirty="0">
                        <a:latin typeface="Arial" panose="020B0604020202020204" pitchFamily="34" charset="0"/>
                        <a:cs typeface="Arial" panose="020B0604020202020204" pitchFamily="34" charset="0"/>
                      </a:endParaRPr>
                    </a:p>
                  </a:txBody>
                  <a:tcPr>
                    <a:solidFill>
                      <a:srgbClr val="5CC9E3"/>
                    </a:solidFill>
                  </a:tcPr>
                </a:tc>
              </a:tr>
            </a:tbl>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6</a:t>
            </a:fld>
            <a:endParaRPr lang="en-GB" dirty="0"/>
          </a:p>
        </p:txBody>
      </p:sp>
    </p:spTree>
    <p:extLst>
      <p:ext uri="{BB962C8B-B14F-4D97-AF65-F5344CB8AC3E}">
        <p14:creationId xmlns:p14="http://schemas.microsoft.com/office/powerpoint/2010/main" val="2548101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Children’s pathway</a:t>
            </a:r>
            <a:endParaRPr lang="en-GB" dirty="0"/>
          </a:p>
        </p:txBody>
      </p:sp>
      <p:sp>
        <p:nvSpPr>
          <p:cNvPr id="3" name="Content Placeholder 2"/>
          <p:cNvSpPr>
            <a:spLocks noGrp="1"/>
          </p:cNvSpPr>
          <p:nvPr>
            <p:ph idx="1"/>
          </p:nvPr>
        </p:nvSpPr>
        <p:spPr>
          <a:xfrm>
            <a:off x="457200" y="1412776"/>
            <a:ext cx="8003232" cy="2088232"/>
          </a:xfrm>
        </p:spPr>
        <p:txBody>
          <a:bodyPr>
            <a:normAutofit/>
          </a:bodyPr>
          <a:lstStyle/>
          <a:p>
            <a:pPr marL="0" indent="0">
              <a:buNone/>
            </a:pPr>
            <a:r>
              <a:rPr lang="en-GB" dirty="0" smtClean="0"/>
              <a:t>The Act, statutory guidance and regulations explain how you must work with children.</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7</a:t>
            </a:fld>
            <a:endParaRPr lang="en-GB" dirty="0"/>
          </a:p>
        </p:txBody>
      </p:sp>
      <p:graphicFrame>
        <p:nvGraphicFramePr>
          <p:cNvPr id="7" name="Diagram 6"/>
          <p:cNvGraphicFramePr/>
          <p:nvPr>
            <p:extLst>
              <p:ext uri="{D42A27DB-BD31-4B8C-83A1-F6EECF244321}">
                <p14:modId xmlns:p14="http://schemas.microsoft.com/office/powerpoint/2010/main" val="1654720400"/>
              </p:ext>
            </p:extLst>
          </p:nvPr>
        </p:nvGraphicFramePr>
        <p:xfrm>
          <a:off x="649536" y="2420888"/>
          <a:ext cx="773888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36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059832" y="3189514"/>
            <a:ext cx="3649075" cy="3479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icture of Wales and several groups of people" title="Wales"/>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2449" b="100000" l="0" r="100000"/>
                    </a14:imgEffect>
                  </a14:imgLayer>
                </a14:imgProps>
              </a:ext>
              <a:ext uri="{28A0092B-C50C-407E-A947-70E740481C1C}">
                <a14:useLocalDpi xmlns:a14="http://schemas.microsoft.com/office/drawing/2010/main" val="0"/>
              </a:ext>
            </a:extLst>
          </a:blip>
          <a:srcRect/>
          <a:stretch>
            <a:fillRect/>
          </a:stretch>
        </p:blipFill>
        <p:spPr bwMode="auto">
          <a:xfrm>
            <a:off x="3851920" y="3228256"/>
            <a:ext cx="252762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S</a:t>
            </a:r>
            <a:r>
              <a:rPr lang="en-GB" dirty="0" smtClean="0"/>
              <a:t>afeguarding boards</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8</a:t>
            </a:fld>
            <a:endParaRPr lang="en-GB" dirty="0"/>
          </a:p>
        </p:txBody>
      </p:sp>
      <p:pic>
        <p:nvPicPr>
          <p:cNvPr id="1027" name="Picture 3" title="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287" y="4914746"/>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title="Picture of Group of Peo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85" y="4320114"/>
            <a:ext cx="1440160" cy="216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title="Piggy ban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169" t="12746" b="5199"/>
          <a:stretch/>
        </p:blipFill>
        <p:spPr bwMode="auto">
          <a:xfrm flipH="1">
            <a:off x="3614906" y="1319298"/>
            <a:ext cx="1533158" cy="9663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652849" y="2804684"/>
            <a:ext cx="1586008" cy="1643744"/>
            <a:chOff x="6943484" y="2839941"/>
            <a:chExt cx="1828864" cy="1879951"/>
          </a:xfrm>
        </p:grpSpPr>
        <p:pic>
          <p:nvPicPr>
            <p:cNvPr id="12" name="Picture 8" descr="C:\Users\lindsey.pike\AppData\Local\Microsoft\Windows\Temporary Internet Files\Content.IE5\24UCTLCO\post it azul[1].jpg"/>
            <p:cNvPicPr>
              <a:picLocks noChangeAspect="1" noChangeArrowheads="1"/>
            </p:cNvPicPr>
            <p:nvPr/>
          </p:nvPicPr>
          <p:blipFill rotWithShape="1">
            <a:blip r:embed="rId8">
              <a:extLst>
                <a:ext uri="{28A0092B-C50C-407E-A947-70E740481C1C}">
                  <a14:useLocalDpi xmlns:a14="http://schemas.microsoft.com/office/drawing/2010/main" val="0"/>
                </a:ext>
              </a:extLst>
            </a:blip>
            <a:srcRect l="8080" t="5575" r="8928" b="8868"/>
            <a:stretch/>
          </p:blipFill>
          <p:spPr bwMode="auto">
            <a:xfrm>
              <a:off x="6943484" y="2839941"/>
              <a:ext cx="1828864" cy="18799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443262">
              <a:off x="7207797" y="3730949"/>
              <a:ext cx="1300236" cy="422405"/>
            </a:xfrm>
            <a:prstGeom prst="rect">
              <a:avLst/>
            </a:prstGeom>
            <a:noFill/>
          </p:spPr>
          <p:txBody>
            <a:bodyPr wrap="square" rtlCol="0">
              <a:spAutoFit/>
            </a:bodyPr>
            <a:lstStyle/>
            <a:p>
              <a:r>
                <a:rPr lang="en-GB" dirty="0" smtClean="0"/>
                <a:t>Functions</a:t>
              </a:r>
              <a:endParaRPr lang="en-GB" dirty="0"/>
            </a:p>
          </p:txBody>
        </p:sp>
      </p:grpSp>
      <p:pic>
        <p:nvPicPr>
          <p:cNvPr id="1033"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3811429" y="3543073"/>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133864">
            <a:off x="6702350" y="5306265"/>
            <a:ext cx="896268" cy="502289"/>
          </a:xfrm>
          <a:prstGeom prst="right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4777982">
            <a:off x="4198935" y="2480365"/>
            <a:ext cx="823863" cy="502289"/>
          </a:xfrm>
          <a:prstGeom prst="right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title="I for inform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2160" y="1412776"/>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0" name="Left-Right Arrow 9"/>
          <p:cNvSpPr/>
          <p:nvPr/>
        </p:nvSpPr>
        <p:spPr>
          <a:xfrm rot="19044886">
            <a:off x="5404325" y="2529020"/>
            <a:ext cx="933361" cy="482687"/>
          </a:xfrm>
          <a:prstGeom prst="leftRightArrow">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4"/>
          <p:cNvSpPr/>
          <p:nvPr/>
        </p:nvSpPr>
        <p:spPr>
          <a:xfrm>
            <a:off x="272510" y="1412776"/>
            <a:ext cx="3579410" cy="2226778"/>
          </a:xfrm>
          <a:prstGeom prst="wedgeRoundRectCallout">
            <a:avLst>
              <a:gd name="adj1" fmla="val 35568"/>
              <a:gd name="adj2" fmla="val 65700"/>
              <a:gd name="adj3" fmla="val 16667"/>
            </a:avLst>
          </a:prstGeom>
          <a:solidFill>
            <a:srgbClr val="5CC9E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82550"/>
            <a:r>
              <a:rPr lang="en-GB" sz="2000" b="1" dirty="0" smtClean="0">
                <a:solidFill>
                  <a:schemeClr val="tx1"/>
                </a:solidFill>
                <a:latin typeface="Arial" panose="020B0604020202020204" pitchFamily="34" charset="0"/>
                <a:cs typeface="Arial" panose="020B0604020202020204" pitchFamily="34" charset="0"/>
              </a:rPr>
              <a:t>Purpose of </a:t>
            </a:r>
            <a:r>
              <a:rPr lang="en-GB" sz="2000" b="1" dirty="0">
                <a:solidFill>
                  <a:schemeClr val="tx1"/>
                </a:solidFill>
                <a:latin typeface="Arial" panose="020B0604020202020204" pitchFamily="34" charset="0"/>
                <a:cs typeface="Arial" panose="020B0604020202020204" pitchFamily="34" charset="0"/>
              </a:rPr>
              <a:t>the </a:t>
            </a:r>
            <a:r>
              <a:rPr lang="en-GB" sz="2000" b="1" dirty="0" smtClean="0">
                <a:solidFill>
                  <a:schemeClr val="tx1"/>
                </a:solidFill>
                <a:latin typeface="Arial" panose="020B0604020202020204" pitchFamily="34" charset="0"/>
                <a:cs typeface="Arial" panose="020B0604020202020204" pitchFamily="34" charset="0"/>
              </a:rPr>
              <a:t>Board is: protection</a:t>
            </a:r>
            <a:r>
              <a:rPr lang="en-GB" sz="2000" dirty="0" smtClean="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of </a:t>
            </a:r>
            <a:r>
              <a:rPr lang="en-GB" sz="2000" dirty="0" smtClean="0">
                <a:solidFill>
                  <a:schemeClr val="tx1"/>
                </a:solidFill>
                <a:latin typeface="Arial" panose="020B0604020202020204" pitchFamily="34" charset="0"/>
                <a:cs typeface="Arial" panose="020B0604020202020204" pitchFamily="34" charset="0"/>
              </a:rPr>
              <a:t>children and </a:t>
            </a:r>
            <a:r>
              <a:rPr lang="en-GB" sz="2000" dirty="0">
                <a:solidFill>
                  <a:schemeClr val="tx1"/>
                </a:solidFill>
                <a:latin typeface="Arial" panose="020B0604020202020204" pitchFamily="34" charset="0"/>
                <a:cs typeface="Arial" panose="020B0604020202020204" pitchFamily="34" charset="0"/>
              </a:rPr>
              <a:t>adults from </a:t>
            </a:r>
            <a:r>
              <a:rPr lang="en-GB" sz="2000" dirty="0" smtClean="0">
                <a:solidFill>
                  <a:schemeClr val="tx1"/>
                </a:solidFill>
                <a:latin typeface="Arial" panose="020B0604020202020204" pitchFamily="34" charset="0"/>
                <a:cs typeface="Arial" panose="020B0604020202020204" pitchFamily="34" charset="0"/>
              </a:rPr>
              <a:t>abuse, neglect </a:t>
            </a:r>
            <a:r>
              <a:rPr lang="en-GB" sz="2000" dirty="0">
                <a:solidFill>
                  <a:schemeClr val="tx1"/>
                </a:solidFill>
                <a:latin typeface="Arial" panose="020B0604020202020204" pitchFamily="34" charset="0"/>
                <a:cs typeface="Arial" panose="020B0604020202020204" pitchFamily="34" charset="0"/>
              </a:rPr>
              <a:t>or other </a:t>
            </a:r>
            <a:r>
              <a:rPr lang="en-GB" sz="2000" dirty="0" smtClean="0">
                <a:solidFill>
                  <a:schemeClr val="tx1"/>
                </a:solidFill>
                <a:latin typeface="Arial" panose="020B0604020202020204" pitchFamily="34" charset="0"/>
                <a:cs typeface="Arial" panose="020B0604020202020204" pitchFamily="34" charset="0"/>
              </a:rPr>
              <a:t>kinds of harm and</a:t>
            </a:r>
            <a:r>
              <a:rPr lang="en-GB" sz="2000" b="1" dirty="0" smtClean="0">
                <a:solidFill>
                  <a:schemeClr val="tx1"/>
                </a:solidFill>
                <a:latin typeface="Arial" panose="020B0604020202020204" pitchFamily="34" charset="0"/>
                <a:cs typeface="Arial" panose="020B0604020202020204" pitchFamily="34" charset="0"/>
              </a:rPr>
              <a:t> </a:t>
            </a:r>
            <a:r>
              <a:rPr lang="en-GB" sz="2000" b="1" dirty="0">
                <a:solidFill>
                  <a:schemeClr val="tx1"/>
                </a:solidFill>
                <a:latin typeface="Arial" panose="020B0604020202020204" pitchFamily="34" charset="0"/>
                <a:cs typeface="Arial" panose="020B0604020202020204" pitchFamily="34" charset="0"/>
              </a:rPr>
              <a:t>prevention</a:t>
            </a:r>
            <a:r>
              <a:rPr lang="en-GB" sz="2000" dirty="0">
                <a:solidFill>
                  <a:schemeClr val="tx1"/>
                </a:solidFill>
                <a:latin typeface="Arial" panose="020B0604020202020204" pitchFamily="34" charset="0"/>
                <a:cs typeface="Arial" panose="020B0604020202020204" pitchFamily="34" charset="0"/>
              </a:rPr>
              <a:t> from </a:t>
            </a:r>
            <a:r>
              <a:rPr lang="en-GB" sz="2000" dirty="0" smtClean="0">
                <a:solidFill>
                  <a:schemeClr val="tx1"/>
                </a:solidFill>
                <a:latin typeface="Arial" panose="020B0604020202020204" pitchFamily="34" charset="0"/>
                <a:cs typeface="Arial" panose="020B0604020202020204" pitchFamily="34" charset="0"/>
              </a:rPr>
              <a:t>becoming </a:t>
            </a:r>
            <a:r>
              <a:rPr lang="en-GB" sz="2000" dirty="0">
                <a:solidFill>
                  <a:schemeClr val="tx1"/>
                </a:solidFill>
                <a:latin typeface="Arial" panose="020B0604020202020204" pitchFamily="34" charset="0"/>
                <a:cs typeface="Arial" panose="020B0604020202020204" pitchFamily="34" charset="0"/>
              </a:rPr>
              <a:t>at </a:t>
            </a:r>
            <a:r>
              <a:rPr lang="en-GB" sz="2000" dirty="0" smtClean="0">
                <a:solidFill>
                  <a:schemeClr val="tx1"/>
                </a:solidFill>
                <a:latin typeface="Arial" panose="020B0604020202020204" pitchFamily="34" charset="0"/>
                <a:cs typeface="Arial" panose="020B0604020202020204" pitchFamily="34" charset="0"/>
              </a:rPr>
              <a:t>risk</a:t>
            </a:r>
            <a:endParaRPr lang="en-GB" sz="2000" b="1" dirty="0">
              <a:solidFill>
                <a:schemeClr val="tx1"/>
              </a:solidFill>
              <a:latin typeface="Arial" panose="020B0604020202020204" pitchFamily="34" charset="0"/>
              <a:cs typeface="Arial" panose="020B0604020202020204" pitchFamily="34" charset="0"/>
            </a:endParaRPr>
          </a:p>
        </p:txBody>
      </p:sp>
      <p:pic>
        <p:nvPicPr>
          <p:cNvPr id="27" name="Picture 8" descr="C:\Users\lindsey.pike\AppData\Local\Microsoft\Windows\Temporary Internet Files\Content.IE5\24UCTLCO\post it azul[1].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358" b="93064" l="4035" r="90490"/>
                    </a14:imgEffect>
                  </a14:imgLayer>
                </a14:imgProps>
              </a:ext>
              <a:ext uri="{28A0092B-C50C-407E-A947-70E740481C1C}">
                <a14:useLocalDpi xmlns:a14="http://schemas.microsoft.com/office/drawing/2010/main" val="0"/>
              </a:ext>
            </a:extLst>
          </a:blip>
          <a:srcRect l="7505" t="7761" r="7234" b="6757"/>
          <a:stretch/>
        </p:blipFill>
        <p:spPr bwMode="auto">
          <a:xfrm>
            <a:off x="7429602" y="1943746"/>
            <a:ext cx="1534886" cy="153441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rot="21443262">
            <a:off x="7583035" y="2585697"/>
            <a:ext cx="1311643" cy="369332"/>
          </a:xfrm>
          <a:prstGeom prst="rect">
            <a:avLst/>
          </a:prstGeom>
          <a:noFill/>
        </p:spPr>
        <p:txBody>
          <a:bodyPr wrap="square" rtlCol="0">
            <a:spAutoFit/>
          </a:bodyPr>
          <a:lstStyle/>
          <a:p>
            <a:r>
              <a:rPr lang="en-GB" dirty="0" smtClean="0"/>
              <a:t>Procedures</a:t>
            </a:r>
            <a:endParaRPr lang="en-GB" dirty="0"/>
          </a:p>
        </p:txBody>
      </p:sp>
      <p:sp>
        <p:nvSpPr>
          <p:cNvPr id="15" name="TextBox 14"/>
          <p:cNvSpPr txBox="1"/>
          <p:nvPr/>
        </p:nvSpPr>
        <p:spPr>
          <a:xfrm>
            <a:off x="4004905" y="5961069"/>
            <a:ext cx="1819233" cy="523220"/>
          </a:xfrm>
          <a:prstGeom prst="rect">
            <a:avLst/>
          </a:prstGeom>
          <a:noFill/>
        </p:spPr>
        <p:txBody>
          <a:bodyPr wrap="square" rtlCol="0">
            <a:spAutoFit/>
          </a:bodyPr>
          <a:lstStyle/>
          <a:p>
            <a:r>
              <a:rPr lang="en-GB" sz="2800" dirty="0" smtClean="0">
                <a:solidFill>
                  <a:srgbClr val="FFC000"/>
                </a:solidFill>
                <a:latin typeface="Arial" panose="020B0604020202020204" pitchFamily="34" charset="0"/>
                <a:cs typeface="Arial" panose="020B0604020202020204" pitchFamily="34" charset="0"/>
              </a:rPr>
              <a:t>6 areas</a:t>
            </a:r>
            <a:endParaRPr lang="en-GB" sz="2800" dirty="0">
              <a:solidFill>
                <a:srgbClr val="FFC000"/>
              </a:solidFill>
              <a:latin typeface="Arial" panose="020B0604020202020204" pitchFamily="34" charset="0"/>
              <a:cs typeface="Arial" panose="020B0604020202020204" pitchFamily="34" charset="0"/>
            </a:endParaRPr>
          </a:p>
        </p:txBody>
      </p:sp>
      <p:pic>
        <p:nvPicPr>
          <p:cNvPr id="30"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4442092" y="4397753"/>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5629348" y="3826758"/>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5629348" y="4697767"/>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4116152" y="5178606"/>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63" b="89815" l="2800" r="98800"/>
                    </a14:imgEffect>
                  </a14:imgLayer>
                </a14:imgProps>
              </a:ext>
              <a:ext uri="{28A0092B-C50C-407E-A947-70E740481C1C}">
                <a14:useLocalDpi xmlns:a14="http://schemas.microsoft.com/office/drawing/2010/main" val="0"/>
              </a:ext>
            </a:extLst>
          </a:blip>
          <a:srcRect/>
          <a:stretch/>
        </p:blipFill>
        <p:spPr bwMode="auto">
          <a:xfrm>
            <a:off x="5320082" y="5450791"/>
            <a:ext cx="1008112" cy="87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ounded Rectangular Callout 28"/>
          <p:cNvSpPr/>
          <p:nvPr/>
        </p:nvSpPr>
        <p:spPr>
          <a:xfrm>
            <a:off x="1634456" y="4448428"/>
            <a:ext cx="1785416" cy="1495493"/>
          </a:xfrm>
          <a:prstGeom prst="wedgeRoundRectCallout">
            <a:avLst>
              <a:gd name="adj1" fmla="val -52649"/>
              <a:gd name="adj2" fmla="val 72828"/>
              <a:gd name="adj3" fmla="val 16667"/>
            </a:avLst>
          </a:prstGeom>
          <a:solidFill>
            <a:srgbClr val="FDC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Service recipient participation is a requirement</a:t>
            </a:r>
            <a:endParaRPr lang="en-GB" b="1" dirty="0">
              <a:solidFill>
                <a:srgbClr val="0070C0"/>
              </a:solidFill>
            </a:endParaRPr>
          </a:p>
        </p:txBody>
      </p:sp>
    </p:spTree>
    <p:extLst>
      <p:ext uri="{BB962C8B-B14F-4D97-AF65-F5344CB8AC3E}">
        <p14:creationId xmlns:p14="http://schemas.microsoft.com/office/powerpoint/2010/main" val="3495541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3509</TotalTime>
  <Words>3625</Words>
  <Application>Microsoft Office PowerPoint</Application>
  <PresentationFormat>On-screen Show (4:3)</PresentationFormat>
  <Paragraphs>209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Safeguarding Overview</vt:lpstr>
      <vt:lpstr>What is covered</vt:lpstr>
      <vt:lpstr>Well-being and overarching duties</vt:lpstr>
      <vt:lpstr>Human rights</vt:lpstr>
      <vt:lpstr>Links to other Parts of the Act</vt:lpstr>
      <vt:lpstr>Adults’ pathway</vt:lpstr>
      <vt:lpstr>Adult Protection and Support Order</vt:lpstr>
      <vt:lpstr>Children’s pathway</vt:lpstr>
      <vt:lpstr>Safeguarding boards</vt:lpstr>
      <vt:lpstr>National Independent Safeguarding Board</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James Lewis</cp:lastModifiedBy>
  <cp:revision>213</cp:revision>
  <cp:lastPrinted>2015-10-29T13:51:18Z</cp:lastPrinted>
  <dcterms:created xsi:type="dcterms:W3CDTF">2015-08-12T16:30:18Z</dcterms:created>
  <dcterms:modified xsi:type="dcterms:W3CDTF">2017-05-24T14:49:01Z</dcterms:modified>
</cp:coreProperties>
</file>